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1"/>
  </p:notesMasterIdLst>
  <p:sldIdLst>
    <p:sldId id="256" r:id="rId2"/>
    <p:sldId id="257" r:id="rId3"/>
    <p:sldId id="352" r:id="rId4"/>
    <p:sldId id="351" r:id="rId5"/>
    <p:sldId id="319" r:id="rId6"/>
    <p:sldId id="323" r:id="rId7"/>
    <p:sldId id="324" r:id="rId8"/>
    <p:sldId id="320" r:id="rId9"/>
    <p:sldId id="325" r:id="rId10"/>
    <p:sldId id="326" r:id="rId11"/>
    <p:sldId id="327" r:id="rId12"/>
    <p:sldId id="328" r:id="rId13"/>
    <p:sldId id="329" r:id="rId14"/>
    <p:sldId id="268" r:id="rId15"/>
    <p:sldId id="330" r:id="rId16"/>
    <p:sldId id="267" r:id="rId17"/>
    <p:sldId id="269" r:id="rId18"/>
    <p:sldId id="272" r:id="rId19"/>
    <p:sldId id="266" r:id="rId20"/>
    <p:sldId id="350" r:id="rId21"/>
    <p:sldId id="274" r:id="rId22"/>
    <p:sldId id="275" r:id="rId23"/>
    <p:sldId id="318" r:id="rId24"/>
    <p:sldId id="353"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90" r:id="rId38"/>
    <p:sldId id="289" r:id="rId39"/>
    <p:sldId id="331" r:id="rId40"/>
    <p:sldId id="291" r:id="rId41"/>
    <p:sldId id="292" r:id="rId42"/>
    <p:sldId id="293" r:id="rId43"/>
    <p:sldId id="294" r:id="rId44"/>
    <p:sldId id="296" r:id="rId45"/>
    <p:sldId id="295" r:id="rId46"/>
    <p:sldId id="297" r:id="rId47"/>
    <p:sldId id="332" r:id="rId48"/>
    <p:sldId id="298" r:id="rId49"/>
    <p:sldId id="299" r:id="rId50"/>
    <p:sldId id="300" r:id="rId51"/>
    <p:sldId id="301" r:id="rId52"/>
    <p:sldId id="334" r:id="rId53"/>
    <p:sldId id="333" r:id="rId54"/>
    <p:sldId id="302" r:id="rId55"/>
    <p:sldId id="303" r:id="rId56"/>
    <p:sldId id="304" r:id="rId57"/>
    <p:sldId id="305" r:id="rId58"/>
    <p:sldId id="306" r:id="rId59"/>
    <p:sldId id="335" r:id="rId60"/>
    <p:sldId id="336" r:id="rId61"/>
    <p:sldId id="337" r:id="rId62"/>
    <p:sldId id="308" r:id="rId63"/>
    <p:sldId id="309" r:id="rId64"/>
    <p:sldId id="310" r:id="rId65"/>
    <p:sldId id="311" r:id="rId66"/>
    <p:sldId id="354" r:id="rId67"/>
    <p:sldId id="312" r:id="rId68"/>
    <p:sldId id="313" r:id="rId69"/>
    <p:sldId id="315" r:id="rId70"/>
    <p:sldId id="316" r:id="rId71"/>
    <p:sldId id="317" r:id="rId72"/>
    <p:sldId id="307" r:id="rId73"/>
    <p:sldId id="355" r:id="rId74"/>
    <p:sldId id="356" r:id="rId75"/>
    <p:sldId id="339" r:id="rId76"/>
    <p:sldId id="341" r:id="rId77"/>
    <p:sldId id="342" r:id="rId78"/>
    <p:sldId id="343" r:id="rId79"/>
    <p:sldId id="344" r:id="rId80"/>
    <p:sldId id="345" r:id="rId81"/>
    <p:sldId id="346" r:id="rId82"/>
    <p:sldId id="347" r:id="rId83"/>
    <p:sldId id="338" r:id="rId84"/>
    <p:sldId id="340" r:id="rId85"/>
    <p:sldId id="357" r:id="rId86"/>
    <p:sldId id="348" r:id="rId87"/>
    <p:sldId id="359" r:id="rId88"/>
    <p:sldId id="349" r:id="rId89"/>
    <p:sldId id="360" r:id="rId90"/>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1pPr>
    <a:lvl2pPr marL="4572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2pPr>
    <a:lvl3pPr marL="9144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3pPr>
    <a:lvl4pPr marL="13716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4pPr>
    <a:lvl5pPr marL="18288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5pPr>
    <a:lvl6pPr marL="2286000" algn="l" defTabSz="457200" rtl="0" eaLnBrk="1" latinLnBrk="0" hangingPunct="1">
      <a:defRPr sz="2400" kern="1200">
        <a:solidFill>
          <a:schemeClr val="tx1"/>
        </a:solidFill>
        <a:latin typeface="Arial" charset="0"/>
        <a:ea typeface="ヒラギノ角ゴ Pro W3" charset="0"/>
        <a:cs typeface="ヒラギノ角ゴ Pro W3" charset="0"/>
      </a:defRPr>
    </a:lvl6pPr>
    <a:lvl7pPr marL="2743200" algn="l" defTabSz="457200" rtl="0" eaLnBrk="1" latinLnBrk="0" hangingPunct="1">
      <a:defRPr sz="2400" kern="1200">
        <a:solidFill>
          <a:schemeClr val="tx1"/>
        </a:solidFill>
        <a:latin typeface="Arial" charset="0"/>
        <a:ea typeface="ヒラギノ角ゴ Pro W3" charset="0"/>
        <a:cs typeface="ヒラギノ角ゴ Pro W3" charset="0"/>
      </a:defRPr>
    </a:lvl7pPr>
    <a:lvl8pPr marL="3200400" algn="l" defTabSz="457200" rtl="0" eaLnBrk="1" latinLnBrk="0" hangingPunct="1">
      <a:defRPr sz="2400" kern="1200">
        <a:solidFill>
          <a:schemeClr val="tx1"/>
        </a:solidFill>
        <a:latin typeface="Arial" charset="0"/>
        <a:ea typeface="ヒラギノ角ゴ Pro W3" charset="0"/>
        <a:cs typeface="ヒラギノ角ゴ Pro W3" charset="0"/>
      </a:defRPr>
    </a:lvl8pPr>
    <a:lvl9pPr marL="3657600" algn="l" defTabSz="457200" rtl="0" eaLnBrk="1" latinLnBrk="0" hangingPunct="1">
      <a:defRPr sz="2400" kern="1200">
        <a:solidFill>
          <a:schemeClr val="tx1"/>
        </a:solidFill>
        <a:latin typeface="Arial" charset="0"/>
        <a:ea typeface="ヒラギノ角ゴ Pro W3" charset="0"/>
        <a:cs typeface="ヒラギノ角ゴ Pro W3"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783DD"/>
    <a:srgbClr val="FF8000"/>
    <a:srgbClr val="95CE50"/>
    <a:srgbClr val="29FA29"/>
    <a:srgbClr val="CE0026"/>
    <a:srgbClr val="5F5F5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13" autoAdjust="0"/>
    <p:restoredTop sz="87597" autoAdjust="0"/>
  </p:normalViewPr>
  <p:slideViewPr>
    <p:cSldViewPr snapToGrid="0">
      <p:cViewPr varScale="1">
        <p:scale>
          <a:sx n="76" d="100"/>
          <a:sy n="76" d="100"/>
        </p:scale>
        <p:origin x="-1376" y="-112"/>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notesMaster" Target="notesMasters/notesMaster1.xml"/><Relationship Id="rId92" Type="http://schemas.openxmlformats.org/officeDocument/2006/relationships/printerSettings" Target="printerSettings/printerSettings1.bin"/><Relationship Id="rId93" Type="http://schemas.openxmlformats.org/officeDocument/2006/relationships/presProps" Target="presProps.xml"/><Relationship Id="rId94" Type="http://schemas.openxmlformats.org/officeDocument/2006/relationships/viewProps" Target="viewProps.xml"/><Relationship Id="rId95" Type="http://schemas.openxmlformats.org/officeDocument/2006/relationships/theme" Target="theme/theme1.xml"/><Relationship Id="rId9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2E57EF0-6D3E-734C-B617-59266A3F5F72}" type="datetimeFigureOut">
              <a:rPr lang="en-US" smtClean="0"/>
              <a:t>7/26/15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57631F-B654-E14C-A4C6-F9948287ECDD}" type="slidenum">
              <a:rPr lang="en-US" smtClean="0"/>
              <a:t>‹#›</a:t>
            </a:fld>
            <a:endParaRPr lang="en-US"/>
          </a:p>
        </p:txBody>
      </p:sp>
    </p:spTree>
    <p:extLst>
      <p:ext uri="{BB962C8B-B14F-4D97-AF65-F5344CB8AC3E}">
        <p14:creationId xmlns:p14="http://schemas.microsoft.com/office/powerpoint/2010/main" val="130877751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Shorten</a:t>
            </a:r>
            <a:r>
              <a:rPr lang="en-US" baseline="0" dirty="0" smtClean="0"/>
              <a:t> URL, make off </a:t>
            </a:r>
            <a:r>
              <a:rPr lang="en-US" baseline="0" dirty="0" err="1" smtClean="0"/>
              <a:t>DS.org</a:t>
            </a:r>
            <a:endParaRPr lang="en-US" dirty="0"/>
          </a:p>
        </p:txBody>
      </p:sp>
      <p:sp>
        <p:nvSpPr>
          <p:cNvPr id="4" name="Slide Number Placeholder 3"/>
          <p:cNvSpPr>
            <a:spLocks noGrp="1"/>
          </p:cNvSpPr>
          <p:nvPr>
            <p:ph type="sldNum" sz="quarter" idx="10"/>
          </p:nvPr>
        </p:nvSpPr>
        <p:spPr/>
        <p:txBody>
          <a:bodyPr/>
          <a:lstStyle/>
          <a:p>
            <a:fld id="{C857631F-B654-E14C-A4C6-F9948287ECDD}" type="slidenum">
              <a:rPr lang="en-US" smtClean="0"/>
              <a:t>4</a:t>
            </a:fld>
            <a:endParaRPr lang="en-US"/>
          </a:p>
        </p:txBody>
      </p:sp>
    </p:spTree>
    <p:extLst>
      <p:ext uri="{BB962C8B-B14F-4D97-AF65-F5344CB8AC3E}">
        <p14:creationId xmlns:p14="http://schemas.microsoft.com/office/powerpoint/2010/main" val="8921511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extra time,</a:t>
            </a:r>
            <a:r>
              <a:rPr lang="en-US" baseline="0" dirty="0" smtClean="0"/>
              <a:t> animate</a:t>
            </a:r>
            <a:endParaRPr lang="en-US" dirty="0"/>
          </a:p>
        </p:txBody>
      </p:sp>
      <p:sp>
        <p:nvSpPr>
          <p:cNvPr id="4" name="Slide Number Placeholder 3"/>
          <p:cNvSpPr>
            <a:spLocks noGrp="1"/>
          </p:cNvSpPr>
          <p:nvPr>
            <p:ph type="sldNum" sz="quarter" idx="10"/>
          </p:nvPr>
        </p:nvSpPr>
        <p:spPr/>
        <p:txBody>
          <a:bodyPr/>
          <a:lstStyle/>
          <a:p>
            <a:fld id="{C857631F-B654-E14C-A4C6-F9948287ECDD}" type="slidenum">
              <a:rPr lang="en-US" smtClean="0"/>
              <a:t>39</a:t>
            </a:fld>
            <a:endParaRPr lang="en-US"/>
          </a:p>
        </p:txBody>
      </p:sp>
    </p:spTree>
    <p:extLst>
      <p:ext uri="{BB962C8B-B14F-4D97-AF65-F5344CB8AC3E}">
        <p14:creationId xmlns:p14="http://schemas.microsoft.com/office/powerpoint/2010/main" val="42241451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(1/12/15 12:39) -----</a:t>
            </a:r>
          </a:p>
          <a:p>
            <a:r>
              <a:rPr lang="en-US"/>
              <a:t>fix text .</a:t>
            </a:r>
          </a:p>
        </p:txBody>
      </p:sp>
      <p:sp>
        <p:nvSpPr>
          <p:cNvPr id="4" name="Slide Number Placeholder 3"/>
          <p:cNvSpPr>
            <a:spLocks noGrp="1"/>
          </p:cNvSpPr>
          <p:nvPr>
            <p:ph type="sldNum" sz="quarter" idx="10"/>
          </p:nvPr>
        </p:nvSpPr>
        <p:spPr/>
        <p:txBody>
          <a:bodyPr/>
          <a:lstStyle/>
          <a:p>
            <a:fld id="{C857631F-B654-E14C-A4C6-F9948287ECDD}" type="slidenum">
              <a:rPr lang="en-US" smtClean="0"/>
              <a:t>55</a:t>
            </a:fld>
            <a:endParaRPr lang="en-US"/>
          </a:p>
        </p:txBody>
      </p:sp>
    </p:spTree>
    <p:extLst>
      <p:ext uri="{BB962C8B-B14F-4D97-AF65-F5344CB8AC3E}">
        <p14:creationId xmlns:p14="http://schemas.microsoft.com/office/powerpoint/2010/main" val="10849285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Clean this code, while rank !=</a:t>
            </a:r>
            <a:r>
              <a:rPr lang="en-US" baseline="0" dirty="0" smtClean="0"/>
              <a:t> </a:t>
            </a:r>
            <a:r>
              <a:rPr lang="en-US" baseline="0" dirty="0" err="1" smtClean="0"/>
              <a:t>nprocs</a:t>
            </a:r>
            <a:r>
              <a:rPr lang="en-US" baseline="0" dirty="0" smtClean="0"/>
              <a:t>, then set variable name with </a:t>
            </a:r>
            <a:endParaRPr lang="en-US" dirty="0"/>
          </a:p>
        </p:txBody>
      </p:sp>
      <p:sp>
        <p:nvSpPr>
          <p:cNvPr id="4" name="Slide Number Placeholder 3"/>
          <p:cNvSpPr>
            <a:spLocks noGrp="1"/>
          </p:cNvSpPr>
          <p:nvPr>
            <p:ph type="sldNum" sz="quarter" idx="10"/>
          </p:nvPr>
        </p:nvSpPr>
        <p:spPr/>
        <p:txBody>
          <a:bodyPr/>
          <a:lstStyle/>
          <a:p>
            <a:fld id="{C857631F-B654-E14C-A4C6-F9948287ECDD}" type="slidenum">
              <a:rPr lang="en-US" smtClean="0"/>
              <a:t>62</a:t>
            </a:fld>
            <a:endParaRPr lang="en-US"/>
          </a:p>
        </p:txBody>
      </p:sp>
    </p:spTree>
    <p:extLst>
      <p:ext uri="{BB962C8B-B14F-4D97-AF65-F5344CB8AC3E}">
        <p14:creationId xmlns:p14="http://schemas.microsoft.com/office/powerpoint/2010/main" val="8396477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a:t>
            </a:r>
            <a:r>
              <a:rPr lang="en-US" baseline="0" dirty="0" smtClean="0"/>
              <a:t> Line 10 may change.</a:t>
            </a:r>
            <a:endParaRPr lang="en-US" dirty="0"/>
          </a:p>
        </p:txBody>
      </p:sp>
      <p:sp>
        <p:nvSpPr>
          <p:cNvPr id="4" name="Slide Number Placeholder 3"/>
          <p:cNvSpPr>
            <a:spLocks noGrp="1"/>
          </p:cNvSpPr>
          <p:nvPr>
            <p:ph type="sldNum" sz="quarter" idx="10"/>
          </p:nvPr>
        </p:nvSpPr>
        <p:spPr/>
        <p:txBody>
          <a:bodyPr/>
          <a:lstStyle/>
          <a:p>
            <a:fld id="{C857631F-B654-E14C-A4C6-F9948287ECDD}" type="slidenum">
              <a:rPr lang="en-US" smtClean="0"/>
              <a:t>63</a:t>
            </a:fld>
            <a:endParaRPr lang="en-US"/>
          </a:p>
        </p:txBody>
      </p:sp>
    </p:spTree>
    <p:extLst>
      <p:ext uri="{BB962C8B-B14F-4D97-AF65-F5344CB8AC3E}">
        <p14:creationId xmlns:p14="http://schemas.microsoft.com/office/powerpoint/2010/main" val="25996863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Technically this is a lie</a:t>
            </a:r>
            <a:endParaRPr lang="en-US" dirty="0"/>
          </a:p>
        </p:txBody>
      </p:sp>
      <p:sp>
        <p:nvSpPr>
          <p:cNvPr id="4" name="Slide Number Placeholder 3"/>
          <p:cNvSpPr>
            <a:spLocks noGrp="1"/>
          </p:cNvSpPr>
          <p:nvPr>
            <p:ph type="sldNum" sz="quarter" idx="10"/>
          </p:nvPr>
        </p:nvSpPr>
        <p:spPr/>
        <p:txBody>
          <a:bodyPr/>
          <a:lstStyle/>
          <a:p>
            <a:fld id="{C857631F-B654-E14C-A4C6-F9948287ECDD}" type="slidenum">
              <a:rPr lang="en-US" smtClean="0"/>
              <a:t>11</a:t>
            </a:fld>
            <a:endParaRPr lang="en-US"/>
          </a:p>
        </p:txBody>
      </p:sp>
    </p:spTree>
    <p:extLst>
      <p:ext uri="{BB962C8B-B14F-4D97-AF65-F5344CB8AC3E}">
        <p14:creationId xmlns:p14="http://schemas.microsoft.com/office/powerpoint/2010/main" val="272701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we look</a:t>
            </a:r>
            <a:r>
              <a:rPr lang="en-US" baseline="0" dirty="0" smtClean="0"/>
              <a:t> at the ode, </a:t>
            </a:r>
            <a:endParaRPr lang="en-US" dirty="0"/>
          </a:p>
        </p:txBody>
      </p:sp>
      <p:sp>
        <p:nvSpPr>
          <p:cNvPr id="4" name="Slide Number Placeholder 3"/>
          <p:cNvSpPr>
            <a:spLocks noGrp="1"/>
          </p:cNvSpPr>
          <p:nvPr>
            <p:ph type="sldNum" sz="quarter" idx="10"/>
          </p:nvPr>
        </p:nvSpPr>
        <p:spPr/>
        <p:txBody>
          <a:bodyPr/>
          <a:lstStyle/>
          <a:p>
            <a:fld id="{C857631F-B654-E14C-A4C6-F9948287ECDD}" type="slidenum">
              <a:rPr lang="en-US" smtClean="0"/>
              <a:t>14</a:t>
            </a:fld>
            <a:endParaRPr lang="en-US"/>
          </a:p>
        </p:txBody>
      </p:sp>
    </p:spTree>
    <p:extLst>
      <p:ext uri="{BB962C8B-B14F-4D97-AF65-F5344CB8AC3E}">
        <p14:creationId xmlns:p14="http://schemas.microsoft.com/office/powerpoint/2010/main" val="3219144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(1/12/15 12:39) -----</a:t>
            </a:r>
          </a:p>
          <a:p>
            <a:r>
              <a:rPr lang="en-US"/>
              <a:t>Repeat bounding boxes stuff. Pictures that say what do we mean by each of these parameters</a:t>
            </a:r>
          </a:p>
        </p:txBody>
      </p:sp>
      <p:sp>
        <p:nvSpPr>
          <p:cNvPr id="4" name="Slide Number Placeholder 3"/>
          <p:cNvSpPr>
            <a:spLocks noGrp="1"/>
          </p:cNvSpPr>
          <p:nvPr>
            <p:ph type="sldNum" sz="quarter" idx="10"/>
          </p:nvPr>
        </p:nvSpPr>
        <p:spPr/>
        <p:txBody>
          <a:bodyPr/>
          <a:lstStyle/>
          <a:p>
            <a:fld id="{C857631F-B654-E14C-A4C6-F9948287ECDD}" type="slidenum">
              <a:rPr lang="en-US" smtClean="0"/>
              <a:t>17</a:t>
            </a:fld>
            <a:endParaRPr lang="en-US"/>
          </a:p>
        </p:txBody>
      </p:sp>
    </p:spTree>
    <p:extLst>
      <p:ext uri="{BB962C8B-B14F-4D97-AF65-F5344CB8AC3E}">
        <p14:creationId xmlns:p14="http://schemas.microsoft.com/office/powerpoint/2010/main" val="31163338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a:t>
            </a:r>
            <a:r>
              <a:rPr lang="en-US" baseline="0" dirty="0" smtClean="0"/>
              <a:t>s and names</a:t>
            </a:r>
            <a:endParaRPr lang="en-US" dirty="0"/>
          </a:p>
        </p:txBody>
      </p:sp>
      <p:sp>
        <p:nvSpPr>
          <p:cNvPr id="4" name="Slide Number Placeholder 3"/>
          <p:cNvSpPr>
            <a:spLocks noGrp="1"/>
          </p:cNvSpPr>
          <p:nvPr>
            <p:ph type="sldNum" sz="quarter" idx="10"/>
          </p:nvPr>
        </p:nvSpPr>
        <p:spPr/>
        <p:txBody>
          <a:bodyPr/>
          <a:lstStyle/>
          <a:p>
            <a:fld id="{C857631F-B654-E14C-A4C6-F9948287ECDD}" type="slidenum">
              <a:rPr lang="en-US" smtClean="0"/>
              <a:t>20</a:t>
            </a:fld>
            <a:endParaRPr lang="en-US"/>
          </a:p>
        </p:txBody>
      </p:sp>
    </p:spTree>
    <p:extLst>
      <p:ext uri="{BB962C8B-B14F-4D97-AF65-F5344CB8AC3E}">
        <p14:creationId xmlns:p14="http://schemas.microsoft.com/office/powerpoint/2010/main" val="13239801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You should see the following output:</a:t>
            </a:r>
          </a:p>
          <a:p>
            <a:endParaRPr lang="en-US" dirty="0" smtClean="0"/>
          </a:p>
          <a:p>
            <a:r>
              <a:rPr lang="en-US" dirty="0" smtClean="0"/>
              <a:t>Why do we save </a:t>
            </a:r>
            <a:r>
              <a:rPr lang="en-US" dirty="0" err="1" smtClean="0"/>
              <a:t>conf</a:t>
            </a:r>
            <a:r>
              <a:rPr lang="en-US" dirty="0" smtClean="0"/>
              <a:t>? In</a:t>
            </a:r>
            <a:r>
              <a:rPr lang="en-US" baseline="0" dirty="0" smtClean="0"/>
              <a:t> case people need to know where the job ran (nodes-wise).</a:t>
            </a:r>
          </a:p>
          <a:p>
            <a:endParaRPr lang="en-US" dirty="0"/>
          </a:p>
          <a:p>
            <a:r>
              <a:rPr lang="en-US" dirty="0"/>
              <a:t>----- Meeting Notes (1/12/15 12:39) -----</a:t>
            </a:r>
          </a:p>
          <a:p>
            <a:r>
              <a:rPr lang="en-US" dirty="0"/>
              <a:t>change the yellow. why do we not remove </a:t>
            </a:r>
            <a:r>
              <a:rPr lang="en-US" dirty="0" err="1"/>
              <a:t>conf</a:t>
            </a:r>
            <a:r>
              <a:rPr lang="en-US" dirty="0"/>
              <a:t> as part of the finalize?</a:t>
            </a:r>
          </a:p>
        </p:txBody>
      </p:sp>
      <p:sp>
        <p:nvSpPr>
          <p:cNvPr id="4" name="Slide Number Placeholder 3"/>
          <p:cNvSpPr>
            <a:spLocks noGrp="1"/>
          </p:cNvSpPr>
          <p:nvPr>
            <p:ph type="sldNum" sz="quarter" idx="10"/>
          </p:nvPr>
        </p:nvSpPr>
        <p:spPr/>
        <p:txBody>
          <a:bodyPr/>
          <a:lstStyle/>
          <a:p>
            <a:fld id="{C857631F-B654-E14C-A4C6-F9948287ECDD}" type="slidenum">
              <a:rPr lang="en-US" smtClean="0"/>
              <a:t>27</a:t>
            </a:fld>
            <a:endParaRPr lang="en-US"/>
          </a:p>
        </p:txBody>
      </p:sp>
    </p:spTree>
    <p:extLst>
      <p:ext uri="{BB962C8B-B14F-4D97-AF65-F5344CB8AC3E}">
        <p14:creationId xmlns:p14="http://schemas.microsoft.com/office/powerpoint/2010/main" val="37801249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(1/12/15 12:39) -----</a:t>
            </a:r>
          </a:p>
          <a:p>
            <a:r>
              <a:rPr lang="en-US"/>
              <a:t>Animation, magnify the code at certain points.</a:t>
            </a:r>
          </a:p>
        </p:txBody>
      </p:sp>
      <p:sp>
        <p:nvSpPr>
          <p:cNvPr id="4" name="Slide Number Placeholder 3"/>
          <p:cNvSpPr>
            <a:spLocks noGrp="1"/>
          </p:cNvSpPr>
          <p:nvPr>
            <p:ph type="sldNum" sz="quarter" idx="10"/>
          </p:nvPr>
        </p:nvSpPr>
        <p:spPr/>
        <p:txBody>
          <a:bodyPr/>
          <a:lstStyle/>
          <a:p>
            <a:fld id="{C857631F-B654-E14C-A4C6-F9948287ECDD}" type="slidenum">
              <a:rPr lang="en-US" smtClean="0"/>
              <a:t>30</a:t>
            </a:fld>
            <a:endParaRPr lang="en-US"/>
          </a:p>
        </p:txBody>
      </p:sp>
    </p:spTree>
    <p:extLst>
      <p:ext uri="{BB962C8B-B14F-4D97-AF65-F5344CB8AC3E}">
        <p14:creationId xmlns:p14="http://schemas.microsoft.com/office/powerpoint/2010/main" val="2430892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EDIT DATASPACES.CONF FOR EXAMPLE</a:t>
            </a:r>
            <a:r>
              <a:rPr lang="en-US" baseline="0" dirty="0" smtClean="0"/>
              <a:t> 2.</a:t>
            </a:r>
            <a:endParaRPr lang="en-US" dirty="0"/>
          </a:p>
        </p:txBody>
      </p:sp>
      <p:sp>
        <p:nvSpPr>
          <p:cNvPr id="4" name="Slide Number Placeholder 3"/>
          <p:cNvSpPr>
            <a:spLocks noGrp="1"/>
          </p:cNvSpPr>
          <p:nvPr>
            <p:ph type="sldNum" sz="quarter" idx="10"/>
          </p:nvPr>
        </p:nvSpPr>
        <p:spPr/>
        <p:txBody>
          <a:bodyPr/>
          <a:lstStyle/>
          <a:p>
            <a:fld id="{C857631F-B654-E14C-A4C6-F9948287ECDD}" type="slidenum">
              <a:rPr lang="en-US" smtClean="0"/>
              <a:t>33</a:t>
            </a:fld>
            <a:endParaRPr lang="en-US"/>
          </a:p>
        </p:txBody>
      </p:sp>
    </p:spTree>
    <p:extLst>
      <p:ext uri="{BB962C8B-B14F-4D97-AF65-F5344CB8AC3E}">
        <p14:creationId xmlns:p14="http://schemas.microsoft.com/office/powerpoint/2010/main" val="23704082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(1/12/15 12:39) -----</a:t>
            </a:r>
          </a:p>
          <a:p>
            <a:r>
              <a:rPr lang="en-US"/>
              <a:t>improve the picture a bit.</a:t>
            </a:r>
          </a:p>
        </p:txBody>
      </p:sp>
      <p:sp>
        <p:nvSpPr>
          <p:cNvPr id="4" name="Slide Number Placeholder 3"/>
          <p:cNvSpPr>
            <a:spLocks noGrp="1"/>
          </p:cNvSpPr>
          <p:nvPr>
            <p:ph type="sldNum" sz="quarter" idx="10"/>
          </p:nvPr>
        </p:nvSpPr>
        <p:spPr/>
        <p:txBody>
          <a:bodyPr/>
          <a:lstStyle/>
          <a:p>
            <a:fld id="{C857631F-B654-E14C-A4C6-F9948287ECDD}" type="slidenum">
              <a:rPr lang="en-US" smtClean="0"/>
              <a:t>35</a:t>
            </a:fld>
            <a:endParaRPr lang="en-US"/>
          </a:p>
        </p:txBody>
      </p:sp>
    </p:spTree>
    <p:extLst>
      <p:ext uri="{BB962C8B-B14F-4D97-AF65-F5344CB8AC3E}">
        <p14:creationId xmlns:p14="http://schemas.microsoft.com/office/powerpoint/2010/main" val="1928802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 descr="RU_Cover.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RU_SIG_ST_PMS186_100K.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96875" y="352425"/>
            <a:ext cx="28321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3"/>
          <p:cNvSpPr>
            <a:spLocks noGrp="1" noChangeArrowheads="1"/>
          </p:cNvSpPr>
          <p:nvPr>
            <p:ph type="subTitle" idx="1"/>
          </p:nvPr>
        </p:nvSpPr>
        <p:spPr>
          <a:xfrm>
            <a:off x="1371600" y="3886200"/>
            <a:ext cx="6400800" cy="1752600"/>
          </a:xfrm>
        </p:spPr>
        <p:txBody>
          <a:bodyPr/>
          <a:lstStyle>
            <a:lvl1pPr marL="0" indent="0" algn="ctr">
              <a:buFontTx/>
              <a:buNone/>
              <a:defRPr>
                <a:solidFill>
                  <a:schemeClr val="tx1"/>
                </a:solidFill>
              </a:defRPr>
            </a:lvl1pPr>
          </a:lstStyle>
          <a:p>
            <a:r>
              <a:rPr lang="en-US" dirty="0" smtClean="0"/>
              <a:t>Click to edit Master subtitle style</a:t>
            </a:r>
            <a:endParaRPr lang="en-US" dirty="0"/>
          </a:p>
        </p:txBody>
      </p:sp>
      <p:sp>
        <p:nvSpPr>
          <p:cNvPr id="4098" name="Rectangle 2"/>
          <p:cNvSpPr>
            <a:spLocks noGrp="1" noChangeArrowheads="1"/>
          </p:cNvSpPr>
          <p:nvPr>
            <p:ph type="ctrTitle"/>
          </p:nvPr>
        </p:nvSpPr>
        <p:spPr>
          <a:xfrm>
            <a:off x="685800" y="2130425"/>
            <a:ext cx="7772400" cy="1470025"/>
          </a:xfrm>
        </p:spPr>
        <p:txBody>
          <a:bodyPr/>
          <a:lstStyle>
            <a:lvl1pPr algn="ctr">
              <a:defRPr>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0814959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F5CA99C0-6856-4648-B71D-28D25FBEC7A1}" type="slidenum">
              <a:rPr lang="en-US"/>
              <a:pPr>
                <a:defRPr/>
              </a:pPr>
              <a:t>‹#›</a:t>
            </a:fld>
            <a:endParaRPr lang="en-US"/>
          </a:p>
        </p:txBody>
      </p:sp>
    </p:spTree>
    <p:extLst>
      <p:ext uri="{BB962C8B-B14F-4D97-AF65-F5344CB8AC3E}">
        <p14:creationId xmlns:p14="http://schemas.microsoft.com/office/powerpoint/2010/main" val="35736321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448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09600"/>
            <a:ext cx="6019800" cy="5448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164FC41F-0C94-C042-B3C3-923597687189}" type="slidenum">
              <a:rPr lang="en-US"/>
              <a:pPr>
                <a:defRPr/>
              </a:pPr>
              <a:t>‹#›</a:t>
            </a:fld>
            <a:endParaRPr lang="en-US"/>
          </a:p>
        </p:txBody>
      </p:sp>
    </p:spTree>
    <p:extLst>
      <p:ext uri="{BB962C8B-B14F-4D97-AF65-F5344CB8AC3E}">
        <p14:creationId xmlns:p14="http://schemas.microsoft.com/office/powerpoint/2010/main" val="704605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FAE71A66-C5E3-5A47-946A-B61AF455DD22}" type="slidenum">
              <a:rPr lang="en-US"/>
              <a:pPr>
                <a:defRPr/>
              </a:pPr>
              <a:t>‹#›</a:t>
            </a:fld>
            <a:endParaRPr lang="en-US"/>
          </a:p>
        </p:txBody>
      </p:sp>
    </p:spTree>
    <p:extLst>
      <p:ext uri="{BB962C8B-B14F-4D97-AF65-F5344CB8AC3E}">
        <p14:creationId xmlns:p14="http://schemas.microsoft.com/office/powerpoint/2010/main" val="35806524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F20FD9DE-9BBF-CA42-95A2-3D4D4D583716}" type="slidenum">
              <a:rPr lang="en-US"/>
              <a:pPr>
                <a:defRPr/>
              </a:pPr>
              <a:t>‹#›</a:t>
            </a:fld>
            <a:endParaRPr lang="en-US"/>
          </a:p>
        </p:txBody>
      </p:sp>
    </p:spTree>
    <p:extLst>
      <p:ext uri="{BB962C8B-B14F-4D97-AF65-F5344CB8AC3E}">
        <p14:creationId xmlns:p14="http://schemas.microsoft.com/office/powerpoint/2010/main" val="727055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240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40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327AFDCE-1A01-7443-A269-65BB0A8F4921}" type="slidenum">
              <a:rPr lang="en-US"/>
              <a:pPr>
                <a:defRPr/>
              </a:pPr>
              <a:t>‹#›</a:t>
            </a:fld>
            <a:endParaRPr lang="en-US"/>
          </a:p>
        </p:txBody>
      </p:sp>
    </p:spTree>
    <p:extLst>
      <p:ext uri="{BB962C8B-B14F-4D97-AF65-F5344CB8AC3E}">
        <p14:creationId xmlns:p14="http://schemas.microsoft.com/office/powerpoint/2010/main" val="6988458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FACE245F-E23F-1645-AD84-B60DE70D30D6}" type="slidenum">
              <a:rPr lang="en-US"/>
              <a:pPr>
                <a:defRPr/>
              </a:pPr>
              <a:t>‹#›</a:t>
            </a:fld>
            <a:endParaRPr lang="en-US"/>
          </a:p>
        </p:txBody>
      </p:sp>
    </p:spTree>
    <p:extLst>
      <p:ext uri="{BB962C8B-B14F-4D97-AF65-F5344CB8AC3E}">
        <p14:creationId xmlns:p14="http://schemas.microsoft.com/office/powerpoint/2010/main" val="215298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1BAEB5F4-2CD3-8E4C-A685-9D3768E45768}" type="slidenum">
              <a:rPr lang="en-US"/>
              <a:pPr>
                <a:defRPr/>
              </a:pPr>
              <a:t>‹#›</a:t>
            </a:fld>
            <a:endParaRPr lang="en-US"/>
          </a:p>
        </p:txBody>
      </p:sp>
    </p:spTree>
    <p:extLst>
      <p:ext uri="{BB962C8B-B14F-4D97-AF65-F5344CB8AC3E}">
        <p14:creationId xmlns:p14="http://schemas.microsoft.com/office/powerpoint/2010/main" val="3569994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A607AFAF-E701-1D49-B33B-A47F6202C1B6}" type="slidenum">
              <a:rPr lang="en-US"/>
              <a:pPr>
                <a:defRPr/>
              </a:pPr>
              <a:t>‹#›</a:t>
            </a:fld>
            <a:endParaRPr lang="en-US"/>
          </a:p>
        </p:txBody>
      </p:sp>
    </p:spTree>
    <p:extLst>
      <p:ext uri="{BB962C8B-B14F-4D97-AF65-F5344CB8AC3E}">
        <p14:creationId xmlns:p14="http://schemas.microsoft.com/office/powerpoint/2010/main" val="4130298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288F6B58-3872-B146-9D57-142A8E0DEE1F}" type="slidenum">
              <a:rPr lang="en-US"/>
              <a:pPr>
                <a:defRPr/>
              </a:pPr>
              <a:t>‹#›</a:t>
            </a:fld>
            <a:endParaRPr lang="en-US"/>
          </a:p>
        </p:txBody>
      </p:sp>
    </p:spTree>
    <p:extLst>
      <p:ext uri="{BB962C8B-B14F-4D97-AF65-F5344CB8AC3E}">
        <p14:creationId xmlns:p14="http://schemas.microsoft.com/office/powerpoint/2010/main" val="24303276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401DD79B-CC90-584C-9978-5F3638369709}" type="slidenum">
              <a:rPr lang="en-US"/>
              <a:pPr>
                <a:defRPr/>
              </a:pPr>
              <a:t>‹#›</a:t>
            </a:fld>
            <a:endParaRPr lang="en-US"/>
          </a:p>
        </p:txBody>
      </p:sp>
    </p:spTree>
    <p:extLst>
      <p:ext uri="{BB962C8B-B14F-4D97-AF65-F5344CB8AC3E}">
        <p14:creationId xmlns:p14="http://schemas.microsoft.com/office/powerpoint/2010/main" val="179990779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4" Type="http://schemas.openxmlformats.org/officeDocument/2006/relationships/image" Target="../media/image2.e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4" descr="RU_ppt_top.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RU_LOGOTYPE_PMS186.eps"/>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87350" y="142875"/>
            <a:ext cx="1430338" cy="3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2"/>
          <p:cNvSpPr>
            <a:spLocks noGrp="1" noChangeArrowheads="1"/>
          </p:cNvSpPr>
          <p:nvPr>
            <p:ph type="title"/>
          </p:nvPr>
        </p:nvSpPr>
        <p:spPr bwMode="auto">
          <a:xfrm>
            <a:off x="457200" y="609600"/>
            <a:ext cx="8229600"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9" name="Rectangle 3"/>
          <p:cNvSpPr>
            <a:spLocks noGrp="1" noChangeArrowheads="1"/>
          </p:cNvSpPr>
          <p:nvPr>
            <p:ph type="body" idx="1"/>
          </p:nvPr>
        </p:nvSpPr>
        <p:spPr bwMode="auto">
          <a:xfrm>
            <a:off x="457200" y="1524000"/>
            <a:ext cx="8229600"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5F5F5F"/>
                </a:solidFill>
                <a:cs typeface="Geneva" charset="0"/>
              </a:defRPr>
            </a:lvl1pPr>
          </a:lstStyle>
          <a:p>
            <a:pPr>
              <a:defRPr/>
            </a:pPr>
            <a:fld id="{A43B07CD-0D0F-2242-A2A1-6A1210CD92C5}" type="slidenum">
              <a:rPr lang="en-US"/>
              <a:pPr>
                <a:defRPr/>
              </a:pPr>
              <a:t>‹#›</a:t>
            </a:fld>
            <a:endParaRPr lang="en-US"/>
          </a:p>
        </p:txBody>
      </p:sp>
      <p:sp>
        <p:nvSpPr>
          <p:cNvPr id="1031" name="Text Box 10"/>
          <p:cNvSpPr txBox="1">
            <a:spLocks noChangeArrowheads="1"/>
          </p:cNvSpPr>
          <p:nvPr/>
        </p:nvSpPr>
        <p:spPr bwMode="auto">
          <a:xfrm>
            <a:off x="4876800" y="98425"/>
            <a:ext cx="4191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Geneva" charset="0"/>
                <a:cs typeface="Geneva" charset="0"/>
              </a:defRPr>
            </a:lvl1pPr>
            <a:lvl2pPr marL="742950" indent="-285750" eaLnBrk="0" hangingPunct="0">
              <a:defRPr sz="2400">
                <a:solidFill>
                  <a:schemeClr val="tx1"/>
                </a:solidFill>
                <a:latin typeface="Arial" charset="0"/>
                <a:ea typeface="Geneva" charset="0"/>
              </a:defRPr>
            </a:lvl2pPr>
            <a:lvl3pPr marL="1143000" indent="-228600" eaLnBrk="0" hangingPunct="0">
              <a:defRPr sz="2400">
                <a:solidFill>
                  <a:schemeClr val="tx1"/>
                </a:solidFill>
                <a:latin typeface="Arial" charset="0"/>
                <a:ea typeface="Geneva" charset="0"/>
              </a:defRPr>
            </a:lvl3pPr>
            <a:lvl4pPr marL="1600200" indent="-228600" eaLnBrk="0" hangingPunct="0">
              <a:defRPr sz="2400">
                <a:solidFill>
                  <a:schemeClr val="tx1"/>
                </a:solidFill>
                <a:latin typeface="Arial" charset="0"/>
                <a:ea typeface="Geneva" charset="0"/>
              </a:defRPr>
            </a:lvl4pPr>
            <a:lvl5pPr marL="2057400" indent="-228600" eaLnBrk="0" hangingPunct="0">
              <a:defRPr sz="2400">
                <a:solidFill>
                  <a:schemeClr val="tx1"/>
                </a:solidFill>
                <a:latin typeface="Arial" charset="0"/>
                <a:ea typeface="Geneva" charset="0"/>
              </a:defRPr>
            </a:lvl5pPr>
            <a:lvl6pPr marL="2514600" indent="-228600" eaLnBrk="0" fontAlgn="base" hangingPunct="0">
              <a:spcBef>
                <a:spcPct val="0"/>
              </a:spcBef>
              <a:spcAft>
                <a:spcPct val="0"/>
              </a:spcAft>
              <a:defRPr sz="2400">
                <a:solidFill>
                  <a:schemeClr val="tx1"/>
                </a:solidFill>
                <a:latin typeface="Arial" charset="0"/>
                <a:ea typeface="Geneva" charset="0"/>
              </a:defRPr>
            </a:lvl6pPr>
            <a:lvl7pPr marL="2971800" indent="-228600" eaLnBrk="0" fontAlgn="base" hangingPunct="0">
              <a:spcBef>
                <a:spcPct val="0"/>
              </a:spcBef>
              <a:spcAft>
                <a:spcPct val="0"/>
              </a:spcAft>
              <a:defRPr sz="2400">
                <a:solidFill>
                  <a:schemeClr val="tx1"/>
                </a:solidFill>
                <a:latin typeface="Arial" charset="0"/>
                <a:ea typeface="Geneva" charset="0"/>
              </a:defRPr>
            </a:lvl7pPr>
            <a:lvl8pPr marL="3429000" indent="-228600" eaLnBrk="0" fontAlgn="base" hangingPunct="0">
              <a:spcBef>
                <a:spcPct val="0"/>
              </a:spcBef>
              <a:spcAft>
                <a:spcPct val="0"/>
              </a:spcAft>
              <a:defRPr sz="2400">
                <a:solidFill>
                  <a:schemeClr val="tx1"/>
                </a:solidFill>
                <a:latin typeface="Arial" charset="0"/>
                <a:ea typeface="Geneva" charset="0"/>
              </a:defRPr>
            </a:lvl8pPr>
            <a:lvl9pPr marL="3886200" indent="-228600" eaLnBrk="0" fontAlgn="base" hangingPunct="0">
              <a:spcBef>
                <a:spcPct val="0"/>
              </a:spcBef>
              <a:spcAft>
                <a:spcPct val="0"/>
              </a:spcAft>
              <a:defRPr sz="2400">
                <a:solidFill>
                  <a:schemeClr val="tx1"/>
                </a:solidFill>
                <a:latin typeface="Arial" charset="0"/>
                <a:ea typeface="Geneva" charset="0"/>
              </a:defRPr>
            </a:lvl9pPr>
          </a:lstStyle>
          <a:p>
            <a:pPr algn="r" eaLnBrk="1" hangingPunct="1">
              <a:spcBef>
                <a:spcPct val="50000"/>
              </a:spcBef>
              <a:defRPr/>
            </a:pPr>
            <a:endParaRPr lang="en-US" sz="2000" smtClean="0">
              <a:solidFill>
                <a:schemeClr val="bg1"/>
              </a:solidFill>
            </a:endParaRPr>
          </a:p>
        </p:txBody>
      </p:sp>
      <p:sp>
        <p:nvSpPr>
          <p:cNvPr id="1033" name="Rectangle 7"/>
          <p:cNvSpPr>
            <a:spLocks noChangeArrowheads="1"/>
          </p:cNvSpPr>
          <p:nvPr userDrawn="1"/>
        </p:nvSpPr>
        <p:spPr bwMode="auto">
          <a:xfrm>
            <a:off x="5373843" y="125413"/>
            <a:ext cx="334947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2000" dirty="0" smtClean="0">
                <a:latin typeface="Trebuchet MS"/>
                <a:cs typeface="Trebuchet MS"/>
              </a:rPr>
              <a:t>Hands-On with DataSpaces</a:t>
            </a:r>
            <a:endParaRPr lang="en-US" sz="2000" dirty="0">
              <a:latin typeface="Trebuchet MS"/>
              <a:cs typeface="Trebuchet MS"/>
            </a:endParaRPr>
          </a:p>
        </p:txBody>
      </p:sp>
    </p:spTree>
  </p:cSld>
  <p:clrMap bg1="lt1" tx1="dk1" bg2="lt2" tx2="dk2" accent1="accent1" accent2="accent2" accent3="accent3" accent4="accent4" accent5="accent5" accent6="accent6" hlink="hlink" folHlink="folHlink"/>
  <p:sldLayoutIdLst>
    <p:sldLayoutId id="2147483731"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rtl="0" eaLnBrk="0" fontAlgn="base" hangingPunct="0">
        <a:spcBef>
          <a:spcPct val="0"/>
        </a:spcBef>
        <a:spcAft>
          <a:spcPct val="0"/>
        </a:spcAft>
        <a:defRPr sz="3000">
          <a:solidFill>
            <a:schemeClr val="tx2"/>
          </a:solidFill>
          <a:latin typeface="Trebuchet MS"/>
          <a:ea typeface="ヒラギノ角ゴ Pro W3" charset="0"/>
          <a:cs typeface="Trebuchet MS"/>
        </a:defRPr>
      </a:lvl1pPr>
      <a:lvl2pPr algn="l" rtl="0" eaLnBrk="0" fontAlgn="base" hangingPunct="0">
        <a:spcBef>
          <a:spcPct val="0"/>
        </a:spcBef>
        <a:spcAft>
          <a:spcPct val="0"/>
        </a:spcAft>
        <a:defRPr sz="3000">
          <a:solidFill>
            <a:schemeClr val="tx2"/>
          </a:solidFill>
          <a:latin typeface="Arial" charset="0"/>
          <a:ea typeface="ヒラギノ角ゴ Pro W3" charset="0"/>
          <a:cs typeface="Geneva" charset="0"/>
        </a:defRPr>
      </a:lvl2pPr>
      <a:lvl3pPr algn="l" rtl="0" eaLnBrk="0" fontAlgn="base" hangingPunct="0">
        <a:spcBef>
          <a:spcPct val="0"/>
        </a:spcBef>
        <a:spcAft>
          <a:spcPct val="0"/>
        </a:spcAft>
        <a:defRPr sz="3000">
          <a:solidFill>
            <a:schemeClr val="tx2"/>
          </a:solidFill>
          <a:latin typeface="Arial" charset="0"/>
          <a:ea typeface="ヒラギノ角ゴ Pro W3" charset="0"/>
          <a:cs typeface="Geneva" charset="0"/>
        </a:defRPr>
      </a:lvl3pPr>
      <a:lvl4pPr algn="l" rtl="0" eaLnBrk="0" fontAlgn="base" hangingPunct="0">
        <a:spcBef>
          <a:spcPct val="0"/>
        </a:spcBef>
        <a:spcAft>
          <a:spcPct val="0"/>
        </a:spcAft>
        <a:defRPr sz="3000">
          <a:solidFill>
            <a:schemeClr val="tx2"/>
          </a:solidFill>
          <a:latin typeface="Arial" charset="0"/>
          <a:ea typeface="ヒラギノ角ゴ Pro W3" charset="0"/>
          <a:cs typeface="Geneva" charset="0"/>
        </a:defRPr>
      </a:lvl4pPr>
      <a:lvl5pPr algn="l" rtl="0" eaLnBrk="0" fontAlgn="base" hangingPunct="0">
        <a:spcBef>
          <a:spcPct val="0"/>
        </a:spcBef>
        <a:spcAft>
          <a:spcPct val="0"/>
        </a:spcAft>
        <a:defRPr sz="3000">
          <a:solidFill>
            <a:schemeClr val="tx2"/>
          </a:solidFill>
          <a:latin typeface="Arial" charset="0"/>
          <a:ea typeface="ヒラギノ角ゴ Pro W3" charset="0"/>
          <a:cs typeface="Geneva" charset="0"/>
        </a:defRPr>
      </a:lvl5pPr>
      <a:lvl6pPr marL="457200" algn="l" rtl="0" eaLnBrk="1" fontAlgn="base" hangingPunct="1">
        <a:spcBef>
          <a:spcPct val="0"/>
        </a:spcBef>
        <a:spcAft>
          <a:spcPct val="0"/>
        </a:spcAft>
        <a:defRPr sz="3000">
          <a:solidFill>
            <a:schemeClr val="tx2"/>
          </a:solidFill>
          <a:latin typeface="Arial" charset="0"/>
        </a:defRPr>
      </a:lvl6pPr>
      <a:lvl7pPr marL="914400" algn="l" rtl="0" eaLnBrk="1" fontAlgn="base" hangingPunct="1">
        <a:spcBef>
          <a:spcPct val="0"/>
        </a:spcBef>
        <a:spcAft>
          <a:spcPct val="0"/>
        </a:spcAft>
        <a:defRPr sz="3000">
          <a:solidFill>
            <a:schemeClr val="tx2"/>
          </a:solidFill>
          <a:latin typeface="Arial" charset="0"/>
        </a:defRPr>
      </a:lvl7pPr>
      <a:lvl8pPr marL="1371600" algn="l" rtl="0" eaLnBrk="1" fontAlgn="base" hangingPunct="1">
        <a:spcBef>
          <a:spcPct val="0"/>
        </a:spcBef>
        <a:spcAft>
          <a:spcPct val="0"/>
        </a:spcAft>
        <a:defRPr sz="3000">
          <a:solidFill>
            <a:schemeClr val="tx2"/>
          </a:solidFill>
          <a:latin typeface="Arial" charset="0"/>
        </a:defRPr>
      </a:lvl8pPr>
      <a:lvl9pPr marL="1828800" algn="l" rtl="0" eaLnBrk="1" fontAlgn="base" hangingPunct="1">
        <a:spcBef>
          <a:spcPct val="0"/>
        </a:spcBef>
        <a:spcAft>
          <a:spcPct val="0"/>
        </a:spcAft>
        <a:defRPr sz="3000">
          <a:solidFill>
            <a:schemeClr val="tx2"/>
          </a:solidFill>
          <a:latin typeface="Arial" charset="0"/>
        </a:defRPr>
      </a:lvl9pPr>
    </p:titleStyle>
    <p:bodyStyle>
      <a:lvl1pPr marL="342900" indent="-342900" algn="l" rtl="0" eaLnBrk="0" fontAlgn="base" hangingPunct="0">
        <a:spcBef>
          <a:spcPct val="20000"/>
        </a:spcBef>
        <a:spcAft>
          <a:spcPct val="0"/>
        </a:spcAft>
        <a:buChar char="•"/>
        <a:defRPr sz="2200">
          <a:solidFill>
            <a:srgbClr val="5F5F5F"/>
          </a:solidFill>
          <a:latin typeface="Trebuchet MS"/>
          <a:ea typeface="ヒラギノ角ゴ Pro W3" charset="0"/>
          <a:cs typeface="Trebuchet MS"/>
        </a:defRPr>
      </a:lvl1pPr>
      <a:lvl2pPr marL="742950" indent="-285750" algn="l" rtl="0" eaLnBrk="0" fontAlgn="base" hangingPunct="0">
        <a:spcBef>
          <a:spcPct val="20000"/>
        </a:spcBef>
        <a:spcAft>
          <a:spcPct val="0"/>
        </a:spcAft>
        <a:buChar char="–"/>
        <a:defRPr>
          <a:solidFill>
            <a:srgbClr val="5F5F5F"/>
          </a:solidFill>
          <a:latin typeface="Trebuchet MS"/>
          <a:ea typeface="Geneva" charset="0"/>
          <a:cs typeface="Trebuchet MS"/>
        </a:defRPr>
      </a:lvl2pPr>
      <a:lvl3pPr marL="1143000" indent="-228600" algn="l" rtl="0" eaLnBrk="0" fontAlgn="base" hangingPunct="0">
        <a:spcBef>
          <a:spcPct val="20000"/>
        </a:spcBef>
        <a:spcAft>
          <a:spcPct val="0"/>
        </a:spcAft>
        <a:buChar char="•"/>
        <a:defRPr sz="1600">
          <a:solidFill>
            <a:srgbClr val="5F5F5F"/>
          </a:solidFill>
          <a:latin typeface="Trebuchet MS"/>
          <a:ea typeface="Geneva" charset="0"/>
          <a:cs typeface="Trebuchet MS"/>
        </a:defRPr>
      </a:lvl3pPr>
      <a:lvl4pPr marL="1600200" indent="-228600" algn="l" rtl="0" eaLnBrk="0" fontAlgn="base" hangingPunct="0">
        <a:spcBef>
          <a:spcPct val="20000"/>
        </a:spcBef>
        <a:spcAft>
          <a:spcPct val="0"/>
        </a:spcAft>
        <a:buChar char="–"/>
        <a:defRPr sz="1400">
          <a:solidFill>
            <a:srgbClr val="5F5F5F"/>
          </a:solidFill>
          <a:latin typeface="Trebuchet MS"/>
          <a:ea typeface="Geneva" charset="0"/>
          <a:cs typeface="Trebuchet MS"/>
        </a:defRPr>
      </a:lvl4pPr>
      <a:lvl5pPr marL="2057400" indent="-228600" algn="l" rtl="0" eaLnBrk="0" fontAlgn="base" hangingPunct="0">
        <a:spcBef>
          <a:spcPct val="20000"/>
        </a:spcBef>
        <a:spcAft>
          <a:spcPct val="0"/>
        </a:spcAft>
        <a:buChar char="»"/>
        <a:defRPr sz="1400">
          <a:solidFill>
            <a:srgbClr val="5F5F5F"/>
          </a:solidFill>
          <a:latin typeface="Trebuchet MS"/>
          <a:ea typeface="Geneva" charset="0"/>
          <a:cs typeface="Trebuchet MS"/>
        </a:defRPr>
      </a:lvl5pPr>
      <a:lvl6pPr marL="2514600" indent="-228600" algn="l" rtl="0" eaLnBrk="1" fontAlgn="base" hangingPunct="1">
        <a:spcBef>
          <a:spcPct val="20000"/>
        </a:spcBef>
        <a:spcAft>
          <a:spcPct val="0"/>
        </a:spcAft>
        <a:buChar char="»"/>
        <a:defRPr sz="1400">
          <a:solidFill>
            <a:srgbClr val="5F5F5F"/>
          </a:solidFill>
          <a:latin typeface="+mn-lt"/>
        </a:defRPr>
      </a:lvl6pPr>
      <a:lvl7pPr marL="2971800" indent="-228600" algn="l" rtl="0" eaLnBrk="1" fontAlgn="base" hangingPunct="1">
        <a:spcBef>
          <a:spcPct val="20000"/>
        </a:spcBef>
        <a:spcAft>
          <a:spcPct val="0"/>
        </a:spcAft>
        <a:buChar char="»"/>
        <a:defRPr sz="1400">
          <a:solidFill>
            <a:srgbClr val="5F5F5F"/>
          </a:solidFill>
          <a:latin typeface="+mn-lt"/>
        </a:defRPr>
      </a:lvl7pPr>
      <a:lvl8pPr marL="3429000" indent="-228600" algn="l" rtl="0" eaLnBrk="1" fontAlgn="base" hangingPunct="1">
        <a:spcBef>
          <a:spcPct val="20000"/>
        </a:spcBef>
        <a:spcAft>
          <a:spcPct val="0"/>
        </a:spcAft>
        <a:buChar char="»"/>
        <a:defRPr sz="1400">
          <a:solidFill>
            <a:srgbClr val="5F5F5F"/>
          </a:solidFill>
          <a:latin typeface="+mn-lt"/>
        </a:defRPr>
      </a:lvl8pPr>
      <a:lvl9pPr marL="3886200" indent="-228600" algn="l" rtl="0" eaLnBrk="1" fontAlgn="base" hangingPunct="1">
        <a:spcBef>
          <a:spcPct val="20000"/>
        </a:spcBef>
        <a:spcAft>
          <a:spcPct val="0"/>
        </a:spcAft>
        <a:buChar char="»"/>
        <a:defRPr sz="1400">
          <a:solidFill>
            <a:srgbClr val="5F5F5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 Id="rId3"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username@stampede.tacc.utexas.edu"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personal.cac.rutgers.edu/TASSL/projects/data/download.html"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openxmlformats.org/officeDocument/2006/relationships/image" Target="../media/image3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train%23%23@stampede.tacc.utexas.edu:~/examples/mandelbrot/mandel*.bmp" TargetMode="Externa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dataspaces.org" TargetMode="External"/><Relationship Id="rId3" Type="http://schemas.openxmlformats.org/officeDocument/2006/relationships/hyperlink" Target="mailto:dataspaces@cac.rutgers.edu" TargetMode="Externa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Grp="1" noChangeArrowheads="1"/>
          </p:cNvSpPr>
          <p:nvPr>
            <p:ph type="ctrTitle"/>
          </p:nvPr>
        </p:nvSpPr>
        <p:spPr/>
        <p:txBody>
          <a:bodyPr/>
          <a:lstStyle/>
          <a:p>
            <a:pPr eaLnBrk="1" hangingPunct="1"/>
            <a:r>
              <a:rPr lang="en-US" sz="4000" dirty="0" smtClean="0"/>
              <a:t>Hands-On with DataSpaces</a:t>
            </a:r>
            <a:br>
              <a:rPr lang="en-US" sz="4000" dirty="0" smtClean="0"/>
            </a:br>
            <a:r>
              <a:rPr lang="en-US" sz="4000" dirty="0" smtClean="0"/>
              <a:t>on TACC Stampede</a:t>
            </a:r>
            <a:endParaRPr lang="en-US" sz="4000" dirty="0"/>
          </a:p>
        </p:txBody>
      </p:sp>
      <p:sp>
        <p:nvSpPr>
          <p:cNvPr id="13314" name="Rectangle 3"/>
          <p:cNvSpPr>
            <a:spLocks noGrp="1" noChangeArrowheads="1"/>
          </p:cNvSpPr>
          <p:nvPr>
            <p:ph type="subTitle" idx="1"/>
          </p:nvPr>
        </p:nvSpPr>
        <p:spPr/>
        <p:txBody>
          <a:bodyPr/>
          <a:lstStyle/>
          <a:p>
            <a:pPr eaLnBrk="1" hangingPunct="1"/>
            <a:r>
              <a:rPr lang="en-US" dirty="0" smtClean="0"/>
              <a:t>Instructors: Melissa Romanus,</a:t>
            </a:r>
          </a:p>
          <a:p>
            <a:pPr eaLnBrk="1" hangingPunct="1"/>
            <a:r>
              <a:rPr lang="en-US" dirty="0" smtClean="0"/>
              <a:t>Tong Jin, Prof. Manish </a:t>
            </a:r>
            <a:r>
              <a:rPr lang="en-US" dirty="0" err="1" smtClean="0"/>
              <a:t>Parashar</a:t>
            </a:r>
            <a:endParaRPr lang="en-US" dirty="0" smtClean="0"/>
          </a:p>
          <a:p>
            <a:pPr eaLnBrk="1" hangingPunct="1"/>
            <a:r>
              <a:rPr lang="en-US" dirty="0" smtClean="0"/>
              <a:t>Rutgers Discovery Informatics Institute (RDI2)</a:t>
            </a:r>
          </a:p>
          <a:p>
            <a:pPr eaLnBrk="1" hangingPunct="1"/>
            <a:r>
              <a:rPr lang="en-US" dirty="0" smtClean="0"/>
              <a:t>July 2015</a:t>
            </a:r>
            <a:endParaRPr lang="en-US" dirty="0"/>
          </a:p>
        </p:txBody>
      </p:sp>
      <p:pic>
        <p:nvPicPr>
          <p:cNvPr id="2" name="Picture 1"/>
          <p:cNvPicPr>
            <a:picLocks noChangeAspect="1"/>
          </p:cNvPicPr>
          <p:nvPr/>
        </p:nvPicPr>
        <p:blipFill>
          <a:blip r:embed="rId2"/>
          <a:stretch>
            <a:fillRect/>
          </a:stretch>
        </p:blipFill>
        <p:spPr>
          <a:xfrm>
            <a:off x="6290208" y="5777438"/>
            <a:ext cx="2853792" cy="1080562"/>
          </a:xfrm>
          <a:prstGeom prst="rect">
            <a:avLst/>
          </a:prstGeom>
        </p:spPr>
      </p:pic>
      <p:pic>
        <p:nvPicPr>
          <p:cNvPr id="5" name="Picture 4"/>
          <p:cNvPicPr>
            <a:picLocks noChangeAspect="1"/>
          </p:cNvPicPr>
          <p:nvPr/>
        </p:nvPicPr>
        <p:blipFill>
          <a:blip r:embed="rId3"/>
          <a:stretch>
            <a:fillRect/>
          </a:stretch>
        </p:blipFill>
        <p:spPr>
          <a:xfrm>
            <a:off x="6838790" y="0"/>
            <a:ext cx="2305210" cy="2151529"/>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Staging Area Consistency: </a:t>
            </a:r>
            <a:br>
              <a:rPr lang="en-US" dirty="0" smtClean="0"/>
            </a:br>
            <a:r>
              <a:rPr lang="en-US" dirty="0" smtClean="0"/>
              <a:t>An Introduction to DataSpaces Locking</a:t>
            </a:r>
            <a:endParaRPr lang="en-US" dirty="0"/>
          </a:p>
        </p:txBody>
      </p:sp>
      <p:sp>
        <p:nvSpPr>
          <p:cNvPr id="3" name="Content Placeholder 2"/>
          <p:cNvSpPr>
            <a:spLocks noGrp="1"/>
          </p:cNvSpPr>
          <p:nvPr>
            <p:ph idx="1"/>
          </p:nvPr>
        </p:nvSpPr>
        <p:spPr/>
        <p:txBody>
          <a:bodyPr/>
          <a:lstStyle/>
          <a:p>
            <a:r>
              <a:rPr lang="en-US" dirty="0" smtClean="0"/>
              <a:t>In order to maintain consistency when multiple clients are reading and writing from the staging area, DataSpaces implements read-locks and write-locks for the shared space</a:t>
            </a:r>
          </a:p>
          <a:p>
            <a:r>
              <a:rPr lang="en-US" b="1" dirty="0" smtClean="0"/>
              <a:t>Lock: </a:t>
            </a:r>
            <a:r>
              <a:rPr lang="en-US" dirty="0" smtClean="0"/>
              <a:t>Obtain exclusive rights to access the space and ensure data coherency</a:t>
            </a:r>
          </a:p>
          <a:p>
            <a:r>
              <a:rPr lang="en-US" b="1" dirty="0" smtClean="0"/>
              <a:t>Unlock: </a:t>
            </a:r>
            <a:r>
              <a:rPr lang="en-US" dirty="0" smtClean="0"/>
              <a:t>Release the exclusive access rights</a:t>
            </a:r>
          </a:p>
          <a:p>
            <a:r>
              <a:rPr lang="en-US" dirty="0" smtClean="0"/>
              <a:t>Applications should acquire a lock before reading (get) or writing (put) data to/from DataSpaces</a:t>
            </a:r>
          </a:p>
          <a:p>
            <a:pPr>
              <a:defRPr/>
            </a:pPr>
            <a:r>
              <a:rPr lang="en-US" dirty="0" smtClean="0"/>
              <a:t>A lock may be </a:t>
            </a:r>
            <a:r>
              <a:rPr lang="en-US" dirty="0"/>
              <a:t>obtained by all processes from one application or a subset of </a:t>
            </a:r>
            <a:r>
              <a:rPr lang="en-US" dirty="0" smtClean="0"/>
              <a:t>processes</a:t>
            </a:r>
          </a:p>
          <a:p>
            <a:endParaRPr lang="en-US" dirty="0" smtClean="0"/>
          </a:p>
          <a:p>
            <a:endParaRPr lang="en-US" dirty="0"/>
          </a:p>
        </p:txBody>
      </p:sp>
    </p:spTree>
    <p:extLst>
      <p:ext uri="{BB962C8B-B14F-4D97-AF65-F5344CB8AC3E}">
        <p14:creationId xmlns:p14="http://schemas.microsoft.com/office/powerpoint/2010/main" val="424182259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Read-Lock / Write-Lock</a:t>
            </a:r>
            <a:endParaRPr lang="en-US" dirty="0"/>
          </a:p>
        </p:txBody>
      </p:sp>
      <p:sp>
        <p:nvSpPr>
          <p:cNvPr id="3" name="Content Placeholder 2"/>
          <p:cNvSpPr>
            <a:spLocks noGrp="1"/>
          </p:cNvSpPr>
          <p:nvPr>
            <p:ph idx="1"/>
          </p:nvPr>
        </p:nvSpPr>
        <p:spPr/>
        <p:txBody>
          <a:bodyPr/>
          <a:lstStyle/>
          <a:p>
            <a:r>
              <a:rPr lang="en-US" b="1" dirty="0" smtClean="0"/>
              <a:t>Write-Lock: </a:t>
            </a:r>
            <a:r>
              <a:rPr lang="en-US" dirty="0" smtClean="0"/>
              <a:t>Processes that obtain the write-lock are permitted to add new data or change existing data in the space</a:t>
            </a:r>
          </a:p>
          <a:p>
            <a:pPr lvl="1"/>
            <a:r>
              <a:rPr lang="en-US" dirty="0" smtClean="0"/>
              <a:t>A write-lock on the space will cause other processes to wait before they can read or write from it</a:t>
            </a:r>
          </a:p>
          <a:p>
            <a:r>
              <a:rPr lang="en-US" b="1" dirty="0" smtClean="0"/>
              <a:t>Read-Lock:</a:t>
            </a:r>
            <a:r>
              <a:rPr lang="en-US" dirty="0" smtClean="0"/>
              <a:t> Processes that obtain the read-lock are permitted to read data from DataSpaces</a:t>
            </a:r>
            <a:endParaRPr lang="en-US" dirty="0"/>
          </a:p>
          <a:p>
            <a:pPr lvl="1"/>
            <a:r>
              <a:rPr lang="en-US" dirty="0" smtClean="0"/>
              <a:t>A read-lock ensures that no data will be updated during the read</a:t>
            </a:r>
          </a:p>
          <a:p>
            <a:pPr lvl="1"/>
            <a:r>
              <a:rPr lang="en-US" b="1" i="1" dirty="0" smtClean="0"/>
              <a:t>A Note on Concurrency: </a:t>
            </a:r>
            <a:r>
              <a:rPr lang="en-US" dirty="0" smtClean="0"/>
              <a:t>Multiple applications/processes can obtain a read-lock at one time (up to a user-specified MAX READERS variable, which we will discuss later). This is more commonly referred to as a Shared-Exclusive Lock.</a:t>
            </a:r>
          </a:p>
          <a:p>
            <a:pPr lvl="2"/>
            <a:r>
              <a:rPr lang="en-US" dirty="0" smtClean="0"/>
              <a:t>For example, if MAX READERS is set to 10, up to 10 processes could obtain the read-lock in order to read data out of the space</a:t>
            </a:r>
          </a:p>
          <a:p>
            <a:pPr lvl="2"/>
            <a:r>
              <a:rPr lang="en-US" dirty="0" smtClean="0"/>
              <a:t>Setting the MAX READERS variable is meant to prevent write-starvation</a:t>
            </a:r>
            <a:endParaRPr lang="en-US" dirty="0"/>
          </a:p>
        </p:txBody>
      </p:sp>
    </p:spTree>
    <p:extLst>
      <p:ext uri="{BB962C8B-B14F-4D97-AF65-F5344CB8AC3E}">
        <p14:creationId xmlns:p14="http://schemas.microsoft.com/office/powerpoint/2010/main" val="46174490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Locking Schemes in DataSpaces</a:t>
            </a:r>
            <a:endParaRPr lang="en-US" dirty="0"/>
          </a:p>
        </p:txBody>
      </p:sp>
      <p:sp>
        <p:nvSpPr>
          <p:cNvPr id="3" name="Content Placeholder 2"/>
          <p:cNvSpPr>
            <a:spLocks noGrp="1"/>
          </p:cNvSpPr>
          <p:nvPr>
            <p:ph idx="1"/>
          </p:nvPr>
        </p:nvSpPr>
        <p:spPr>
          <a:xfrm>
            <a:off x="457200" y="1523999"/>
            <a:ext cx="8229600" cy="5037667"/>
          </a:xfrm>
        </p:spPr>
        <p:txBody>
          <a:bodyPr/>
          <a:lstStyle/>
          <a:p>
            <a:r>
              <a:rPr lang="en-US" dirty="0" smtClean="0"/>
              <a:t>There are </a:t>
            </a:r>
            <a:r>
              <a:rPr lang="en-US" b="1" dirty="0" smtClean="0"/>
              <a:t>two</a:t>
            </a:r>
            <a:r>
              <a:rPr lang="en-US" dirty="0" smtClean="0"/>
              <a:t> locking schemes in DataSpaces, both of which have read-locks and write-locks</a:t>
            </a:r>
          </a:p>
          <a:p>
            <a:pPr lvl="1"/>
            <a:r>
              <a:rPr lang="en-US" dirty="0" smtClean="0"/>
              <a:t>Both are read-preferring shared-exclusive locks, as previously discussed</a:t>
            </a:r>
          </a:p>
          <a:p>
            <a:r>
              <a:rPr lang="en-US" b="1" dirty="0" smtClean="0">
                <a:solidFill>
                  <a:srgbClr val="660066"/>
                </a:solidFill>
              </a:rPr>
              <a:t>Traditional Shared-Exclusive Lock (generic): FCFS</a:t>
            </a:r>
            <a:endParaRPr lang="en-US" dirty="0" smtClean="0">
              <a:solidFill>
                <a:srgbClr val="660066"/>
              </a:solidFill>
            </a:endParaRPr>
          </a:p>
          <a:p>
            <a:pPr lvl="1"/>
            <a:r>
              <a:rPr lang="en-US" b="1" dirty="0" smtClean="0">
                <a:solidFill>
                  <a:srgbClr val="FF0000"/>
                </a:solidFill>
              </a:rPr>
              <a:t>User is responsible for synchronization</a:t>
            </a:r>
            <a:endParaRPr lang="en-US" b="1" dirty="0">
              <a:solidFill>
                <a:srgbClr val="FF0000"/>
              </a:solidFill>
            </a:endParaRPr>
          </a:p>
          <a:p>
            <a:pPr lvl="1"/>
            <a:r>
              <a:rPr lang="en-US" dirty="0" smtClean="0"/>
              <a:t>Publisher (writer) is allowed to progress at its own pace</a:t>
            </a:r>
          </a:p>
          <a:p>
            <a:pPr lvl="1"/>
            <a:r>
              <a:rPr lang="en-US" dirty="0" smtClean="0"/>
              <a:t>Consumer (reader) can obtain a read-lock and try to read data before valid data has been put in the space </a:t>
            </a:r>
          </a:p>
          <a:p>
            <a:r>
              <a:rPr lang="en-US" b="1" dirty="0" smtClean="0">
                <a:solidFill>
                  <a:srgbClr val="0000FF"/>
                </a:solidFill>
              </a:rPr>
              <a:t>Strict Order-Enforced Shared-Exclusive Lock:</a:t>
            </a:r>
          </a:p>
          <a:p>
            <a:pPr lvl="1"/>
            <a:r>
              <a:rPr lang="en-US" dirty="0" smtClean="0"/>
              <a:t>This is a special type of lock that enforces a Write-Read-Write-Read access scheme to the data space</a:t>
            </a:r>
          </a:p>
          <a:p>
            <a:pPr lvl="1"/>
            <a:r>
              <a:rPr lang="en-US" dirty="0" smtClean="0"/>
              <a:t>No user-based synchronization is required in the application</a:t>
            </a:r>
          </a:p>
          <a:p>
            <a:pPr lvl="1"/>
            <a:r>
              <a:rPr lang="en-US" dirty="0" smtClean="0"/>
              <a:t>Consumer </a:t>
            </a:r>
            <a:r>
              <a:rPr lang="en-US" dirty="0"/>
              <a:t>will block until Producer puts (produces) </a:t>
            </a:r>
            <a:r>
              <a:rPr lang="en-US" dirty="0" smtClean="0"/>
              <a:t>data</a:t>
            </a:r>
          </a:p>
          <a:p>
            <a:pPr lvl="1"/>
            <a:r>
              <a:rPr lang="en-US" dirty="0" smtClean="0"/>
              <a:t>Producer </a:t>
            </a:r>
            <a:r>
              <a:rPr lang="en-US" dirty="0"/>
              <a:t>will block until Consumer gets (consumes) data</a:t>
            </a:r>
          </a:p>
          <a:p>
            <a:pPr lvl="1"/>
            <a:endParaRPr lang="en-US" dirty="0"/>
          </a:p>
        </p:txBody>
      </p:sp>
    </p:spTree>
    <p:extLst>
      <p:ext uri="{BB962C8B-B14F-4D97-AF65-F5344CB8AC3E}">
        <p14:creationId xmlns:p14="http://schemas.microsoft.com/office/powerpoint/2010/main" val="220027837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Locking: Today’s Tutorial</a:t>
            </a:r>
            <a:endParaRPr lang="en-US" dirty="0"/>
          </a:p>
        </p:txBody>
      </p:sp>
      <p:sp>
        <p:nvSpPr>
          <p:cNvPr id="3" name="Content Placeholder 2"/>
          <p:cNvSpPr>
            <a:spLocks noGrp="1"/>
          </p:cNvSpPr>
          <p:nvPr>
            <p:ph idx="1"/>
          </p:nvPr>
        </p:nvSpPr>
        <p:spPr/>
        <p:txBody>
          <a:bodyPr/>
          <a:lstStyle/>
          <a:p>
            <a:r>
              <a:rPr lang="en-US" dirty="0" smtClean="0"/>
              <a:t>In today’s tutorial, we will use the </a:t>
            </a:r>
            <a:r>
              <a:rPr lang="en-US" b="1" dirty="0">
                <a:solidFill>
                  <a:srgbClr val="0000FF"/>
                </a:solidFill>
              </a:rPr>
              <a:t>Strict Order-Enforced Shared-Exclusive </a:t>
            </a:r>
            <a:r>
              <a:rPr lang="en-US" b="1" dirty="0" smtClean="0">
                <a:solidFill>
                  <a:srgbClr val="0000FF"/>
                </a:solidFill>
              </a:rPr>
              <a:t>Lock</a:t>
            </a:r>
          </a:p>
          <a:p>
            <a:pPr lvl="1"/>
            <a:r>
              <a:rPr lang="en-US" b="1" dirty="0" smtClean="0">
                <a:solidFill>
                  <a:schemeClr val="tx1"/>
                </a:solidFill>
              </a:rPr>
              <a:t>Why? It simplifies the examples by eliminating the need for user-based synchronization of data</a:t>
            </a:r>
            <a:r>
              <a:rPr lang="en-US" b="1" dirty="0" smtClean="0">
                <a:solidFill>
                  <a:schemeClr val="tx1"/>
                </a:solidFill>
              </a:rPr>
              <a:t>.</a:t>
            </a:r>
          </a:p>
          <a:p>
            <a:r>
              <a:rPr lang="en-US" b="1" dirty="0" smtClean="0">
                <a:solidFill>
                  <a:schemeClr val="tx1"/>
                </a:solidFill>
              </a:rPr>
              <a:t>In your applications, you will most likely </a:t>
            </a:r>
            <a:r>
              <a:rPr lang="en-US" b="1" dirty="0" smtClean="0">
                <a:solidFill>
                  <a:srgbClr val="FF0000"/>
                </a:solidFill>
              </a:rPr>
              <a:t>NEVER</a:t>
            </a:r>
            <a:r>
              <a:rPr lang="en-US" dirty="0" smtClean="0">
                <a:solidFill>
                  <a:schemeClr val="tx1"/>
                </a:solidFill>
              </a:rPr>
              <a:t> </a:t>
            </a:r>
            <a:r>
              <a:rPr lang="en-US" b="1" dirty="0" smtClean="0">
                <a:solidFill>
                  <a:schemeClr val="tx1"/>
                </a:solidFill>
              </a:rPr>
              <a:t>use this lock. We will show you how to change the lock type during this tutorial.</a:t>
            </a:r>
            <a:endParaRPr lang="en-US" b="1" dirty="0">
              <a:solidFill>
                <a:schemeClr val="tx1"/>
              </a:solidFill>
            </a:endParaRPr>
          </a:p>
        </p:txBody>
      </p:sp>
      <p:pic>
        <p:nvPicPr>
          <p:cNvPr id="5" name="Picture 4" descr="file561346702674.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80730" y="3960070"/>
            <a:ext cx="4375305" cy="2897930"/>
          </a:xfrm>
          <a:prstGeom prst="rect">
            <a:avLst/>
          </a:prstGeom>
        </p:spPr>
      </p:pic>
    </p:spTree>
    <p:extLst>
      <p:ext uri="{BB962C8B-B14F-4D97-AF65-F5344CB8AC3E}">
        <p14:creationId xmlns:p14="http://schemas.microsoft.com/office/powerpoint/2010/main" val="413857837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Code Development with the DataSpaces API</a:t>
            </a:r>
            <a:endParaRPr lang="en-US" dirty="0"/>
          </a:p>
        </p:txBody>
      </p:sp>
      <p:sp>
        <p:nvSpPr>
          <p:cNvPr id="4" name="Content Placeholder 3"/>
          <p:cNvSpPr>
            <a:spLocks noGrp="1"/>
          </p:cNvSpPr>
          <p:nvPr>
            <p:ph idx="1"/>
          </p:nvPr>
        </p:nvSpPr>
        <p:spPr>
          <a:xfrm>
            <a:off x="457200" y="1679222"/>
            <a:ext cx="8229600" cy="2357568"/>
          </a:xfrm>
          <a:prstGeom prst="rect">
            <a:avLst/>
          </a:prstGeom>
        </p:spPr>
        <p:txBody>
          <a:bodyPr>
            <a:spAutoFit/>
          </a:bodyPr>
          <a:lstStyle/>
          <a:p>
            <a:pPr marL="400050">
              <a:buFont typeface="Wingdings" charset="2"/>
              <a:buChar char="²"/>
            </a:pPr>
            <a:r>
              <a:rPr lang="en-US" sz="3200" dirty="0" smtClean="0"/>
              <a:t>Introduction</a:t>
            </a:r>
          </a:p>
          <a:p>
            <a:pPr marL="400050">
              <a:buFont typeface="Wingdings" charset="2"/>
              <a:buChar char="²"/>
            </a:pPr>
            <a:r>
              <a:rPr lang="en-US" sz="3200" dirty="0" smtClean="0"/>
              <a:t>Initialization </a:t>
            </a:r>
            <a:r>
              <a:rPr lang="en-US" sz="3200" dirty="0"/>
              <a:t>and </a:t>
            </a:r>
            <a:r>
              <a:rPr lang="en-US" sz="3200" dirty="0" smtClean="0"/>
              <a:t>Finalization</a:t>
            </a:r>
          </a:p>
          <a:p>
            <a:pPr marL="400050">
              <a:buFont typeface="Wingdings" charset="2"/>
              <a:buChar char="²"/>
            </a:pPr>
            <a:r>
              <a:rPr lang="en-US" sz="3200" dirty="0" smtClean="0"/>
              <a:t>Put </a:t>
            </a:r>
            <a:r>
              <a:rPr lang="en-US" sz="3200" dirty="0"/>
              <a:t>and Get </a:t>
            </a:r>
            <a:r>
              <a:rPr lang="en-US" sz="3200" dirty="0" smtClean="0"/>
              <a:t>Data</a:t>
            </a:r>
          </a:p>
          <a:p>
            <a:pPr marL="400050">
              <a:buFont typeface="Wingdings" charset="2"/>
              <a:buChar char="²"/>
            </a:pPr>
            <a:r>
              <a:rPr lang="en-US" sz="3200" dirty="0" smtClean="0"/>
              <a:t>Lock </a:t>
            </a:r>
            <a:r>
              <a:rPr lang="en-US" sz="3200" dirty="0"/>
              <a:t>Mechanisms</a:t>
            </a:r>
          </a:p>
        </p:txBody>
      </p:sp>
    </p:spTree>
    <p:extLst>
      <p:ext uri="{BB962C8B-B14F-4D97-AF65-F5344CB8AC3E}">
        <p14:creationId xmlns:p14="http://schemas.microsoft.com/office/powerpoint/2010/main" val="50622127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p:txBody>
          <a:bodyPr/>
          <a:lstStyle/>
          <a:p>
            <a:r>
              <a:rPr lang="en-US" dirty="0"/>
              <a:t>We will </a:t>
            </a:r>
            <a:r>
              <a:rPr lang="en-US" dirty="0" smtClean="0"/>
              <a:t>discuss </a:t>
            </a:r>
            <a:r>
              <a:rPr lang="en-US" dirty="0"/>
              <a:t>the various functions available to the user as part of the DataSpaces </a:t>
            </a:r>
            <a:r>
              <a:rPr lang="en-US" dirty="0" smtClean="0"/>
              <a:t>API</a:t>
            </a:r>
            <a:endParaRPr lang="en-US" dirty="0"/>
          </a:p>
          <a:p>
            <a:r>
              <a:rPr lang="en-US" dirty="0" smtClean="0"/>
              <a:t>Internally, DataSpaces </a:t>
            </a:r>
            <a:r>
              <a:rPr lang="en-US" dirty="0"/>
              <a:t>uses the Message Passing Interface (MPI) for </a:t>
            </a:r>
            <a:r>
              <a:rPr lang="en-US" dirty="0" smtClean="0"/>
              <a:t>communication (applications don’t have to use MPI)</a:t>
            </a:r>
            <a:endParaRPr lang="en-US" dirty="0"/>
          </a:p>
          <a:p>
            <a:r>
              <a:rPr lang="en-US" dirty="0"/>
              <a:t>DataSpaces is designed to work with C or Fortran </a:t>
            </a:r>
            <a:r>
              <a:rPr lang="en-US" dirty="0" smtClean="0"/>
              <a:t>code</a:t>
            </a:r>
          </a:p>
          <a:p>
            <a:pPr lvl="1"/>
            <a:r>
              <a:rPr lang="en-US" b="1" dirty="0" smtClean="0"/>
              <a:t>Today</a:t>
            </a:r>
            <a:r>
              <a:rPr lang="en-US" b="1" dirty="0"/>
              <a:t>, we will be working in </a:t>
            </a:r>
            <a:r>
              <a:rPr lang="en-US" b="1" dirty="0" smtClean="0"/>
              <a:t>C</a:t>
            </a:r>
            <a:endParaRPr lang="en-US" b="1" dirty="0"/>
          </a:p>
          <a:p>
            <a:r>
              <a:rPr lang="en-US" dirty="0">
                <a:solidFill>
                  <a:schemeClr val="tx1">
                    <a:lumMod val="65000"/>
                    <a:lumOff val="35000"/>
                  </a:schemeClr>
                </a:solidFill>
              </a:rPr>
              <a:t>At the top of your C file, use </a:t>
            </a:r>
          </a:p>
          <a:p>
            <a:pPr marL="0" indent="0">
              <a:buNone/>
            </a:pPr>
            <a:r>
              <a:rPr lang="en-US" b="1" dirty="0">
                <a:solidFill>
                  <a:schemeClr val="tx1">
                    <a:lumMod val="75000"/>
                    <a:lumOff val="25000"/>
                  </a:schemeClr>
                </a:solidFill>
              </a:rPr>
              <a:t>   </a:t>
            </a:r>
            <a:r>
              <a:rPr lang="en-US" b="1" dirty="0">
                <a:solidFill>
                  <a:srgbClr val="800000"/>
                </a:solidFill>
                <a:latin typeface="Courier"/>
                <a:cs typeface="Courier"/>
              </a:rPr>
              <a:t>#include “</a:t>
            </a:r>
            <a:r>
              <a:rPr lang="en-US" b="1" dirty="0" err="1">
                <a:solidFill>
                  <a:srgbClr val="800000"/>
                </a:solidFill>
                <a:latin typeface="Courier"/>
                <a:cs typeface="Courier"/>
              </a:rPr>
              <a:t>dataspaces.h</a:t>
            </a:r>
            <a:r>
              <a:rPr lang="en-US" b="1" dirty="0">
                <a:solidFill>
                  <a:srgbClr val="800000"/>
                </a:solidFill>
                <a:latin typeface="Courier"/>
                <a:cs typeface="Courier"/>
              </a:rPr>
              <a:t>”</a:t>
            </a:r>
          </a:p>
          <a:p>
            <a:r>
              <a:rPr lang="en-US" i="1" dirty="0" smtClean="0"/>
              <a:t>Note: </a:t>
            </a:r>
            <a:r>
              <a:rPr lang="en-US" dirty="0" smtClean="0"/>
              <a:t>You don’t have to memorize the code in this section. We will be going into more detail when we get to the examples.</a:t>
            </a:r>
            <a:endParaRPr lang="en-US" dirty="0"/>
          </a:p>
        </p:txBody>
      </p:sp>
    </p:spTree>
    <p:extLst>
      <p:ext uri="{BB962C8B-B14F-4D97-AF65-F5344CB8AC3E}">
        <p14:creationId xmlns:p14="http://schemas.microsoft.com/office/powerpoint/2010/main" val="111144320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DataSpaces API: Initialization and Finalization</a:t>
            </a:r>
            <a:endParaRPr lang="en-US" dirty="0"/>
          </a:p>
        </p:txBody>
      </p:sp>
      <p:sp>
        <p:nvSpPr>
          <p:cNvPr id="3" name="Content Placeholder 2"/>
          <p:cNvSpPr>
            <a:spLocks noGrp="1"/>
          </p:cNvSpPr>
          <p:nvPr>
            <p:ph idx="1"/>
          </p:nvPr>
        </p:nvSpPr>
        <p:spPr/>
        <p:txBody>
          <a:bodyPr/>
          <a:lstStyle/>
          <a:p>
            <a:pPr marL="342900" lvl="1" indent="-342900">
              <a:buFontTx/>
              <a:buChar char="•"/>
            </a:pPr>
            <a:r>
              <a:rPr lang="en-US" sz="2200" b="1" dirty="0" err="1" smtClean="0">
                <a:solidFill>
                  <a:srgbClr val="800000"/>
                </a:solidFill>
                <a:latin typeface="Courier"/>
                <a:cs typeface="Courier"/>
              </a:rPr>
              <a:t>dspaces_init</a:t>
            </a:r>
            <a:r>
              <a:rPr lang="en-US" sz="2200" b="1" dirty="0" smtClean="0">
                <a:solidFill>
                  <a:srgbClr val="800000"/>
                </a:solidFill>
                <a:latin typeface="Courier"/>
                <a:cs typeface="Courier"/>
              </a:rPr>
              <a:t>: </a:t>
            </a:r>
            <a:r>
              <a:rPr lang="en-US" sz="2200" b="1" dirty="0">
                <a:solidFill>
                  <a:srgbClr val="0000FF"/>
                </a:solidFill>
              </a:rPr>
              <a:t>Initializes the framework and registers a new application with the DataSpaces </a:t>
            </a:r>
            <a:r>
              <a:rPr lang="en-US" sz="2200" b="1" dirty="0" smtClean="0">
                <a:solidFill>
                  <a:srgbClr val="0000FF"/>
                </a:solidFill>
              </a:rPr>
              <a:t>framework</a:t>
            </a:r>
            <a:endParaRPr lang="en-US" sz="2200" b="1" dirty="0" smtClean="0">
              <a:solidFill>
                <a:srgbClr val="800000"/>
              </a:solidFill>
              <a:latin typeface="Courier"/>
              <a:cs typeface="Courier"/>
            </a:endParaRPr>
          </a:p>
          <a:p>
            <a:pPr lvl="1"/>
            <a:r>
              <a:rPr lang="en-US" b="1" dirty="0" smtClean="0">
                <a:solidFill>
                  <a:schemeClr val="tx1">
                    <a:lumMod val="75000"/>
                    <a:lumOff val="25000"/>
                  </a:schemeClr>
                </a:solidFill>
              </a:rPr>
              <a:t>Function Call: </a:t>
            </a:r>
            <a:r>
              <a:rPr lang="en-US" b="1" dirty="0" err="1" smtClean="0">
                <a:solidFill>
                  <a:srgbClr val="800000"/>
                </a:solidFill>
                <a:latin typeface="Courier"/>
                <a:cs typeface="Courier"/>
              </a:rPr>
              <a:t>dspaces_init</a:t>
            </a:r>
            <a:r>
              <a:rPr lang="en-US" b="1" dirty="0" smtClean="0">
                <a:solidFill>
                  <a:srgbClr val="800000"/>
                </a:solidFill>
                <a:latin typeface="Courier"/>
                <a:cs typeface="Courier"/>
              </a:rPr>
              <a:t>(</a:t>
            </a:r>
            <a:r>
              <a:rPr lang="en-US" b="1" dirty="0" err="1" smtClean="0">
                <a:solidFill>
                  <a:srgbClr val="800000"/>
                </a:solidFill>
                <a:latin typeface="Courier"/>
                <a:cs typeface="Courier"/>
              </a:rPr>
              <a:t>int</a:t>
            </a:r>
            <a:r>
              <a:rPr lang="en-US" b="1" dirty="0" smtClean="0">
                <a:solidFill>
                  <a:srgbClr val="800000"/>
                </a:solidFill>
                <a:latin typeface="Courier"/>
                <a:cs typeface="Courier"/>
              </a:rPr>
              <a:t> </a:t>
            </a:r>
            <a:r>
              <a:rPr lang="en-US" b="1" dirty="0" err="1" smtClean="0">
                <a:solidFill>
                  <a:srgbClr val="800000"/>
                </a:solidFill>
                <a:latin typeface="Courier"/>
                <a:cs typeface="Courier"/>
              </a:rPr>
              <a:t>num_peers</a:t>
            </a:r>
            <a:r>
              <a:rPr lang="en-US" b="1" dirty="0" smtClean="0">
                <a:solidFill>
                  <a:srgbClr val="800000"/>
                </a:solidFill>
                <a:latin typeface="Courier"/>
                <a:cs typeface="Courier"/>
              </a:rPr>
              <a:t>, </a:t>
            </a:r>
            <a:r>
              <a:rPr lang="en-US" b="1" dirty="0" err="1" smtClean="0">
                <a:solidFill>
                  <a:srgbClr val="800000"/>
                </a:solidFill>
                <a:latin typeface="Courier"/>
                <a:cs typeface="Courier"/>
              </a:rPr>
              <a:t>int</a:t>
            </a:r>
            <a:r>
              <a:rPr lang="en-US" b="1" dirty="0" smtClean="0">
                <a:solidFill>
                  <a:srgbClr val="800000"/>
                </a:solidFill>
                <a:latin typeface="Courier"/>
                <a:cs typeface="Courier"/>
              </a:rPr>
              <a:t> </a:t>
            </a:r>
            <a:r>
              <a:rPr lang="en-US" b="1" dirty="0" err="1" smtClean="0">
                <a:solidFill>
                  <a:srgbClr val="800000"/>
                </a:solidFill>
                <a:latin typeface="Courier"/>
                <a:cs typeface="Courier"/>
              </a:rPr>
              <a:t>appid</a:t>
            </a:r>
            <a:r>
              <a:rPr lang="en-US" b="1" dirty="0" smtClean="0">
                <a:solidFill>
                  <a:srgbClr val="800000"/>
                </a:solidFill>
                <a:latin typeface="Courier"/>
                <a:cs typeface="Courier"/>
              </a:rPr>
              <a:t>, void *</a:t>
            </a:r>
            <a:r>
              <a:rPr lang="en-US" b="1" dirty="0" err="1" smtClean="0">
                <a:solidFill>
                  <a:srgbClr val="800000"/>
                </a:solidFill>
                <a:latin typeface="Courier"/>
                <a:cs typeface="Courier"/>
              </a:rPr>
              <a:t>comm</a:t>
            </a:r>
            <a:r>
              <a:rPr lang="en-US" b="1" dirty="0" smtClean="0">
                <a:solidFill>
                  <a:srgbClr val="800000"/>
                </a:solidFill>
                <a:latin typeface="Courier"/>
                <a:cs typeface="Courier"/>
              </a:rPr>
              <a:t>, </a:t>
            </a:r>
            <a:r>
              <a:rPr lang="en-US" b="1" dirty="0" err="1" smtClean="0">
                <a:solidFill>
                  <a:srgbClr val="800000"/>
                </a:solidFill>
                <a:latin typeface="Courier"/>
                <a:cs typeface="Courier"/>
              </a:rPr>
              <a:t>const</a:t>
            </a:r>
            <a:r>
              <a:rPr lang="en-US" b="1" dirty="0" smtClean="0">
                <a:solidFill>
                  <a:srgbClr val="800000"/>
                </a:solidFill>
                <a:latin typeface="Courier"/>
                <a:cs typeface="Courier"/>
              </a:rPr>
              <a:t> char *parameters)</a:t>
            </a:r>
          </a:p>
          <a:p>
            <a:pPr lvl="1"/>
            <a:r>
              <a:rPr lang="en-US" b="1" dirty="0" err="1" smtClean="0">
                <a:solidFill>
                  <a:srgbClr val="800000"/>
                </a:solidFill>
                <a:latin typeface="Courier"/>
                <a:cs typeface="Courier"/>
              </a:rPr>
              <a:t>num_peers</a:t>
            </a:r>
            <a:r>
              <a:rPr lang="en-US" dirty="0" smtClean="0"/>
              <a:t>: Number of connecting clients to the DS server</a:t>
            </a:r>
          </a:p>
          <a:p>
            <a:pPr lvl="1"/>
            <a:r>
              <a:rPr lang="en-US" b="1" dirty="0" err="1">
                <a:solidFill>
                  <a:srgbClr val="800000"/>
                </a:solidFill>
                <a:latin typeface="Courier"/>
                <a:cs typeface="Courier"/>
              </a:rPr>
              <a:t>a</a:t>
            </a:r>
            <a:r>
              <a:rPr lang="en-US" b="1" dirty="0" err="1" smtClean="0">
                <a:solidFill>
                  <a:srgbClr val="800000"/>
                </a:solidFill>
                <a:latin typeface="Courier"/>
                <a:cs typeface="Courier"/>
              </a:rPr>
              <a:t>ppid</a:t>
            </a:r>
            <a:r>
              <a:rPr lang="en-US" dirty="0" smtClean="0"/>
              <a:t>: Unique identifier (integer) for the individual application</a:t>
            </a:r>
          </a:p>
          <a:p>
            <a:pPr lvl="1"/>
            <a:r>
              <a:rPr lang="en-US" b="1" dirty="0" err="1">
                <a:solidFill>
                  <a:srgbClr val="800000"/>
                </a:solidFill>
                <a:latin typeface="Courier"/>
                <a:cs typeface="Courier"/>
              </a:rPr>
              <a:t>c</a:t>
            </a:r>
            <a:r>
              <a:rPr lang="en-US" b="1" dirty="0" err="1" smtClean="0">
                <a:solidFill>
                  <a:srgbClr val="800000"/>
                </a:solidFill>
                <a:latin typeface="Courier"/>
                <a:cs typeface="Courier"/>
              </a:rPr>
              <a:t>omm</a:t>
            </a:r>
            <a:r>
              <a:rPr lang="en-US" dirty="0" smtClean="0"/>
              <a:t>: Pointer to the MPI Communicator </a:t>
            </a:r>
            <a:r>
              <a:rPr lang="en-US" dirty="0"/>
              <a:t>(MPI_COMM_WORLD</a:t>
            </a:r>
            <a:r>
              <a:rPr lang="en-US" dirty="0" smtClean="0"/>
              <a:t>)</a:t>
            </a:r>
          </a:p>
          <a:p>
            <a:pPr lvl="1"/>
            <a:r>
              <a:rPr lang="en-US" b="1" dirty="0">
                <a:solidFill>
                  <a:srgbClr val="800000"/>
                </a:solidFill>
                <a:latin typeface="Courier"/>
                <a:cs typeface="Courier"/>
              </a:rPr>
              <a:t>p</a:t>
            </a:r>
            <a:r>
              <a:rPr lang="en-US" b="1" dirty="0" smtClean="0">
                <a:solidFill>
                  <a:srgbClr val="800000"/>
                </a:solidFill>
                <a:latin typeface="Courier"/>
                <a:cs typeface="Courier"/>
              </a:rPr>
              <a:t>arameters</a:t>
            </a:r>
            <a:r>
              <a:rPr lang="en-US" dirty="0" smtClean="0"/>
              <a:t>: Placeholder for future arguments, currently NULL</a:t>
            </a:r>
          </a:p>
          <a:p>
            <a:pPr marL="457200" lvl="1" indent="0">
              <a:buNone/>
            </a:pPr>
            <a:endParaRPr lang="en-US" dirty="0" smtClean="0"/>
          </a:p>
          <a:p>
            <a:r>
              <a:rPr lang="en-US" b="1" dirty="0" err="1" smtClean="0">
                <a:solidFill>
                  <a:srgbClr val="800000"/>
                </a:solidFill>
                <a:latin typeface="Courier"/>
                <a:cs typeface="Courier"/>
              </a:rPr>
              <a:t>dspaces_finalize</a:t>
            </a:r>
            <a:r>
              <a:rPr lang="en-US" b="1" dirty="0" smtClean="0">
                <a:solidFill>
                  <a:srgbClr val="800000"/>
                </a:solidFill>
                <a:latin typeface="Courier"/>
                <a:cs typeface="Courier"/>
              </a:rPr>
              <a:t>: </a:t>
            </a:r>
            <a:r>
              <a:rPr lang="en-US" b="1" dirty="0" smtClean="0">
                <a:solidFill>
                  <a:srgbClr val="0000FF"/>
                </a:solidFill>
              </a:rPr>
              <a:t>Releases resources and unregisters an application from the DataSpaces framework</a:t>
            </a:r>
          </a:p>
          <a:p>
            <a:pPr lvl="1"/>
            <a:r>
              <a:rPr lang="en-US" b="1" dirty="0" smtClean="0">
                <a:solidFill>
                  <a:schemeClr val="tx1">
                    <a:lumMod val="75000"/>
                    <a:lumOff val="25000"/>
                  </a:schemeClr>
                </a:solidFill>
              </a:rPr>
              <a:t>Function call: </a:t>
            </a:r>
            <a:r>
              <a:rPr lang="en-US" b="1" dirty="0" err="1" smtClean="0">
                <a:solidFill>
                  <a:srgbClr val="800000"/>
                </a:solidFill>
                <a:latin typeface="Courier"/>
                <a:cs typeface="Courier"/>
              </a:rPr>
              <a:t>dspaces_finalize</a:t>
            </a:r>
            <a:r>
              <a:rPr lang="en-US" b="1" dirty="0" smtClean="0">
                <a:solidFill>
                  <a:srgbClr val="800000"/>
                </a:solidFill>
                <a:latin typeface="Courier"/>
                <a:cs typeface="Courier"/>
              </a:rPr>
              <a:t>()</a:t>
            </a:r>
          </a:p>
        </p:txBody>
      </p:sp>
    </p:spTree>
    <p:extLst>
      <p:ext uri="{BB962C8B-B14F-4D97-AF65-F5344CB8AC3E}">
        <p14:creationId xmlns:p14="http://schemas.microsoft.com/office/powerpoint/2010/main" val="404122544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DataSpaces API: Put and Get Data</a:t>
            </a:r>
            <a:endParaRPr lang="en-US" dirty="0"/>
          </a:p>
        </p:txBody>
      </p:sp>
      <p:sp>
        <p:nvSpPr>
          <p:cNvPr id="3" name="Content Placeholder 2"/>
          <p:cNvSpPr>
            <a:spLocks noGrp="1"/>
          </p:cNvSpPr>
          <p:nvPr>
            <p:ph idx="1"/>
          </p:nvPr>
        </p:nvSpPr>
        <p:spPr>
          <a:xfrm>
            <a:off x="457200" y="1524000"/>
            <a:ext cx="8229600" cy="5136444"/>
          </a:xfrm>
        </p:spPr>
        <p:txBody>
          <a:bodyPr>
            <a:normAutofit fontScale="92500" lnSpcReduction="20000"/>
          </a:bodyPr>
          <a:lstStyle/>
          <a:p>
            <a:r>
              <a:rPr lang="en-US" b="1" dirty="0" smtClean="0">
                <a:solidFill>
                  <a:srgbClr val="0000FF"/>
                </a:solidFill>
              </a:rPr>
              <a:t>Recall that put is for inserting data into the space and get is for retrieving data from the space. Both functions take the same argument list.</a:t>
            </a:r>
          </a:p>
          <a:p>
            <a:r>
              <a:rPr lang="en-US" b="1" dirty="0" err="1" smtClean="0">
                <a:solidFill>
                  <a:srgbClr val="800000"/>
                </a:solidFill>
                <a:latin typeface="Courier"/>
                <a:cs typeface="Courier"/>
              </a:rPr>
              <a:t>dspaces_put</a:t>
            </a:r>
            <a:r>
              <a:rPr lang="en-US" b="1" dirty="0" smtClean="0">
                <a:solidFill>
                  <a:srgbClr val="800000"/>
                </a:solidFill>
                <a:latin typeface="Courier"/>
                <a:cs typeface="Courier"/>
              </a:rPr>
              <a:t>(</a:t>
            </a:r>
            <a:r>
              <a:rPr lang="en-US" b="1" dirty="0" err="1" smtClean="0">
                <a:solidFill>
                  <a:srgbClr val="800000"/>
                </a:solidFill>
                <a:latin typeface="Courier"/>
                <a:cs typeface="Courier"/>
              </a:rPr>
              <a:t>const</a:t>
            </a:r>
            <a:r>
              <a:rPr lang="en-US" b="1" dirty="0" smtClean="0">
                <a:solidFill>
                  <a:srgbClr val="800000"/>
                </a:solidFill>
                <a:latin typeface="Courier"/>
                <a:cs typeface="Courier"/>
              </a:rPr>
              <a:t> char *</a:t>
            </a:r>
            <a:r>
              <a:rPr lang="en-US" b="1" dirty="0" err="1" smtClean="0">
                <a:solidFill>
                  <a:srgbClr val="800000"/>
                </a:solidFill>
                <a:latin typeface="Courier"/>
                <a:cs typeface="Courier"/>
              </a:rPr>
              <a:t>var_name</a:t>
            </a:r>
            <a:r>
              <a:rPr lang="en-US" b="1" dirty="0" smtClean="0">
                <a:solidFill>
                  <a:srgbClr val="800000"/>
                </a:solidFill>
                <a:latin typeface="Courier"/>
                <a:cs typeface="Courier"/>
              </a:rPr>
              <a:t>, </a:t>
            </a:r>
          </a:p>
          <a:p>
            <a:pPr marL="0" indent="0">
              <a:buNone/>
            </a:pPr>
            <a:r>
              <a:rPr lang="en-US" b="1" dirty="0">
                <a:solidFill>
                  <a:srgbClr val="800000"/>
                </a:solidFill>
                <a:latin typeface="Courier"/>
                <a:cs typeface="Courier"/>
              </a:rPr>
              <a:t>	</a:t>
            </a:r>
            <a:r>
              <a:rPr lang="en-US" b="1" dirty="0" smtClean="0">
                <a:solidFill>
                  <a:srgbClr val="800000"/>
                </a:solidFill>
                <a:latin typeface="Courier"/>
                <a:cs typeface="Courier"/>
              </a:rPr>
              <a:t>unsigned </a:t>
            </a:r>
            <a:r>
              <a:rPr lang="en-US" b="1" dirty="0" err="1" smtClean="0">
                <a:solidFill>
                  <a:srgbClr val="800000"/>
                </a:solidFill>
                <a:latin typeface="Courier"/>
                <a:cs typeface="Courier"/>
              </a:rPr>
              <a:t>int</a:t>
            </a:r>
            <a:r>
              <a:rPr lang="en-US" b="1" dirty="0" smtClean="0">
                <a:solidFill>
                  <a:srgbClr val="800000"/>
                </a:solidFill>
                <a:latin typeface="Courier"/>
                <a:cs typeface="Courier"/>
              </a:rPr>
              <a:t> </a:t>
            </a:r>
            <a:r>
              <a:rPr lang="en-US" b="1" dirty="0" err="1" smtClean="0">
                <a:solidFill>
                  <a:srgbClr val="800000"/>
                </a:solidFill>
                <a:latin typeface="Courier"/>
                <a:cs typeface="Courier"/>
              </a:rPr>
              <a:t>ver</a:t>
            </a:r>
            <a:r>
              <a:rPr lang="en-US" b="1" dirty="0" smtClean="0">
                <a:solidFill>
                  <a:srgbClr val="800000"/>
                </a:solidFill>
                <a:latin typeface="Courier"/>
                <a:cs typeface="Courier"/>
              </a:rPr>
              <a:t>, </a:t>
            </a:r>
            <a:r>
              <a:rPr lang="en-US" b="1" dirty="0" err="1" smtClean="0">
                <a:solidFill>
                  <a:srgbClr val="800000"/>
                </a:solidFill>
                <a:latin typeface="Courier"/>
                <a:cs typeface="Courier"/>
              </a:rPr>
              <a:t>int</a:t>
            </a:r>
            <a:r>
              <a:rPr lang="en-US" b="1" dirty="0" smtClean="0">
                <a:solidFill>
                  <a:srgbClr val="800000"/>
                </a:solidFill>
                <a:latin typeface="Courier"/>
                <a:cs typeface="Courier"/>
              </a:rPr>
              <a:t> size, </a:t>
            </a:r>
            <a:r>
              <a:rPr lang="en-US" b="1" dirty="0" err="1" smtClean="0">
                <a:solidFill>
                  <a:srgbClr val="800000"/>
                </a:solidFill>
                <a:latin typeface="Courier"/>
                <a:cs typeface="Courier"/>
              </a:rPr>
              <a:t>int</a:t>
            </a:r>
            <a:r>
              <a:rPr lang="en-US" b="1" dirty="0" smtClean="0">
                <a:solidFill>
                  <a:srgbClr val="800000"/>
                </a:solidFill>
                <a:latin typeface="Courier"/>
                <a:cs typeface="Courier"/>
              </a:rPr>
              <a:t> </a:t>
            </a:r>
            <a:r>
              <a:rPr lang="en-US" b="1" dirty="0" err="1" smtClean="0">
                <a:solidFill>
                  <a:srgbClr val="800000"/>
                </a:solidFill>
                <a:latin typeface="Courier"/>
                <a:cs typeface="Courier"/>
              </a:rPr>
              <a:t>ndim</a:t>
            </a:r>
            <a:r>
              <a:rPr lang="en-US" b="1" dirty="0" smtClean="0">
                <a:solidFill>
                  <a:srgbClr val="800000"/>
                </a:solidFill>
                <a:latin typeface="Courier"/>
                <a:cs typeface="Courier"/>
              </a:rPr>
              <a:t>, 	uint64_t *</a:t>
            </a:r>
            <a:r>
              <a:rPr lang="en-US" b="1" dirty="0" err="1" smtClean="0">
                <a:solidFill>
                  <a:srgbClr val="800000"/>
                </a:solidFill>
                <a:latin typeface="Courier"/>
                <a:cs typeface="Courier"/>
              </a:rPr>
              <a:t>lb</a:t>
            </a:r>
            <a:r>
              <a:rPr lang="en-US" b="1" dirty="0" smtClean="0">
                <a:solidFill>
                  <a:srgbClr val="800000"/>
                </a:solidFill>
                <a:latin typeface="Courier"/>
                <a:cs typeface="Courier"/>
              </a:rPr>
              <a:t>, uint64_t *</a:t>
            </a:r>
            <a:r>
              <a:rPr lang="en-US" b="1" dirty="0" err="1" smtClean="0">
                <a:solidFill>
                  <a:srgbClr val="800000"/>
                </a:solidFill>
                <a:latin typeface="Courier"/>
                <a:cs typeface="Courier"/>
              </a:rPr>
              <a:t>ub</a:t>
            </a:r>
            <a:r>
              <a:rPr lang="en-US" b="1" dirty="0" smtClean="0">
                <a:solidFill>
                  <a:srgbClr val="800000"/>
                </a:solidFill>
                <a:latin typeface="Courier"/>
                <a:cs typeface="Courier"/>
              </a:rPr>
              <a:t>, void *data)</a:t>
            </a:r>
          </a:p>
          <a:p>
            <a:r>
              <a:rPr lang="en-US" b="1" dirty="0" err="1">
                <a:solidFill>
                  <a:srgbClr val="800000"/>
                </a:solidFill>
                <a:latin typeface="Courier"/>
                <a:cs typeface="Courier"/>
              </a:rPr>
              <a:t>dspaces_get</a:t>
            </a:r>
            <a:r>
              <a:rPr lang="en-US" b="1" dirty="0" smtClean="0">
                <a:solidFill>
                  <a:srgbClr val="800000"/>
                </a:solidFill>
                <a:latin typeface="Courier"/>
                <a:cs typeface="Courier"/>
              </a:rPr>
              <a:t>(</a:t>
            </a:r>
            <a:r>
              <a:rPr lang="en-US" b="1" dirty="0" err="1">
                <a:solidFill>
                  <a:srgbClr val="800000"/>
                </a:solidFill>
                <a:latin typeface="Courier"/>
                <a:cs typeface="Courier"/>
              </a:rPr>
              <a:t>const</a:t>
            </a:r>
            <a:r>
              <a:rPr lang="en-US" b="1" dirty="0">
                <a:solidFill>
                  <a:srgbClr val="800000"/>
                </a:solidFill>
                <a:latin typeface="Courier"/>
                <a:cs typeface="Courier"/>
              </a:rPr>
              <a:t> char *</a:t>
            </a:r>
            <a:r>
              <a:rPr lang="en-US" b="1" dirty="0" err="1">
                <a:solidFill>
                  <a:srgbClr val="800000"/>
                </a:solidFill>
                <a:latin typeface="Courier"/>
                <a:cs typeface="Courier"/>
              </a:rPr>
              <a:t>var_name</a:t>
            </a:r>
            <a:r>
              <a:rPr lang="en-US" b="1" dirty="0">
                <a:solidFill>
                  <a:srgbClr val="800000"/>
                </a:solidFill>
                <a:latin typeface="Courier"/>
                <a:cs typeface="Courier"/>
              </a:rPr>
              <a:t>, </a:t>
            </a:r>
          </a:p>
          <a:p>
            <a:pPr marL="0" indent="0">
              <a:buNone/>
            </a:pPr>
            <a:r>
              <a:rPr lang="en-US" b="1" dirty="0">
                <a:solidFill>
                  <a:srgbClr val="800000"/>
                </a:solidFill>
                <a:latin typeface="Courier"/>
                <a:cs typeface="Courier"/>
              </a:rPr>
              <a:t>	unsigned </a:t>
            </a:r>
            <a:r>
              <a:rPr lang="en-US" b="1" dirty="0" err="1">
                <a:solidFill>
                  <a:srgbClr val="800000"/>
                </a:solidFill>
                <a:latin typeface="Courier"/>
                <a:cs typeface="Courier"/>
              </a:rPr>
              <a:t>int</a:t>
            </a:r>
            <a:r>
              <a:rPr lang="en-US" b="1" dirty="0">
                <a:solidFill>
                  <a:srgbClr val="800000"/>
                </a:solidFill>
                <a:latin typeface="Courier"/>
                <a:cs typeface="Courier"/>
              </a:rPr>
              <a:t> </a:t>
            </a:r>
            <a:r>
              <a:rPr lang="en-US" b="1" dirty="0" err="1">
                <a:solidFill>
                  <a:srgbClr val="800000"/>
                </a:solidFill>
                <a:latin typeface="Courier"/>
                <a:cs typeface="Courier"/>
              </a:rPr>
              <a:t>ver</a:t>
            </a:r>
            <a:r>
              <a:rPr lang="en-US" b="1" dirty="0">
                <a:solidFill>
                  <a:srgbClr val="800000"/>
                </a:solidFill>
                <a:latin typeface="Courier"/>
                <a:cs typeface="Courier"/>
              </a:rPr>
              <a:t>, </a:t>
            </a:r>
            <a:r>
              <a:rPr lang="en-US" b="1" dirty="0" err="1">
                <a:solidFill>
                  <a:srgbClr val="800000"/>
                </a:solidFill>
                <a:latin typeface="Courier"/>
                <a:cs typeface="Courier"/>
              </a:rPr>
              <a:t>int</a:t>
            </a:r>
            <a:r>
              <a:rPr lang="en-US" b="1" dirty="0">
                <a:solidFill>
                  <a:srgbClr val="800000"/>
                </a:solidFill>
                <a:latin typeface="Courier"/>
                <a:cs typeface="Courier"/>
              </a:rPr>
              <a:t> size, </a:t>
            </a:r>
            <a:r>
              <a:rPr lang="en-US" b="1" dirty="0" err="1">
                <a:solidFill>
                  <a:srgbClr val="800000"/>
                </a:solidFill>
                <a:latin typeface="Courier"/>
                <a:cs typeface="Courier"/>
              </a:rPr>
              <a:t>int</a:t>
            </a:r>
            <a:r>
              <a:rPr lang="en-US" b="1" dirty="0">
                <a:solidFill>
                  <a:srgbClr val="800000"/>
                </a:solidFill>
                <a:latin typeface="Courier"/>
                <a:cs typeface="Courier"/>
              </a:rPr>
              <a:t> </a:t>
            </a:r>
            <a:r>
              <a:rPr lang="en-US" b="1" dirty="0" err="1">
                <a:solidFill>
                  <a:srgbClr val="800000"/>
                </a:solidFill>
                <a:latin typeface="Courier"/>
                <a:cs typeface="Courier"/>
              </a:rPr>
              <a:t>ndim</a:t>
            </a:r>
            <a:r>
              <a:rPr lang="en-US" b="1" dirty="0">
                <a:solidFill>
                  <a:srgbClr val="800000"/>
                </a:solidFill>
                <a:latin typeface="Courier"/>
                <a:cs typeface="Courier"/>
              </a:rPr>
              <a:t>, 	uint64_t *</a:t>
            </a:r>
            <a:r>
              <a:rPr lang="en-US" b="1" dirty="0" err="1">
                <a:solidFill>
                  <a:srgbClr val="800000"/>
                </a:solidFill>
                <a:latin typeface="Courier"/>
                <a:cs typeface="Courier"/>
              </a:rPr>
              <a:t>lb</a:t>
            </a:r>
            <a:r>
              <a:rPr lang="en-US" b="1" dirty="0">
                <a:solidFill>
                  <a:srgbClr val="800000"/>
                </a:solidFill>
                <a:latin typeface="Courier"/>
                <a:cs typeface="Courier"/>
              </a:rPr>
              <a:t>, uint64_t *</a:t>
            </a:r>
            <a:r>
              <a:rPr lang="en-US" b="1" dirty="0" err="1">
                <a:solidFill>
                  <a:srgbClr val="800000"/>
                </a:solidFill>
                <a:latin typeface="Courier"/>
                <a:cs typeface="Courier"/>
              </a:rPr>
              <a:t>ub</a:t>
            </a:r>
            <a:r>
              <a:rPr lang="en-US" b="1" dirty="0">
                <a:solidFill>
                  <a:srgbClr val="800000"/>
                </a:solidFill>
                <a:latin typeface="Courier"/>
                <a:cs typeface="Courier"/>
              </a:rPr>
              <a:t>, void *data)</a:t>
            </a:r>
          </a:p>
          <a:p>
            <a:pPr lvl="1"/>
            <a:r>
              <a:rPr lang="en-US" b="1" dirty="0" err="1" smtClean="0">
                <a:solidFill>
                  <a:srgbClr val="800000"/>
                </a:solidFill>
                <a:latin typeface="Courier"/>
                <a:cs typeface="Courier"/>
              </a:rPr>
              <a:t>var_name</a:t>
            </a:r>
            <a:r>
              <a:rPr lang="en-US" dirty="0" smtClean="0"/>
              <a:t>: The name of the variable that will be put into the space</a:t>
            </a:r>
          </a:p>
          <a:p>
            <a:pPr lvl="1"/>
            <a:r>
              <a:rPr lang="en-US" b="1" dirty="0" err="1" smtClean="0">
                <a:solidFill>
                  <a:srgbClr val="800000"/>
                </a:solidFill>
                <a:latin typeface="Courier"/>
                <a:cs typeface="Courier"/>
              </a:rPr>
              <a:t>ver</a:t>
            </a:r>
            <a:r>
              <a:rPr lang="en-US" dirty="0" smtClean="0"/>
              <a:t>: The version number for the data (useful when multiple </a:t>
            </a:r>
            <a:r>
              <a:rPr lang="en-US" dirty="0" err="1" smtClean="0"/>
              <a:t>timesteps</a:t>
            </a:r>
            <a:r>
              <a:rPr lang="en-US" dirty="0" smtClean="0"/>
              <a:t>) </a:t>
            </a:r>
          </a:p>
          <a:p>
            <a:pPr lvl="1"/>
            <a:r>
              <a:rPr lang="en-US" b="1" dirty="0">
                <a:solidFill>
                  <a:srgbClr val="800000"/>
                </a:solidFill>
                <a:latin typeface="Courier"/>
                <a:cs typeface="Courier"/>
              </a:rPr>
              <a:t>s</a:t>
            </a:r>
            <a:r>
              <a:rPr lang="en-US" b="1" dirty="0" smtClean="0">
                <a:solidFill>
                  <a:srgbClr val="800000"/>
                </a:solidFill>
                <a:latin typeface="Courier"/>
                <a:cs typeface="Courier"/>
              </a:rPr>
              <a:t>ize</a:t>
            </a:r>
            <a:r>
              <a:rPr lang="en-US" dirty="0" smtClean="0"/>
              <a:t>: The size (in bytes) of each element </a:t>
            </a:r>
          </a:p>
          <a:p>
            <a:pPr lvl="1"/>
            <a:r>
              <a:rPr lang="en-US" b="1" dirty="0" err="1">
                <a:solidFill>
                  <a:srgbClr val="800000"/>
                </a:solidFill>
                <a:latin typeface="Courier"/>
                <a:cs typeface="Courier"/>
              </a:rPr>
              <a:t>n</a:t>
            </a:r>
            <a:r>
              <a:rPr lang="en-US" b="1" dirty="0" err="1" smtClean="0">
                <a:solidFill>
                  <a:srgbClr val="800000"/>
                </a:solidFill>
                <a:latin typeface="Courier"/>
                <a:cs typeface="Courier"/>
              </a:rPr>
              <a:t>dim</a:t>
            </a:r>
            <a:r>
              <a:rPr lang="en-US" dirty="0" smtClean="0"/>
              <a:t>: Number of dimensions of the local bounding box</a:t>
            </a:r>
          </a:p>
          <a:p>
            <a:pPr lvl="1"/>
            <a:r>
              <a:rPr lang="en-US" b="1" dirty="0" err="1" smtClean="0">
                <a:solidFill>
                  <a:srgbClr val="800000"/>
                </a:solidFill>
                <a:latin typeface="Courier"/>
                <a:cs typeface="Courier"/>
              </a:rPr>
              <a:t>lb</a:t>
            </a:r>
            <a:r>
              <a:rPr lang="en-US" dirty="0" smtClean="0"/>
              <a:t>: Lower bound of local bounding box</a:t>
            </a:r>
          </a:p>
          <a:p>
            <a:pPr lvl="1"/>
            <a:r>
              <a:rPr lang="en-US" b="1" dirty="0" err="1">
                <a:solidFill>
                  <a:srgbClr val="800000"/>
                </a:solidFill>
                <a:latin typeface="Courier"/>
                <a:cs typeface="Courier"/>
              </a:rPr>
              <a:t>u</a:t>
            </a:r>
            <a:r>
              <a:rPr lang="en-US" b="1" dirty="0" err="1" smtClean="0">
                <a:solidFill>
                  <a:srgbClr val="800000"/>
                </a:solidFill>
                <a:latin typeface="Courier"/>
                <a:cs typeface="Courier"/>
              </a:rPr>
              <a:t>b</a:t>
            </a:r>
            <a:r>
              <a:rPr lang="en-US" dirty="0" smtClean="0"/>
              <a:t>: Upper bound of local bounding box</a:t>
            </a:r>
          </a:p>
          <a:p>
            <a:pPr lvl="1"/>
            <a:r>
              <a:rPr lang="en-US" b="1" dirty="0">
                <a:solidFill>
                  <a:srgbClr val="800000"/>
                </a:solidFill>
                <a:latin typeface="Courier"/>
                <a:cs typeface="Courier"/>
              </a:rPr>
              <a:t>d</a:t>
            </a:r>
            <a:r>
              <a:rPr lang="en-US" b="1" dirty="0" smtClean="0">
                <a:solidFill>
                  <a:srgbClr val="800000"/>
                </a:solidFill>
                <a:latin typeface="Courier"/>
                <a:cs typeface="Courier"/>
              </a:rPr>
              <a:t>ata</a:t>
            </a:r>
            <a:r>
              <a:rPr lang="en-US" dirty="0" smtClean="0"/>
              <a:t>: Pointer to the data buffer</a:t>
            </a:r>
          </a:p>
          <a:p>
            <a:pPr lvl="2"/>
            <a:r>
              <a:rPr lang="en-US" dirty="0" smtClean="0"/>
              <a:t>For </a:t>
            </a:r>
            <a:r>
              <a:rPr lang="en-US" b="1" dirty="0" smtClean="0">
                <a:solidFill>
                  <a:srgbClr val="800000"/>
                </a:solidFill>
                <a:latin typeface="Courier"/>
                <a:cs typeface="Courier"/>
              </a:rPr>
              <a:t>put</a:t>
            </a:r>
            <a:r>
              <a:rPr lang="en-US" b="1" dirty="0" smtClean="0"/>
              <a:t>, </a:t>
            </a:r>
            <a:r>
              <a:rPr lang="en-US" dirty="0" smtClean="0"/>
              <a:t>this is the data you will put into the space</a:t>
            </a:r>
          </a:p>
          <a:p>
            <a:pPr lvl="2"/>
            <a:r>
              <a:rPr lang="en-US" dirty="0" smtClean="0"/>
              <a:t>For </a:t>
            </a:r>
            <a:r>
              <a:rPr lang="en-US" b="1" dirty="0" smtClean="0">
                <a:solidFill>
                  <a:srgbClr val="800000"/>
                </a:solidFill>
                <a:latin typeface="Courier"/>
                <a:cs typeface="Courier"/>
              </a:rPr>
              <a:t>get</a:t>
            </a:r>
            <a:r>
              <a:rPr lang="en-US" b="1" dirty="0" smtClean="0"/>
              <a:t>, </a:t>
            </a:r>
            <a:r>
              <a:rPr lang="en-US" dirty="0" smtClean="0"/>
              <a:t>this is a data structure that you will place the data retrieved from the space </a:t>
            </a:r>
          </a:p>
          <a:p>
            <a:pPr marL="457200" lvl="1" indent="0">
              <a:buNone/>
            </a:pPr>
            <a:endParaRPr lang="en-US" dirty="0" smtClean="0"/>
          </a:p>
        </p:txBody>
      </p:sp>
    </p:spTree>
    <p:extLst>
      <p:ext uri="{BB962C8B-B14F-4D97-AF65-F5344CB8AC3E}">
        <p14:creationId xmlns:p14="http://schemas.microsoft.com/office/powerpoint/2010/main" val="309289610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DataSpaces API: Lock Mechanisms</a:t>
            </a:r>
            <a:endParaRPr lang="en-US" dirty="0"/>
          </a:p>
        </p:txBody>
      </p:sp>
      <p:sp>
        <p:nvSpPr>
          <p:cNvPr id="3" name="Content Placeholder 2"/>
          <p:cNvSpPr>
            <a:spLocks noGrp="1"/>
          </p:cNvSpPr>
          <p:nvPr>
            <p:ph idx="1"/>
          </p:nvPr>
        </p:nvSpPr>
        <p:spPr>
          <a:xfrm>
            <a:off x="457200" y="1524000"/>
            <a:ext cx="8229600" cy="4882444"/>
          </a:xfrm>
        </p:spPr>
        <p:txBody>
          <a:bodyPr/>
          <a:lstStyle/>
          <a:p>
            <a:r>
              <a:rPr lang="en-US" b="1" dirty="0" smtClean="0">
                <a:solidFill>
                  <a:srgbClr val="0000FF"/>
                </a:solidFill>
              </a:rPr>
              <a:t>Recall that the lock mechanisms allow applications or a subset of processes to obtain exclusive rights to the space</a:t>
            </a:r>
          </a:p>
          <a:p>
            <a:r>
              <a:rPr lang="en-US" b="1" dirty="0" err="1" smtClean="0">
                <a:solidFill>
                  <a:srgbClr val="800000"/>
                </a:solidFill>
                <a:latin typeface="Courier"/>
                <a:cs typeface="Courier"/>
              </a:rPr>
              <a:t>dspaces_lock_on_write</a:t>
            </a:r>
            <a:r>
              <a:rPr lang="en-US" b="1" dirty="0" smtClean="0">
                <a:solidFill>
                  <a:srgbClr val="800000"/>
                </a:solidFill>
                <a:latin typeface="Courier"/>
                <a:cs typeface="Courier"/>
              </a:rPr>
              <a:t>(</a:t>
            </a:r>
            <a:r>
              <a:rPr lang="en-US" b="1" dirty="0" err="1" smtClean="0">
                <a:solidFill>
                  <a:srgbClr val="800000"/>
                </a:solidFill>
                <a:latin typeface="Courier"/>
                <a:cs typeface="Courier"/>
              </a:rPr>
              <a:t>const</a:t>
            </a:r>
            <a:r>
              <a:rPr lang="en-US" b="1" dirty="0" smtClean="0">
                <a:solidFill>
                  <a:srgbClr val="800000"/>
                </a:solidFill>
                <a:latin typeface="Courier"/>
                <a:cs typeface="Courier"/>
              </a:rPr>
              <a:t> char *</a:t>
            </a:r>
            <a:r>
              <a:rPr lang="en-US" b="1" dirty="0" err="1" smtClean="0">
                <a:solidFill>
                  <a:srgbClr val="800000"/>
                </a:solidFill>
                <a:latin typeface="Courier"/>
                <a:cs typeface="Courier"/>
              </a:rPr>
              <a:t>lock_name</a:t>
            </a:r>
            <a:r>
              <a:rPr lang="en-US" b="1" dirty="0" smtClean="0">
                <a:solidFill>
                  <a:srgbClr val="800000"/>
                </a:solidFill>
                <a:latin typeface="Courier"/>
                <a:cs typeface="Courier"/>
              </a:rPr>
              <a:t>, void *</a:t>
            </a:r>
            <a:r>
              <a:rPr lang="en-US" b="1" dirty="0" err="1" smtClean="0">
                <a:solidFill>
                  <a:srgbClr val="800000"/>
                </a:solidFill>
                <a:latin typeface="Courier"/>
                <a:cs typeface="Courier"/>
              </a:rPr>
              <a:t>comm</a:t>
            </a:r>
            <a:r>
              <a:rPr lang="en-US" b="1" dirty="0" smtClean="0">
                <a:solidFill>
                  <a:srgbClr val="800000"/>
                </a:solidFill>
                <a:latin typeface="Courier"/>
                <a:cs typeface="Courier"/>
              </a:rPr>
              <a:t>)</a:t>
            </a:r>
          </a:p>
          <a:p>
            <a:r>
              <a:rPr lang="en-US" b="1" dirty="0" err="1" smtClean="0">
                <a:solidFill>
                  <a:srgbClr val="800000"/>
                </a:solidFill>
                <a:latin typeface="Courier"/>
                <a:cs typeface="Courier"/>
              </a:rPr>
              <a:t>dspaces_unlock_on_write</a:t>
            </a:r>
            <a:r>
              <a:rPr lang="en-US" b="1" dirty="0" smtClean="0">
                <a:solidFill>
                  <a:srgbClr val="800000"/>
                </a:solidFill>
                <a:latin typeface="Courier"/>
                <a:cs typeface="Courier"/>
              </a:rPr>
              <a:t>(</a:t>
            </a:r>
            <a:r>
              <a:rPr lang="en-US" b="1" dirty="0" err="1">
                <a:solidFill>
                  <a:srgbClr val="800000"/>
                </a:solidFill>
                <a:latin typeface="Courier"/>
                <a:cs typeface="Courier"/>
              </a:rPr>
              <a:t>const</a:t>
            </a:r>
            <a:r>
              <a:rPr lang="en-US" b="1" dirty="0">
                <a:solidFill>
                  <a:srgbClr val="800000"/>
                </a:solidFill>
                <a:latin typeface="Courier"/>
                <a:cs typeface="Courier"/>
              </a:rPr>
              <a:t> char *</a:t>
            </a:r>
            <a:r>
              <a:rPr lang="en-US" b="1" dirty="0" err="1">
                <a:solidFill>
                  <a:srgbClr val="800000"/>
                </a:solidFill>
                <a:latin typeface="Courier"/>
                <a:cs typeface="Courier"/>
              </a:rPr>
              <a:t>lock_name</a:t>
            </a:r>
            <a:r>
              <a:rPr lang="en-US" b="1" dirty="0">
                <a:solidFill>
                  <a:srgbClr val="800000"/>
                </a:solidFill>
                <a:latin typeface="Courier"/>
                <a:cs typeface="Courier"/>
              </a:rPr>
              <a:t>, void *</a:t>
            </a:r>
            <a:r>
              <a:rPr lang="en-US" b="1" dirty="0" err="1">
                <a:solidFill>
                  <a:srgbClr val="800000"/>
                </a:solidFill>
                <a:latin typeface="Courier"/>
                <a:cs typeface="Courier"/>
              </a:rPr>
              <a:t>comm</a:t>
            </a:r>
            <a:r>
              <a:rPr lang="en-US" b="1" dirty="0" smtClean="0">
                <a:solidFill>
                  <a:srgbClr val="800000"/>
                </a:solidFill>
                <a:latin typeface="Courier"/>
                <a:cs typeface="Courier"/>
              </a:rPr>
              <a:t>)</a:t>
            </a:r>
          </a:p>
          <a:p>
            <a:r>
              <a:rPr lang="en-US" b="1" dirty="0" err="1" smtClean="0">
                <a:solidFill>
                  <a:srgbClr val="800000"/>
                </a:solidFill>
                <a:latin typeface="Courier"/>
                <a:cs typeface="Courier"/>
              </a:rPr>
              <a:t>dspaces_lock_on_read</a:t>
            </a:r>
            <a:r>
              <a:rPr lang="en-US" b="1" dirty="0" smtClean="0">
                <a:solidFill>
                  <a:srgbClr val="800000"/>
                </a:solidFill>
                <a:latin typeface="Courier"/>
                <a:cs typeface="Courier"/>
              </a:rPr>
              <a:t>(</a:t>
            </a:r>
            <a:r>
              <a:rPr lang="en-US" b="1" dirty="0" err="1">
                <a:solidFill>
                  <a:srgbClr val="800000"/>
                </a:solidFill>
                <a:latin typeface="Courier"/>
                <a:cs typeface="Courier"/>
              </a:rPr>
              <a:t>const</a:t>
            </a:r>
            <a:r>
              <a:rPr lang="en-US" b="1" dirty="0">
                <a:solidFill>
                  <a:srgbClr val="800000"/>
                </a:solidFill>
                <a:latin typeface="Courier"/>
                <a:cs typeface="Courier"/>
              </a:rPr>
              <a:t> char *</a:t>
            </a:r>
            <a:r>
              <a:rPr lang="en-US" b="1" dirty="0" err="1">
                <a:solidFill>
                  <a:srgbClr val="800000"/>
                </a:solidFill>
                <a:latin typeface="Courier"/>
                <a:cs typeface="Courier"/>
              </a:rPr>
              <a:t>lock_name</a:t>
            </a:r>
            <a:r>
              <a:rPr lang="en-US" b="1" dirty="0">
                <a:solidFill>
                  <a:srgbClr val="800000"/>
                </a:solidFill>
                <a:latin typeface="Courier"/>
                <a:cs typeface="Courier"/>
              </a:rPr>
              <a:t>, void *</a:t>
            </a:r>
            <a:r>
              <a:rPr lang="en-US" b="1" dirty="0" err="1">
                <a:solidFill>
                  <a:srgbClr val="800000"/>
                </a:solidFill>
                <a:latin typeface="Courier"/>
                <a:cs typeface="Courier"/>
              </a:rPr>
              <a:t>comm</a:t>
            </a:r>
            <a:r>
              <a:rPr lang="en-US" b="1" dirty="0" smtClean="0">
                <a:solidFill>
                  <a:srgbClr val="800000"/>
                </a:solidFill>
                <a:latin typeface="Courier"/>
                <a:cs typeface="Courier"/>
              </a:rPr>
              <a:t>)</a:t>
            </a:r>
          </a:p>
          <a:p>
            <a:r>
              <a:rPr lang="en-US" b="1" dirty="0" err="1" smtClean="0">
                <a:solidFill>
                  <a:srgbClr val="800000"/>
                </a:solidFill>
                <a:latin typeface="Courier"/>
                <a:cs typeface="Courier"/>
              </a:rPr>
              <a:t>dspaces_unlock_on_read</a:t>
            </a:r>
            <a:r>
              <a:rPr lang="en-US" b="1" dirty="0" smtClean="0">
                <a:solidFill>
                  <a:srgbClr val="800000"/>
                </a:solidFill>
                <a:latin typeface="Courier"/>
                <a:cs typeface="Courier"/>
              </a:rPr>
              <a:t>(</a:t>
            </a:r>
            <a:r>
              <a:rPr lang="en-US" b="1" dirty="0" err="1">
                <a:solidFill>
                  <a:srgbClr val="800000"/>
                </a:solidFill>
                <a:latin typeface="Courier"/>
                <a:cs typeface="Courier"/>
              </a:rPr>
              <a:t>const</a:t>
            </a:r>
            <a:r>
              <a:rPr lang="en-US" b="1" dirty="0">
                <a:solidFill>
                  <a:srgbClr val="800000"/>
                </a:solidFill>
                <a:latin typeface="Courier"/>
                <a:cs typeface="Courier"/>
              </a:rPr>
              <a:t> char *</a:t>
            </a:r>
            <a:r>
              <a:rPr lang="en-US" b="1" dirty="0" err="1">
                <a:solidFill>
                  <a:srgbClr val="800000"/>
                </a:solidFill>
                <a:latin typeface="Courier"/>
                <a:cs typeface="Courier"/>
              </a:rPr>
              <a:t>lock_name</a:t>
            </a:r>
            <a:r>
              <a:rPr lang="en-US" b="1" dirty="0">
                <a:solidFill>
                  <a:srgbClr val="800000"/>
                </a:solidFill>
                <a:latin typeface="Courier"/>
                <a:cs typeface="Courier"/>
              </a:rPr>
              <a:t>, void *</a:t>
            </a:r>
            <a:r>
              <a:rPr lang="en-US" b="1" dirty="0" err="1">
                <a:solidFill>
                  <a:srgbClr val="800000"/>
                </a:solidFill>
                <a:latin typeface="Courier"/>
                <a:cs typeface="Courier"/>
              </a:rPr>
              <a:t>comm</a:t>
            </a:r>
            <a:r>
              <a:rPr lang="en-US" b="1" dirty="0" smtClean="0">
                <a:solidFill>
                  <a:srgbClr val="800000"/>
                </a:solidFill>
                <a:latin typeface="Courier"/>
                <a:cs typeface="Courier"/>
              </a:rPr>
              <a:t>)</a:t>
            </a:r>
          </a:p>
          <a:p>
            <a:pPr lvl="1"/>
            <a:r>
              <a:rPr lang="en-US" b="1" dirty="0" err="1" smtClean="0">
                <a:solidFill>
                  <a:srgbClr val="800000"/>
                </a:solidFill>
                <a:latin typeface="Courier"/>
                <a:cs typeface="Courier"/>
              </a:rPr>
              <a:t>lock_name</a:t>
            </a:r>
            <a:r>
              <a:rPr lang="en-US" dirty="0" smtClean="0"/>
              <a:t>: Unique name for your lock</a:t>
            </a:r>
          </a:p>
          <a:p>
            <a:pPr lvl="1"/>
            <a:r>
              <a:rPr lang="en-US" b="1" dirty="0" err="1">
                <a:solidFill>
                  <a:srgbClr val="800000"/>
                </a:solidFill>
                <a:latin typeface="Courier"/>
                <a:cs typeface="Courier"/>
              </a:rPr>
              <a:t>c</a:t>
            </a:r>
            <a:r>
              <a:rPr lang="en-US" b="1" dirty="0" err="1" smtClean="0">
                <a:solidFill>
                  <a:srgbClr val="800000"/>
                </a:solidFill>
                <a:latin typeface="Courier"/>
                <a:cs typeface="Courier"/>
              </a:rPr>
              <a:t>omm</a:t>
            </a:r>
            <a:r>
              <a:rPr lang="en-US" dirty="0" smtClean="0"/>
              <a:t>: </a:t>
            </a:r>
            <a:r>
              <a:rPr lang="en-US" dirty="0"/>
              <a:t>Pointer to the MPI </a:t>
            </a:r>
            <a:r>
              <a:rPr lang="en-US" dirty="0" smtClean="0"/>
              <a:t>Communicator (MPI_COMM_WORLD)</a:t>
            </a:r>
          </a:p>
          <a:p>
            <a:pPr lvl="2"/>
            <a:r>
              <a:rPr lang="en-US" dirty="0"/>
              <a:t>MPI communicator is </a:t>
            </a:r>
            <a:r>
              <a:rPr lang="en-US" dirty="0" smtClean="0"/>
              <a:t>optional</a:t>
            </a:r>
            <a:endParaRPr lang="en-US" dirty="0"/>
          </a:p>
        </p:txBody>
      </p:sp>
    </p:spTree>
    <p:extLst>
      <p:ext uri="{BB962C8B-B14F-4D97-AF65-F5344CB8AC3E}">
        <p14:creationId xmlns:p14="http://schemas.microsoft.com/office/powerpoint/2010/main" val="386634188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7524" y="3009698"/>
            <a:ext cx="4110365" cy="3253619"/>
          </a:xfrm>
          <a:prstGeom prst="rect">
            <a:avLst/>
          </a:prstGeom>
          <a:gradFill flip="none" rotWithShape="1">
            <a:gsLst>
              <a:gs pos="31000">
                <a:schemeClr val="tx1">
                  <a:lumMod val="50000"/>
                  <a:lumOff val="50000"/>
                </a:schemeClr>
              </a:gs>
              <a:gs pos="100000">
                <a:srgbClr val="FFFFFF"/>
              </a:gs>
            </a:gsLst>
            <a:path path="circle">
              <a:fillToRect l="100000" t="100000"/>
            </a:path>
            <a:tileRect r="-100000" b="-100000"/>
          </a:gradFill>
          <a:ln>
            <a:solidFill>
              <a:schemeClr val="tx1"/>
            </a:solid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Code Deployment: Configuring DataSpaces</a:t>
            </a:r>
            <a:endParaRPr lang="en-US" dirty="0"/>
          </a:p>
        </p:txBody>
      </p:sp>
      <p:sp>
        <p:nvSpPr>
          <p:cNvPr id="3" name="Content Placeholder 2"/>
          <p:cNvSpPr>
            <a:spLocks noGrp="1"/>
          </p:cNvSpPr>
          <p:nvPr>
            <p:ph idx="1"/>
          </p:nvPr>
        </p:nvSpPr>
        <p:spPr>
          <a:xfrm>
            <a:off x="457200" y="1524000"/>
            <a:ext cx="4114800" cy="1088571"/>
          </a:xfrm>
        </p:spPr>
        <p:txBody>
          <a:bodyPr/>
          <a:lstStyle/>
          <a:p>
            <a:r>
              <a:rPr lang="en-US" b="1" dirty="0" err="1" smtClean="0">
                <a:solidFill>
                  <a:srgbClr val="800000"/>
                </a:solidFill>
              </a:rPr>
              <a:t>dataspaces.conf</a:t>
            </a:r>
            <a:endParaRPr lang="en-US" b="1" dirty="0" smtClean="0">
              <a:solidFill>
                <a:srgbClr val="800000"/>
              </a:solidFill>
            </a:endParaRPr>
          </a:p>
          <a:p>
            <a:pPr lvl="1"/>
            <a:r>
              <a:rPr lang="en-US" dirty="0" smtClean="0"/>
              <a:t>Configuration file that describes the global data domain</a:t>
            </a:r>
          </a:p>
          <a:p>
            <a:pPr marL="457200" lvl="1" indent="0">
              <a:buNone/>
            </a:pPr>
            <a:endParaRPr lang="en-US" sz="1400" dirty="0" smtClean="0"/>
          </a:p>
          <a:p>
            <a:pPr marL="0" indent="0">
              <a:buNone/>
            </a:pPr>
            <a:r>
              <a:rPr lang="en-US" sz="1400" b="1" dirty="0" smtClean="0">
                <a:solidFill>
                  <a:srgbClr val="800000"/>
                </a:solidFill>
                <a:latin typeface="Courier"/>
                <a:cs typeface="Courier"/>
              </a:rPr>
              <a:t> #</a:t>
            </a:r>
            <a:r>
              <a:rPr lang="en-US" sz="1400" b="1" dirty="0">
                <a:solidFill>
                  <a:srgbClr val="800000"/>
                </a:solidFill>
                <a:latin typeface="Courier"/>
                <a:cs typeface="Courier"/>
              </a:rPr>
              <a:t># </a:t>
            </a:r>
            <a:r>
              <a:rPr lang="en-US" sz="1400" b="1" dirty="0" err="1">
                <a:solidFill>
                  <a:srgbClr val="800000"/>
                </a:solidFill>
                <a:latin typeface="Courier"/>
                <a:cs typeface="Courier"/>
              </a:rPr>
              <a:t>Config</a:t>
            </a:r>
            <a:r>
              <a:rPr lang="en-US" sz="1400" b="1" dirty="0">
                <a:solidFill>
                  <a:srgbClr val="800000"/>
                </a:solidFill>
                <a:latin typeface="Courier"/>
                <a:cs typeface="Courier"/>
              </a:rPr>
              <a:t> file for DataSpaces</a:t>
            </a:r>
          </a:p>
          <a:p>
            <a:pPr marL="0" indent="0">
              <a:buNone/>
            </a:pPr>
            <a:endParaRPr lang="en-US" sz="1400" b="1" dirty="0">
              <a:solidFill>
                <a:srgbClr val="800000"/>
              </a:solidFill>
              <a:latin typeface="Courier"/>
              <a:cs typeface="Courier"/>
            </a:endParaRPr>
          </a:p>
          <a:p>
            <a:pPr marL="0" indent="0">
              <a:buNone/>
            </a:pPr>
            <a:r>
              <a:rPr lang="en-US" sz="1400" b="1" dirty="0" smtClean="0">
                <a:solidFill>
                  <a:srgbClr val="800000"/>
                </a:solidFill>
                <a:latin typeface="Courier"/>
                <a:cs typeface="Courier"/>
              </a:rPr>
              <a:t> </a:t>
            </a:r>
            <a:r>
              <a:rPr lang="en-US" sz="1400" b="1" dirty="0" err="1" smtClean="0">
                <a:solidFill>
                  <a:srgbClr val="800000"/>
                </a:solidFill>
                <a:latin typeface="Courier"/>
                <a:cs typeface="Courier"/>
              </a:rPr>
              <a:t>ndim</a:t>
            </a:r>
            <a:r>
              <a:rPr lang="en-US" sz="1400" b="1" dirty="0" smtClean="0">
                <a:solidFill>
                  <a:srgbClr val="800000"/>
                </a:solidFill>
                <a:latin typeface="Courier"/>
                <a:cs typeface="Courier"/>
              </a:rPr>
              <a:t> </a:t>
            </a:r>
            <a:r>
              <a:rPr lang="en-US" sz="1400" b="1" dirty="0">
                <a:solidFill>
                  <a:srgbClr val="800000"/>
                </a:solidFill>
                <a:latin typeface="Courier"/>
                <a:cs typeface="Courier"/>
              </a:rPr>
              <a:t>= 3</a:t>
            </a:r>
          </a:p>
          <a:p>
            <a:pPr marL="0" indent="0">
              <a:buNone/>
            </a:pPr>
            <a:r>
              <a:rPr lang="is-IS" sz="1400" b="1" dirty="0" smtClean="0">
                <a:solidFill>
                  <a:srgbClr val="800000"/>
                </a:solidFill>
                <a:latin typeface="Courier"/>
                <a:cs typeface="Courier"/>
              </a:rPr>
              <a:t> dims </a:t>
            </a:r>
            <a:r>
              <a:rPr lang="is-IS" sz="1400" b="1" dirty="0">
                <a:solidFill>
                  <a:srgbClr val="800000"/>
                </a:solidFill>
                <a:latin typeface="Courier"/>
                <a:cs typeface="Courier"/>
              </a:rPr>
              <a:t>= 10,10,10</a:t>
            </a:r>
          </a:p>
          <a:p>
            <a:pPr marL="0" indent="0">
              <a:buNone/>
            </a:pPr>
            <a:endParaRPr lang="is-IS" sz="1400" b="1" dirty="0">
              <a:solidFill>
                <a:srgbClr val="800000"/>
              </a:solidFill>
              <a:latin typeface="Courier"/>
              <a:cs typeface="Courier"/>
            </a:endParaRPr>
          </a:p>
          <a:p>
            <a:pPr marL="0" indent="0">
              <a:buNone/>
            </a:pPr>
            <a:r>
              <a:rPr lang="is-IS" sz="1400" b="1" dirty="0" smtClean="0">
                <a:solidFill>
                  <a:srgbClr val="800000"/>
                </a:solidFill>
                <a:latin typeface="Courier"/>
                <a:cs typeface="Courier"/>
              </a:rPr>
              <a:t> # </a:t>
            </a:r>
            <a:endParaRPr lang="is-IS" sz="1400" b="1" dirty="0">
              <a:solidFill>
                <a:srgbClr val="800000"/>
              </a:solidFill>
              <a:latin typeface="Courier"/>
              <a:cs typeface="Courier"/>
            </a:endParaRPr>
          </a:p>
          <a:p>
            <a:pPr marL="0" indent="0">
              <a:buNone/>
            </a:pPr>
            <a:r>
              <a:rPr lang="en-US" sz="1400" b="1" dirty="0" smtClean="0">
                <a:solidFill>
                  <a:srgbClr val="800000"/>
                </a:solidFill>
                <a:latin typeface="Courier"/>
                <a:cs typeface="Courier"/>
              </a:rPr>
              <a:t> </a:t>
            </a:r>
            <a:r>
              <a:rPr lang="en-US" sz="1400" b="1" dirty="0" err="1" smtClean="0">
                <a:solidFill>
                  <a:srgbClr val="800000"/>
                </a:solidFill>
                <a:latin typeface="Courier"/>
                <a:cs typeface="Courier"/>
              </a:rPr>
              <a:t>max_versions</a:t>
            </a:r>
            <a:r>
              <a:rPr lang="en-US" sz="1400" b="1" dirty="0" smtClean="0">
                <a:solidFill>
                  <a:srgbClr val="800000"/>
                </a:solidFill>
                <a:latin typeface="Courier"/>
                <a:cs typeface="Courier"/>
              </a:rPr>
              <a:t> </a:t>
            </a:r>
            <a:r>
              <a:rPr lang="en-US" sz="1400" b="1" dirty="0">
                <a:solidFill>
                  <a:srgbClr val="800000"/>
                </a:solidFill>
                <a:latin typeface="Courier"/>
                <a:cs typeface="Courier"/>
              </a:rPr>
              <a:t>= </a:t>
            </a:r>
            <a:r>
              <a:rPr lang="en-US" sz="1400" b="1" dirty="0" smtClean="0">
                <a:solidFill>
                  <a:srgbClr val="800000"/>
                </a:solidFill>
                <a:latin typeface="Courier"/>
                <a:cs typeface="Courier"/>
              </a:rPr>
              <a:t>10</a:t>
            </a:r>
            <a:endParaRPr lang="en-US" sz="1400" b="1" dirty="0">
              <a:solidFill>
                <a:srgbClr val="800000"/>
              </a:solidFill>
              <a:latin typeface="Courier"/>
              <a:cs typeface="Courier"/>
            </a:endParaRPr>
          </a:p>
          <a:p>
            <a:pPr marL="0" indent="0">
              <a:buNone/>
            </a:pPr>
            <a:r>
              <a:rPr lang="en-US" sz="1400" b="1" dirty="0" smtClean="0">
                <a:solidFill>
                  <a:srgbClr val="800000"/>
                </a:solidFill>
                <a:latin typeface="Courier"/>
                <a:cs typeface="Courier"/>
              </a:rPr>
              <a:t> </a:t>
            </a:r>
            <a:r>
              <a:rPr lang="en-US" sz="1400" b="1" dirty="0" err="1" smtClean="0">
                <a:solidFill>
                  <a:srgbClr val="800000"/>
                </a:solidFill>
                <a:latin typeface="Courier"/>
                <a:cs typeface="Courier"/>
              </a:rPr>
              <a:t>max_readers</a:t>
            </a:r>
            <a:r>
              <a:rPr lang="en-US" sz="1400" b="1" dirty="0" smtClean="0">
                <a:solidFill>
                  <a:srgbClr val="800000"/>
                </a:solidFill>
                <a:latin typeface="Courier"/>
                <a:cs typeface="Courier"/>
              </a:rPr>
              <a:t> </a:t>
            </a:r>
            <a:r>
              <a:rPr lang="en-US" sz="1400" b="1" dirty="0">
                <a:solidFill>
                  <a:srgbClr val="800000"/>
                </a:solidFill>
                <a:latin typeface="Courier"/>
                <a:cs typeface="Courier"/>
              </a:rPr>
              <a:t>= 1</a:t>
            </a:r>
          </a:p>
          <a:p>
            <a:pPr marL="0" indent="0">
              <a:buNone/>
            </a:pPr>
            <a:endParaRPr lang="en-US" sz="1400" b="1" dirty="0">
              <a:solidFill>
                <a:srgbClr val="800000"/>
              </a:solidFill>
              <a:latin typeface="Courier"/>
              <a:cs typeface="Courier"/>
            </a:endParaRPr>
          </a:p>
          <a:p>
            <a:pPr marL="0" indent="0">
              <a:buNone/>
            </a:pPr>
            <a:r>
              <a:rPr lang="en-US" sz="1400" b="1" dirty="0" smtClean="0">
                <a:solidFill>
                  <a:srgbClr val="800000"/>
                </a:solidFill>
                <a:latin typeface="Courier"/>
                <a:cs typeface="Courier"/>
              </a:rPr>
              <a:t> # </a:t>
            </a:r>
            <a:r>
              <a:rPr lang="en-US" sz="1400" b="1" dirty="0">
                <a:solidFill>
                  <a:srgbClr val="800000"/>
                </a:solidFill>
                <a:latin typeface="Courier"/>
                <a:cs typeface="Courier"/>
              </a:rPr>
              <a:t>Lock type: 1 - </a:t>
            </a:r>
            <a:r>
              <a:rPr lang="en-US" sz="1400" b="1" dirty="0" smtClean="0">
                <a:solidFill>
                  <a:srgbClr val="800000"/>
                </a:solidFill>
                <a:latin typeface="Courier"/>
                <a:cs typeface="Courier"/>
              </a:rPr>
              <a:t>traditional, </a:t>
            </a:r>
            <a:r>
              <a:rPr lang="en-US" sz="1400" b="1" dirty="0">
                <a:solidFill>
                  <a:srgbClr val="800000"/>
                </a:solidFill>
                <a:latin typeface="Courier"/>
                <a:cs typeface="Courier"/>
              </a:rPr>
              <a:t>2 - </a:t>
            </a:r>
            <a:r>
              <a:rPr lang="en-US" sz="1400" b="1" dirty="0" smtClean="0">
                <a:solidFill>
                  <a:srgbClr val="800000"/>
                </a:solidFill>
                <a:latin typeface="Courier"/>
                <a:cs typeface="Courier"/>
              </a:rPr>
              <a:t>strict</a:t>
            </a:r>
            <a:endParaRPr lang="en-US" sz="1400" b="1" dirty="0">
              <a:solidFill>
                <a:srgbClr val="800000"/>
              </a:solidFill>
              <a:latin typeface="Courier"/>
              <a:cs typeface="Courier"/>
            </a:endParaRPr>
          </a:p>
          <a:p>
            <a:pPr marL="0" indent="0">
              <a:buNone/>
            </a:pPr>
            <a:r>
              <a:rPr lang="en-US" sz="1400" b="1" dirty="0" smtClean="0">
                <a:solidFill>
                  <a:srgbClr val="800000"/>
                </a:solidFill>
                <a:latin typeface="Courier"/>
                <a:cs typeface="Courier"/>
              </a:rPr>
              <a:t> </a:t>
            </a:r>
            <a:r>
              <a:rPr lang="en-US" sz="1400" b="1" dirty="0" err="1" smtClean="0">
                <a:solidFill>
                  <a:srgbClr val="800000"/>
                </a:solidFill>
                <a:latin typeface="Courier"/>
                <a:cs typeface="Courier"/>
              </a:rPr>
              <a:t>lock_type</a:t>
            </a:r>
            <a:r>
              <a:rPr lang="en-US" sz="1400" b="1" dirty="0" smtClean="0">
                <a:solidFill>
                  <a:srgbClr val="800000"/>
                </a:solidFill>
                <a:latin typeface="Courier"/>
                <a:cs typeface="Courier"/>
              </a:rPr>
              <a:t> </a:t>
            </a:r>
            <a:r>
              <a:rPr lang="en-US" sz="1400" b="1" dirty="0">
                <a:solidFill>
                  <a:srgbClr val="800000"/>
                </a:solidFill>
                <a:latin typeface="Courier"/>
                <a:cs typeface="Courier"/>
              </a:rPr>
              <a:t>= 2</a:t>
            </a:r>
            <a:endParaRPr lang="en-US" sz="1400" b="1" dirty="0" smtClean="0">
              <a:solidFill>
                <a:srgbClr val="800000"/>
              </a:solidFill>
              <a:latin typeface="Courier"/>
              <a:cs typeface="Courier"/>
            </a:endParaRPr>
          </a:p>
        </p:txBody>
      </p:sp>
      <p:sp>
        <p:nvSpPr>
          <p:cNvPr id="5" name="Content Placeholder 2"/>
          <p:cNvSpPr txBox="1">
            <a:spLocks/>
          </p:cNvSpPr>
          <p:nvPr/>
        </p:nvSpPr>
        <p:spPr bwMode="auto">
          <a:xfrm>
            <a:off x="4734076" y="1519162"/>
            <a:ext cx="4114800" cy="4286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200">
                <a:solidFill>
                  <a:srgbClr val="5F5F5F"/>
                </a:solidFill>
                <a:latin typeface="Trebuchet MS"/>
                <a:ea typeface="ヒラギノ角ゴ Pro W3" charset="0"/>
                <a:cs typeface="Trebuchet MS"/>
              </a:defRPr>
            </a:lvl1pPr>
            <a:lvl2pPr marL="742950" indent="-285750" algn="l" rtl="0" eaLnBrk="0" fontAlgn="base" hangingPunct="0">
              <a:spcBef>
                <a:spcPct val="20000"/>
              </a:spcBef>
              <a:spcAft>
                <a:spcPct val="0"/>
              </a:spcAft>
              <a:buChar char="–"/>
              <a:defRPr>
                <a:solidFill>
                  <a:srgbClr val="5F5F5F"/>
                </a:solidFill>
                <a:latin typeface="Trebuchet MS"/>
                <a:ea typeface="Geneva" charset="0"/>
                <a:cs typeface="Trebuchet MS"/>
              </a:defRPr>
            </a:lvl2pPr>
            <a:lvl3pPr marL="1143000" indent="-228600" algn="l" rtl="0" eaLnBrk="0" fontAlgn="base" hangingPunct="0">
              <a:spcBef>
                <a:spcPct val="20000"/>
              </a:spcBef>
              <a:spcAft>
                <a:spcPct val="0"/>
              </a:spcAft>
              <a:buChar char="•"/>
              <a:defRPr sz="1600">
                <a:solidFill>
                  <a:srgbClr val="5F5F5F"/>
                </a:solidFill>
                <a:latin typeface="Trebuchet MS"/>
                <a:ea typeface="Geneva" charset="0"/>
                <a:cs typeface="Trebuchet MS"/>
              </a:defRPr>
            </a:lvl3pPr>
            <a:lvl4pPr marL="1600200" indent="-228600" algn="l" rtl="0" eaLnBrk="0" fontAlgn="base" hangingPunct="0">
              <a:spcBef>
                <a:spcPct val="20000"/>
              </a:spcBef>
              <a:spcAft>
                <a:spcPct val="0"/>
              </a:spcAft>
              <a:buChar char="–"/>
              <a:defRPr sz="1400">
                <a:solidFill>
                  <a:srgbClr val="5F5F5F"/>
                </a:solidFill>
                <a:latin typeface="Trebuchet MS"/>
                <a:ea typeface="Geneva" charset="0"/>
                <a:cs typeface="Trebuchet MS"/>
              </a:defRPr>
            </a:lvl4pPr>
            <a:lvl5pPr marL="2057400" indent="-228600" algn="l" rtl="0" eaLnBrk="0" fontAlgn="base" hangingPunct="0">
              <a:spcBef>
                <a:spcPct val="20000"/>
              </a:spcBef>
              <a:spcAft>
                <a:spcPct val="0"/>
              </a:spcAft>
              <a:buChar char="»"/>
              <a:defRPr sz="1400">
                <a:solidFill>
                  <a:srgbClr val="5F5F5F"/>
                </a:solidFill>
                <a:latin typeface="Trebuchet MS"/>
                <a:ea typeface="Geneva" charset="0"/>
                <a:cs typeface="Trebuchet MS"/>
              </a:defRPr>
            </a:lvl5pPr>
            <a:lvl6pPr marL="2514600" indent="-228600" algn="l" rtl="0" eaLnBrk="1" fontAlgn="base" hangingPunct="1">
              <a:spcBef>
                <a:spcPct val="20000"/>
              </a:spcBef>
              <a:spcAft>
                <a:spcPct val="0"/>
              </a:spcAft>
              <a:buChar char="»"/>
              <a:defRPr sz="1400">
                <a:solidFill>
                  <a:srgbClr val="5F5F5F"/>
                </a:solidFill>
                <a:latin typeface="+mn-lt"/>
              </a:defRPr>
            </a:lvl6pPr>
            <a:lvl7pPr marL="2971800" indent="-228600" algn="l" rtl="0" eaLnBrk="1" fontAlgn="base" hangingPunct="1">
              <a:spcBef>
                <a:spcPct val="20000"/>
              </a:spcBef>
              <a:spcAft>
                <a:spcPct val="0"/>
              </a:spcAft>
              <a:buChar char="»"/>
              <a:defRPr sz="1400">
                <a:solidFill>
                  <a:srgbClr val="5F5F5F"/>
                </a:solidFill>
                <a:latin typeface="+mn-lt"/>
              </a:defRPr>
            </a:lvl7pPr>
            <a:lvl8pPr marL="3429000" indent="-228600" algn="l" rtl="0" eaLnBrk="1" fontAlgn="base" hangingPunct="1">
              <a:spcBef>
                <a:spcPct val="20000"/>
              </a:spcBef>
              <a:spcAft>
                <a:spcPct val="0"/>
              </a:spcAft>
              <a:buChar char="»"/>
              <a:defRPr sz="1400">
                <a:solidFill>
                  <a:srgbClr val="5F5F5F"/>
                </a:solidFill>
                <a:latin typeface="+mn-lt"/>
              </a:defRPr>
            </a:lvl8pPr>
            <a:lvl9pPr marL="3886200" indent="-228600" algn="l" rtl="0" eaLnBrk="1" fontAlgn="base" hangingPunct="1">
              <a:spcBef>
                <a:spcPct val="20000"/>
              </a:spcBef>
              <a:spcAft>
                <a:spcPct val="0"/>
              </a:spcAft>
              <a:buChar char="»"/>
              <a:defRPr sz="1400">
                <a:solidFill>
                  <a:srgbClr val="5F5F5F"/>
                </a:solidFill>
                <a:latin typeface="+mn-lt"/>
              </a:defRPr>
            </a:lvl9pPr>
          </a:lstStyle>
          <a:p>
            <a:r>
              <a:rPr lang="en-US" b="1" dirty="0" err="1">
                <a:solidFill>
                  <a:srgbClr val="800000"/>
                </a:solidFill>
              </a:rPr>
              <a:t>d</a:t>
            </a:r>
            <a:r>
              <a:rPr lang="en-US" b="1" dirty="0" err="1" smtClean="0">
                <a:solidFill>
                  <a:srgbClr val="800000"/>
                </a:solidFill>
              </a:rPr>
              <a:t>ataspaces_server</a:t>
            </a:r>
            <a:endParaRPr lang="en-US" b="1" dirty="0" smtClean="0">
              <a:solidFill>
                <a:srgbClr val="800000"/>
              </a:solidFill>
            </a:endParaRPr>
          </a:p>
          <a:p>
            <a:pPr lvl="1"/>
            <a:r>
              <a:rPr lang="en-US" sz="1800" dirty="0" smtClean="0"/>
              <a:t>Server binary compiled for the architecture that you will be running on</a:t>
            </a:r>
          </a:p>
          <a:p>
            <a:r>
              <a:rPr lang="en-US" sz="1600" b="1" dirty="0" smtClean="0">
                <a:solidFill>
                  <a:srgbClr val="800000"/>
                </a:solidFill>
                <a:latin typeface="Courier"/>
                <a:cs typeface="Courier"/>
              </a:rPr>
              <a:t>./</a:t>
            </a:r>
            <a:r>
              <a:rPr lang="en-US" sz="1600" b="1" dirty="0" err="1" smtClean="0">
                <a:solidFill>
                  <a:srgbClr val="800000"/>
                </a:solidFill>
                <a:latin typeface="Courier"/>
                <a:cs typeface="Courier"/>
              </a:rPr>
              <a:t>dataspaces_server</a:t>
            </a:r>
            <a:r>
              <a:rPr lang="en-US" sz="1600" b="1" dirty="0" smtClean="0">
                <a:solidFill>
                  <a:srgbClr val="800000"/>
                </a:solidFill>
                <a:latin typeface="Courier"/>
                <a:cs typeface="Courier"/>
              </a:rPr>
              <a:t> -s 1 -c 2 </a:t>
            </a:r>
          </a:p>
          <a:p>
            <a:pPr lvl="1"/>
            <a:r>
              <a:rPr lang="en-US" sz="1800" dirty="0">
                <a:solidFill>
                  <a:schemeClr val="tx1">
                    <a:lumMod val="65000"/>
                    <a:lumOff val="35000"/>
                  </a:schemeClr>
                </a:solidFill>
              </a:rPr>
              <a:t>S</a:t>
            </a:r>
            <a:r>
              <a:rPr lang="en-US" sz="1800" dirty="0" smtClean="0">
                <a:solidFill>
                  <a:schemeClr val="tx1">
                    <a:lumMod val="65000"/>
                    <a:lumOff val="35000"/>
                  </a:schemeClr>
                </a:solidFill>
              </a:rPr>
              <a:t>pecifies a server running with 1 process and 2 client processes</a:t>
            </a:r>
          </a:p>
          <a:p>
            <a:r>
              <a:rPr lang="en-US" sz="1600" b="1" dirty="0" err="1">
                <a:solidFill>
                  <a:srgbClr val="800000"/>
                </a:solidFill>
                <a:latin typeface="Courier"/>
                <a:cs typeface="Courier"/>
              </a:rPr>
              <a:t>m</a:t>
            </a:r>
            <a:r>
              <a:rPr lang="en-US" sz="1600" b="1" dirty="0" err="1" smtClean="0">
                <a:solidFill>
                  <a:srgbClr val="800000"/>
                </a:solidFill>
                <a:latin typeface="Courier"/>
                <a:cs typeface="Courier"/>
              </a:rPr>
              <a:t>pirun</a:t>
            </a:r>
            <a:r>
              <a:rPr lang="en-US" sz="1600" b="1" dirty="0" smtClean="0">
                <a:solidFill>
                  <a:srgbClr val="800000"/>
                </a:solidFill>
                <a:latin typeface="Courier"/>
                <a:cs typeface="Courier"/>
              </a:rPr>
              <a:t> –</a:t>
            </a:r>
            <a:r>
              <a:rPr lang="en-US" sz="1600" b="1" dirty="0" err="1" smtClean="0">
                <a:solidFill>
                  <a:srgbClr val="800000"/>
                </a:solidFill>
                <a:latin typeface="Courier"/>
                <a:cs typeface="Courier"/>
              </a:rPr>
              <a:t>np</a:t>
            </a:r>
            <a:r>
              <a:rPr lang="en-US" sz="1600" b="1" dirty="0" smtClean="0">
                <a:solidFill>
                  <a:srgbClr val="800000"/>
                </a:solidFill>
                <a:latin typeface="Courier"/>
                <a:cs typeface="Courier"/>
              </a:rPr>
              <a:t> 4 ./</a:t>
            </a:r>
            <a:r>
              <a:rPr lang="en-US" sz="1600" b="1" dirty="0" err="1" smtClean="0">
                <a:solidFill>
                  <a:srgbClr val="800000"/>
                </a:solidFill>
                <a:latin typeface="Courier"/>
                <a:cs typeface="Courier"/>
              </a:rPr>
              <a:t>dataspaces_server</a:t>
            </a:r>
            <a:r>
              <a:rPr lang="en-US" sz="1600" b="1" dirty="0" smtClean="0">
                <a:solidFill>
                  <a:srgbClr val="800000"/>
                </a:solidFill>
                <a:latin typeface="Courier"/>
                <a:cs typeface="Courier"/>
              </a:rPr>
              <a:t> -s 4 -c 1000</a:t>
            </a:r>
            <a:r>
              <a:rPr lang="en-US" sz="1600" dirty="0" smtClean="0">
                <a:solidFill>
                  <a:srgbClr val="800000"/>
                </a:solidFill>
              </a:rPr>
              <a:t> </a:t>
            </a:r>
          </a:p>
          <a:p>
            <a:pPr lvl="1"/>
            <a:r>
              <a:rPr lang="en-US" sz="1800" dirty="0">
                <a:solidFill>
                  <a:srgbClr val="595959"/>
                </a:solidFill>
              </a:rPr>
              <a:t>S</a:t>
            </a:r>
            <a:r>
              <a:rPr lang="en-US" sz="1800" dirty="0" smtClean="0">
                <a:solidFill>
                  <a:srgbClr val="595959"/>
                </a:solidFill>
              </a:rPr>
              <a:t>pecifies 4 </a:t>
            </a:r>
            <a:r>
              <a:rPr lang="en-US" sz="1800" dirty="0" err="1" smtClean="0">
                <a:solidFill>
                  <a:srgbClr val="595959"/>
                </a:solidFill>
              </a:rPr>
              <a:t>DataSpace</a:t>
            </a:r>
            <a:r>
              <a:rPr lang="en-US" sz="1800" dirty="0" smtClean="0">
                <a:solidFill>
                  <a:srgbClr val="595959"/>
                </a:solidFill>
              </a:rPr>
              <a:t> servers with 1000 connecting clients</a:t>
            </a:r>
          </a:p>
          <a:p>
            <a:pPr marL="457200" lvl="1" indent="0">
              <a:buFontTx/>
              <a:buNone/>
            </a:pPr>
            <a:endParaRPr lang="en-US" sz="1400" b="1" dirty="0" smtClean="0">
              <a:solidFill>
                <a:srgbClr val="800000"/>
              </a:solidFill>
            </a:endParaRPr>
          </a:p>
        </p:txBody>
      </p:sp>
    </p:spTree>
    <p:extLst>
      <p:ext uri="{BB962C8B-B14F-4D97-AF65-F5344CB8AC3E}">
        <p14:creationId xmlns:p14="http://schemas.microsoft.com/office/powerpoint/2010/main" val="200971387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DataSpaces</a:t>
            </a:r>
            <a:r>
              <a:rPr lang="en-US" dirty="0" err="1" smtClean="0"/>
              <a:t>+</a:t>
            </a:r>
            <a:r>
              <a:rPr lang="en-US" dirty="0" err="1" smtClean="0"/>
              <a:t>Stampede</a:t>
            </a:r>
            <a:r>
              <a:rPr lang="en-US" dirty="0"/>
              <a:t> </a:t>
            </a:r>
            <a:r>
              <a:rPr lang="en-US" dirty="0" smtClean="0"/>
              <a:t>Login Information</a:t>
            </a:r>
            <a:endParaRPr lang="en-US" dirty="0"/>
          </a:p>
        </p:txBody>
      </p:sp>
      <p:sp>
        <p:nvSpPr>
          <p:cNvPr id="3" name="Content Placeholder 2"/>
          <p:cNvSpPr>
            <a:spLocks noGrp="1"/>
          </p:cNvSpPr>
          <p:nvPr>
            <p:ph idx="1"/>
          </p:nvPr>
        </p:nvSpPr>
        <p:spPr/>
        <p:txBody>
          <a:bodyPr/>
          <a:lstStyle/>
          <a:p>
            <a:r>
              <a:rPr lang="en-US" dirty="0" smtClean="0"/>
              <a:t>Open your favorite SSH Client or Terminal.</a:t>
            </a:r>
          </a:p>
          <a:p>
            <a:r>
              <a:rPr lang="en-US" dirty="0" smtClean="0"/>
              <a:t>Log in to Stampede </a:t>
            </a:r>
            <a:r>
              <a:rPr lang="en-US" dirty="0" smtClean="0"/>
              <a:t>using the training account usernam</a:t>
            </a:r>
            <a:r>
              <a:rPr lang="en-US" dirty="0" smtClean="0"/>
              <a:t>e and password provided to you:</a:t>
            </a:r>
            <a:endParaRPr lang="en-US" dirty="0" smtClean="0"/>
          </a:p>
          <a:p>
            <a:pPr lvl="1"/>
            <a:r>
              <a:rPr lang="en-US" b="1" dirty="0" err="1" smtClean="0">
                <a:latin typeface="Courier"/>
                <a:cs typeface="Courier"/>
              </a:rPr>
              <a:t>ssh</a:t>
            </a:r>
            <a:r>
              <a:rPr lang="en-US" b="1" dirty="0" smtClean="0">
                <a:latin typeface="Courier"/>
                <a:cs typeface="Courier"/>
              </a:rPr>
              <a:t> </a:t>
            </a:r>
            <a:r>
              <a:rPr lang="en-US" b="1" dirty="0" smtClean="0">
                <a:latin typeface="Courier"/>
                <a:cs typeface="Courier"/>
                <a:hlinkClick r:id="rId2"/>
              </a:rPr>
              <a:t>username@stampede.tacc.utexas.edu</a:t>
            </a:r>
            <a:endParaRPr lang="en-US" b="1" dirty="0" smtClean="0">
              <a:latin typeface="Courier"/>
              <a:cs typeface="Courier"/>
            </a:endParaRPr>
          </a:p>
          <a:p>
            <a:r>
              <a:rPr lang="en-US" dirty="0" smtClean="0"/>
              <a:t>Raise </a:t>
            </a:r>
            <a:r>
              <a:rPr lang="en-US" dirty="0" smtClean="0"/>
              <a:t>your hand if you are having any issues and an instructor will be happy to assist you</a:t>
            </a:r>
            <a:r>
              <a:rPr lang="en-US" dirty="0" smtClean="0"/>
              <a:t>.</a:t>
            </a:r>
          </a:p>
          <a:p>
            <a:r>
              <a:rPr lang="en-US" dirty="0" smtClean="0"/>
              <a:t>Additionally, if your training acct is train##, where ## is greater than 65, please raise your hand.</a:t>
            </a:r>
            <a:endParaRPr lang="en-US" dirty="0"/>
          </a:p>
        </p:txBody>
      </p:sp>
    </p:spTree>
    <p:extLst>
      <p:ext uri="{BB962C8B-B14F-4D97-AF65-F5344CB8AC3E}">
        <p14:creationId xmlns:p14="http://schemas.microsoft.com/office/powerpoint/2010/main" val="360672126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a:t>
            </a:r>
            <a:endParaRPr lang="en-US" dirty="0"/>
          </a:p>
        </p:txBody>
      </p:sp>
      <p:sp>
        <p:nvSpPr>
          <p:cNvPr id="3" name="Content Placeholder 2"/>
          <p:cNvSpPr>
            <a:spLocks noGrp="1"/>
          </p:cNvSpPr>
          <p:nvPr>
            <p:ph idx="1"/>
          </p:nvPr>
        </p:nvSpPr>
        <p:spPr/>
        <p:txBody>
          <a:bodyPr/>
          <a:lstStyle/>
          <a:p>
            <a:r>
              <a:rPr lang="en-US" dirty="0" smtClean="0"/>
              <a:t>Example 1: Simple Put/Get</a:t>
            </a:r>
          </a:p>
          <a:p>
            <a:r>
              <a:rPr lang="en-US" dirty="0" smtClean="0"/>
              <a:t>Example 2: Adjusting the Bounding Box</a:t>
            </a:r>
          </a:p>
          <a:p>
            <a:r>
              <a:rPr lang="en-US" dirty="0" smtClean="0"/>
              <a:t>Example 3: Finding the Minimum, Maximum, and Average of the Data in the Data Domain</a:t>
            </a:r>
          </a:p>
          <a:p>
            <a:pPr lvl="1"/>
            <a:r>
              <a:rPr lang="en-US" dirty="0" smtClean="0"/>
              <a:t>MPI </a:t>
            </a:r>
          </a:p>
          <a:p>
            <a:r>
              <a:rPr lang="en-US" dirty="0" smtClean="0"/>
              <a:t>Example 4: Working with 2D Arrays in </a:t>
            </a:r>
            <a:r>
              <a:rPr lang="en-US" dirty="0" err="1" smtClean="0"/>
              <a:t>DataSpaces</a:t>
            </a:r>
            <a:endParaRPr lang="en-US" dirty="0" smtClean="0"/>
          </a:p>
          <a:p>
            <a:r>
              <a:rPr lang="en-US" dirty="0" smtClean="0"/>
              <a:t>Example 5: Matrix Multiplication</a:t>
            </a:r>
          </a:p>
          <a:p>
            <a:pPr lvl="1"/>
            <a:endParaRPr lang="en-US" dirty="0" smtClean="0"/>
          </a:p>
          <a:p>
            <a:r>
              <a:rPr lang="en-US" dirty="0" smtClean="0"/>
              <a:t>Example 6: The Mandelbrot Set</a:t>
            </a:r>
            <a:endParaRPr lang="en-US" dirty="0"/>
          </a:p>
        </p:txBody>
      </p:sp>
    </p:spTree>
    <p:extLst>
      <p:ext uri="{BB962C8B-B14F-4D97-AF65-F5344CB8AC3E}">
        <p14:creationId xmlns:p14="http://schemas.microsoft.com/office/powerpoint/2010/main" val="101405537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1: Put / Get</a:t>
            </a:r>
            <a:endParaRPr lang="en-US" dirty="0"/>
          </a:p>
        </p:txBody>
      </p:sp>
      <p:sp>
        <p:nvSpPr>
          <p:cNvPr id="3" name="Content Placeholder 2"/>
          <p:cNvSpPr>
            <a:spLocks noGrp="1"/>
          </p:cNvSpPr>
          <p:nvPr>
            <p:ph idx="1"/>
          </p:nvPr>
        </p:nvSpPr>
        <p:spPr>
          <a:xfrm>
            <a:off x="457200" y="1524000"/>
            <a:ext cx="8229600" cy="1538111"/>
          </a:xfrm>
        </p:spPr>
        <p:txBody>
          <a:bodyPr/>
          <a:lstStyle/>
          <a:p>
            <a:r>
              <a:rPr lang="en-US" dirty="0" smtClean="0">
                <a:solidFill>
                  <a:schemeClr val="tx1">
                    <a:lumMod val="75000"/>
                    <a:lumOff val="25000"/>
                  </a:schemeClr>
                </a:solidFill>
              </a:rPr>
              <a:t>In this first example, we will write a 1-dimensional array with 3 values to the space in the box bounded by the origin (0,0,0)</a:t>
            </a:r>
          </a:p>
          <a:p>
            <a:pPr marL="0" indent="0">
              <a:buNone/>
            </a:pPr>
            <a:endParaRPr lang="en-US" dirty="0">
              <a:solidFill>
                <a:schemeClr val="tx1">
                  <a:lumMod val="75000"/>
                  <a:lumOff val="25000"/>
                </a:schemeClr>
              </a:solidFill>
            </a:endParaRPr>
          </a:p>
        </p:txBody>
      </p:sp>
      <p:sp>
        <p:nvSpPr>
          <p:cNvPr id="4" name="Rectangle 3"/>
          <p:cNvSpPr/>
          <p:nvPr/>
        </p:nvSpPr>
        <p:spPr>
          <a:xfrm>
            <a:off x="457093" y="4552835"/>
            <a:ext cx="8227288" cy="1569660"/>
          </a:xfrm>
          <a:prstGeom prst="rect">
            <a:avLst/>
          </a:prstGeom>
        </p:spPr>
        <p:txBody>
          <a:bodyPr wrap="square">
            <a:spAutoFit/>
          </a:bodyPr>
          <a:lstStyle/>
          <a:p>
            <a:pPr marL="342900" indent="-342900">
              <a:buFont typeface="Arial"/>
              <a:buChar char="•"/>
            </a:pPr>
            <a:r>
              <a:rPr lang="en-US" dirty="0" smtClean="0">
                <a:solidFill>
                  <a:srgbClr val="404040"/>
                </a:solidFill>
                <a:latin typeface="Trebuchet MS"/>
                <a:cs typeface="Trebuchet MS"/>
              </a:rPr>
              <a:t>We will “put” data for 10 different </a:t>
            </a:r>
            <a:r>
              <a:rPr lang="en-US" dirty="0" err="1" smtClean="0">
                <a:solidFill>
                  <a:srgbClr val="404040"/>
                </a:solidFill>
                <a:latin typeface="Trebuchet MS"/>
                <a:cs typeface="Trebuchet MS"/>
              </a:rPr>
              <a:t>timesteps</a:t>
            </a:r>
            <a:r>
              <a:rPr lang="en-US" dirty="0" smtClean="0">
                <a:solidFill>
                  <a:srgbClr val="404040"/>
                </a:solidFill>
                <a:latin typeface="Trebuchet MS"/>
                <a:cs typeface="Trebuchet MS"/>
              </a:rPr>
              <a:t> into the </a:t>
            </a:r>
            <a:r>
              <a:rPr lang="en-US" dirty="0" err="1" smtClean="0">
                <a:solidFill>
                  <a:srgbClr val="404040"/>
                </a:solidFill>
                <a:latin typeface="Trebuchet MS"/>
                <a:cs typeface="Trebuchet MS"/>
              </a:rPr>
              <a:t>DataSpace</a:t>
            </a:r>
            <a:r>
              <a:rPr lang="en-US" dirty="0" smtClean="0">
                <a:solidFill>
                  <a:srgbClr val="404040"/>
                </a:solidFill>
                <a:latin typeface="Trebuchet MS"/>
                <a:cs typeface="Trebuchet MS"/>
              </a:rPr>
              <a:t> using one application and then “get” it out using a different application</a:t>
            </a:r>
          </a:p>
          <a:p>
            <a:endParaRPr lang="en-US" dirty="0" smtClean="0">
              <a:solidFill>
                <a:srgbClr val="404040"/>
              </a:solidFill>
              <a:latin typeface="Trebuchet MS"/>
              <a:cs typeface="Trebuchet MS"/>
            </a:endParaRPr>
          </a:p>
        </p:txBody>
      </p:sp>
      <p:pic>
        <p:nvPicPr>
          <p:cNvPr id="12" name="Picture 11" descr="cubep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0349" y="2515808"/>
            <a:ext cx="1966931" cy="1994505"/>
          </a:xfrm>
          <a:prstGeom prst="rect">
            <a:avLst/>
          </a:prstGeom>
        </p:spPr>
      </p:pic>
      <p:sp>
        <p:nvSpPr>
          <p:cNvPr id="13" name="TextBox 12"/>
          <p:cNvSpPr txBox="1"/>
          <p:nvPr/>
        </p:nvSpPr>
        <p:spPr>
          <a:xfrm>
            <a:off x="931334" y="3193143"/>
            <a:ext cx="2229556" cy="1046440"/>
          </a:xfrm>
          <a:prstGeom prst="rect">
            <a:avLst/>
          </a:prstGeom>
          <a:noFill/>
        </p:spPr>
        <p:txBody>
          <a:bodyPr wrap="square" rtlCol="0">
            <a:spAutoFit/>
          </a:bodyPr>
          <a:lstStyle/>
          <a:p>
            <a:r>
              <a:rPr lang="en-US" b="1" dirty="0">
                <a:solidFill>
                  <a:srgbClr val="660066"/>
                </a:solidFill>
                <a:latin typeface="Courier"/>
                <a:cs typeface="Courier"/>
              </a:rPr>
              <a:t>p</a:t>
            </a:r>
            <a:r>
              <a:rPr lang="en-US" b="1" dirty="0" smtClean="0">
                <a:solidFill>
                  <a:srgbClr val="660066"/>
                </a:solidFill>
                <a:latin typeface="Courier"/>
                <a:cs typeface="Courier"/>
              </a:rPr>
              <a:t>ut()</a:t>
            </a:r>
          </a:p>
          <a:p>
            <a:r>
              <a:rPr lang="en-US" sz="2200" b="1" dirty="0" err="1" smtClean="0">
                <a:solidFill>
                  <a:srgbClr val="660066"/>
                </a:solidFill>
                <a:latin typeface="Courier"/>
                <a:cs typeface="Courier"/>
              </a:rPr>
              <a:t>int</a:t>
            </a:r>
            <a:r>
              <a:rPr lang="en-US" sz="2200" b="1" dirty="0" smtClean="0">
                <a:solidFill>
                  <a:srgbClr val="660066"/>
                </a:solidFill>
                <a:latin typeface="Courier"/>
                <a:cs typeface="Courier"/>
              </a:rPr>
              <a:t>* data[3]</a:t>
            </a:r>
          </a:p>
          <a:p>
            <a:r>
              <a:rPr lang="en-US" sz="1400" b="1" dirty="0" smtClean="0">
                <a:solidFill>
                  <a:srgbClr val="660066"/>
                </a:solidFill>
                <a:latin typeface="Courier"/>
                <a:cs typeface="Courier"/>
              </a:rPr>
              <a:t>version: </a:t>
            </a:r>
            <a:r>
              <a:rPr lang="en-US" sz="1400" b="1" dirty="0" err="1" smtClean="0">
                <a:solidFill>
                  <a:srgbClr val="660066"/>
                </a:solidFill>
                <a:latin typeface="Courier"/>
                <a:cs typeface="Courier"/>
              </a:rPr>
              <a:t>timestep</a:t>
            </a:r>
            <a:endParaRPr lang="en-US" sz="1400" b="1" dirty="0" smtClean="0">
              <a:solidFill>
                <a:srgbClr val="660066"/>
              </a:solidFill>
              <a:latin typeface="Courier"/>
              <a:cs typeface="Courier"/>
            </a:endParaRPr>
          </a:p>
        </p:txBody>
      </p:sp>
      <p:cxnSp>
        <p:nvCxnSpPr>
          <p:cNvPr id="15" name="Straight Arrow Connector 14"/>
          <p:cNvCxnSpPr>
            <a:stCxn id="13" idx="3"/>
          </p:cNvCxnSpPr>
          <p:nvPr/>
        </p:nvCxnSpPr>
        <p:spPr>
          <a:xfrm flipV="1">
            <a:off x="3160890" y="3302003"/>
            <a:ext cx="1435300" cy="414360"/>
          </a:xfrm>
          <a:prstGeom prst="straightConnector1">
            <a:avLst/>
          </a:prstGeom>
          <a:ln>
            <a:solidFill>
              <a:srgbClr val="660066"/>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6635449" y="3188305"/>
            <a:ext cx="2229556" cy="1046440"/>
          </a:xfrm>
          <a:prstGeom prst="rect">
            <a:avLst/>
          </a:prstGeom>
          <a:noFill/>
        </p:spPr>
        <p:txBody>
          <a:bodyPr wrap="square" rtlCol="0">
            <a:spAutoFit/>
          </a:bodyPr>
          <a:lstStyle/>
          <a:p>
            <a:r>
              <a:rPr lang="en-US" b="1" dirty="0" smtClean="0">
                <a:solidFill>
                  <a:srgbClr val="008000"/>
                </a:solidFill>
                <a:latin typeface="Courier"/>
                <a:cs typeface="Courier"/>
              </a:rPr>
              <a:t>get()</a:t>
            </a:r>
          </a:p>
          <a:p>
            <a:r>
              <a:rPr lang="en-US" sz="2200" b="1" dirty="0" err="1" smtClean="0">
                <a:solidFill>
                  <a:srgbClr val="008000"/>
                </a:solidFill>
                <a:latin typeface="Courier"/>
                <a:cs typeface="Courier"/>
              </a:rPr>
              <a:t>int</a:t>
            </a:r>
            <a:r>
              <a:rPr lang="en-US" sz="2200" b="1" dirty="0" smtClean="0">
                <a:solidFill>
                  <a:srgbClr val="008000"/>
                </a:solidFill>
                <a:latin typeface="Courier"/>
                <a:cs typeface="Courier"/>
              </a:rPr>
              <a:t>* data[3]</a:t>
            </a:r>
          </a:p>
          <a:p>
            <a:r>
              <a:rPr lang="en-US" sz="1400" b="1" dirty="0" smtClean="0">
                <a:solidFill>
                  <a:srgbClr val="008000"/>
                </a:solidFill>
                <a:latin typeface="Courier"/>
                <a:cs typeface="Courier"/>
              </a:rPr>
              <a:t>version: </a:t>
            </a:r>
            <a:r>
              <a:rPr lang="en-US" sz="1400" b="1" dirty="0" err="1" smtClean="0">
                <a:solidFill>
                  <a:srgbClr val="008000"/>
                </a:solidFill>
                <a:latin typeface="Courier"/>
                <a:cs typeface="Courier"/>
              </a:rPr>
              <a:t>timestep</a:t>
            </a:r>
            <a:endParaRPr lang="en-US" sz="1400" b="1" dirty="0" smtClean="0">
              <a:solidFill>
                <a:srgbClr val="008000"/>
              </a:solidFill>
              <a:latin typeface="Courier"/>
              <a:cs typeface="Courier"/>
            </a:endParaRPr>
          </a:p>
        </p:txBody>
      </p:sp>
      <p:cxnSp>
        <p:nvCxnSpPr>
          <p:cNvPr id="11" name="Straight Arrow Connector 10"/>
          <p:cNvCxnSpPr>
            <a:endCxn id="10" idx="1"/>
          </p:cNvCxnSpPr>
          <p:nvPr/>
        </p:nvCxnSpPr>
        <p:spPr>
          <a:xfrm>
            <a:off x="5104190" y="3265714"/>
            <a:ext cx="1531259" cy="445811"/>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8880706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1: Compile the Example</a:t>
            </a:r>
            <a:endParaRPr lang="en-US" dirty="0"/>
          </a:p>
        </p:txBody>
      </p:sp>
      <p:sp>
        <p:nvSpPr>
          <p:cNvPr id="3" name="Content Placeholder 2"/>
          <p:cNvSpPr>
            <a:spLocks noGrp="1"/>
          </p:cNvSpPr>
          <p:nvPr>
            <p:ph idx="1"/>
          </p:nvPr>
        </p:nvSpPr>
        <p:spPr>
          <a:xfrm>
            <a:off x="457200" y="1523999"/>
            <a:ext cx="8229600" cy="4915023"/>
          </a:xfrm>
        </p:spPr>
        <p:txBody>
          <a:bodyPr/>
          <a:lstStyle/>
          <a:p>
            <a:r>
              <a:rPr lang="en-US" dirty="0" smtClean="0">
                <a:solidFill>
                  <a:schemeClr val="tx1">
                    <a:lumMod val="75000"/>
                    <a:lumOff val="25000"/>
                  </a:schemeClr>
                </a:solidFill>
              </a:rPr>
              <a:t>Go into the examples directory.</a:t>
            </a:r>
          </a:p>
          <a:p>
            <a:pPr marL="0" indent="0">
              <a:buNone/>
            </a:pPr>
            <a:r>
              <a:rPr lang="en-US" b="1" dirty="0">
                <a:solidFill>
                  <a:srgbClr val="FF0000"/>
                </a:solidFill>
                <a:latin typeface="Courier"/>
                <a:cs typeface="Courier"/>
              </a:rPr>
              <a:t>$ cd examples/</a:t>
            </a:r>
            <a:r>
              <a:rPr lang="en-US" b="1" dirty="0" smtClean="0">
                <a:solidFill>
                  <a:srgbClr val="FF0000"/>
                </a:solidFill>
                <a:latin typeface="Courier"/>
                <a:cs typeface="Courier"/>
              </a:rPr>
              <a:t>ex1_putget</a:t>
            </a:r>
            <a:endParaRPr lang="en-US" b="1" dirty="0">
              <a:solidFill>
                <a:srgbClr val="FF0000"/>
              </a:solidFill>
              <a:latin typeface="Courier"/>
              <a:cs typeface="Courier"/>
            </a:endParaRPr>
          </a:p>
          <a:p>
            <a:pPr>
              <a:buFont typeface="Arial"/>
              <a:buChar char="•"/>
            </a:pPr>
            <a:r>
              <a:rPr lang="en-US" dirty="0" smtClean="0">
                <a:solidFill>
                  <a:schemeClr val="tx1">
                    <a:lumMod val="75000"/>
                    <a:lumOff val="25000"/>
                  </a:schemeClr>
                </a:solidFill>
              </a:rPr>
              <a:t>Compile </a:t>
            </a:r>
            <a:r>
              <a:rPr lang="en-US" dirty="0">
                <a:solidFill>
                  <a:schemeClr val="tx1">
                    <a:lumMod val="75000"/>
                    <a:lumOff val="25000"/>
                  </a:schemeClr>
                </a:solidFill>
              </a:rPr>
              <a:t>the </a:t>
            </a:r>
            <a:r>
              <a:rPr lang="en-US" dirty="0" smtClean="0">
                <a:solidFill>
                  <a:schemeClr val="tx1">
                    <a:lumMod val="75000"/>
                    <a:lumOff val="25000"/>
                  </a:schemeClr>
                </a:solidFill>
              </a:rPr>
              <a:t>example </a:t>
            </a:r>
          </a:p>
          <a:p>
            <a:pPr lvl="1">
              <a:buFont typeface="Arial"/>
              <a:buChar char="•"/>
            </a:pPr>
            <a:r>
              <a:rPr lang="en-US" dirty="0" smtClean="0">
                <a:solidFill>
                  <a:schemeClr val="tx1">
                    <a:lumMod val="75000"/>
                    <a:lumOff val="25000"/>
                  </a:schemeClr>
                </a:solidFill>
              </a:rPr>
              <a:t>Note that the </a:t>
            </a:r>
            <a:r>
              <a:rPr lang="en-US" dirty="0" err="1" smtClean="0">
                <a:solidFill>
                  <a:schemeClr val="tx1">
                    <a:lumMod val="75000"/>
                    <a:lumOff val="25000"/>
                  </a:schemeClr>
                </a:solidFill>
              </a:rPr>
              <a:t>Makefile</a:t>
            </a:r>
            <a:r>
              <a:rPr lang="en-US" dirty="0" smtClean="0">
                <a:solidFill>
                  <a:schemeClr val="tx1">
                    <a:lumMod val="75000"/>
                    <a:lumOff val="25000"/>
                  </a:schemeClr>
                </a:solidFill>
              </a:rPr>
              <a:t> specifies three variables needed to compile with DataSpaces (DATASPACES_DIR, DATASPACES_INC, DATASPACES_LIB) </a:t>
            </a:r>
          </a:p>
          <a:p>
            <a:pPr lvl="2">
              <a:buFont typeface="Arial"/>
              <a:buChar char="•"/>
            </a:pPr>
            <a:r>
              <a:rPr lang="en-US" dirty="0" smtClean="0">
                <a:solidFill>
                  <a:schemeClr val="tx1">
                    <a:lumMod val="75000"/>
                    <a:lumOff val="25000"/>
                  </a:schemeClr>
                </a:solidFill>
              </a:rPr>
              <a:t>The paths to these directories are already set for you in these examples.</a:t>
            </a:r>
            <a:endParaRPr lang="en-US" dirty="0">
              <a:solidFill>
                <a:schemeClr val="tx1">
                  <a:lumMod val="75000"/>
                  <a:lumOff val="25000"/>
                </a:schemeClr>
              </a:solidFill>
            </a:endParaRPr>
          </a:p>
          <a:p>
            <a:pPr marL="0" indent="0">
              <a:buNone/>
            </a:pPr>
            <a:r>
              <a:rPr lang="en-US" b="1" dirty="0">
                <a:solidFill>
                  <a:srgbClr val="FF0000"/>
                </a:solidFill>
                <a:latin typeface="Courier"/>
                <a:cs typeface="Courier"/>
              </a:rPr>
              <a:t>$ </a:t>
            </a:r>
            <a:r>
              <a:rPr lang="en-US" b="1" dirty="0" smtClean="0">
                <a:solidFill>
                  <a:srgbClr val="FF0000"/>
                </a:solidFill>
                <a:latin typeface="Courier"/>
                <a:cs typeface="Courier"/>
              </a:rPr>
              <a:t>make</a:t>
            </a:r>
          </a:p>
          <a:p>
            <a:r>
              <a:rPr lang="en-US" i="1" dirty="0" smtClean="0"/>
              <a:t>A Note on Compiling: </a:t>
            </a:r>
            <a:r>
              <a:rPr lang="en-US" dirty="0" smtClean="0"/>
              <a:t>Although this example does not use MPI, we will still compile with the </a:t>
            </a:r>
            <a:r>
              <a:rPr lang="en-US" dirty="0" err="1" smtClean="0"/>
              <a:t>mpicc</a:t>
            </a:r>
            <a:r>
              <a:rPr lang="en-US" dirty="0" smtClean="0"/>
              <a:t> compiler, because the </a:t>
            </a:r>
            <a:r>
              <a:rPr lang="en-US" dirty="0" err="1" smtClean="0"/>
              <a:t>DataSpaces</a:t>
            </a:r>
            <a:r>
              <a:rPr lang="en-US" dirty="0" smtClean="0"/>
              <a:t> libraries and directories that we are linking in </a:t>
            </a:r>
            <a:r>
              <a:rPr lang="en-US" b="1" dirty="0" smtClean="0"/>
              <a:t>do</a:t>
            </a:r>
            <a:r>
              <a:rPr lang="en-US" dirty="0" smtClean="0"/>
              <a:t> use MPI. </a:t>
            </a:r>
          </a:p>
          <a:p>
            <a:pPr lvl="1"/>
            <a:r>
              <a:rPr lang="en-US" dirty="0" smtClean="0"/>
              <a:t>MPI is not required within the examples themselves, but it is required to compile </a:t>
            </a:r>
            <a:r>
              <a:rPr lang="en-US" dirty="0" err="1" smtClean="0"/>
              <a:t>DataSpaces</a:t>
            </a:r>
            <a:r>
              <a:rPr lang="en-US" dirty="0" smtClean="0"/>
              <a:t> itself.</a:t>
            </a:r>
            <a:endParaRPr lang="en-US" dirty="0"/>
          </a:p>
        </p:txBody>
      </p:sp>
    </p:spTree>
    <p:extLst>
      <p:ext uri="{BB962C8B-B14F-4D97-AF65-F5344CB8AC3E}">
        <p14:creationId xmlns:p14="http://schemas.microsoft.com/office/powerpoint/2010/main" val="227781121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Running DataSpaces on Stampede with a </a:t>
            </a:r>
            <a:r>
              <a:rPr lang="en-US" sz="2800" smtClean="0"/>
              <a:t>Job Script</a:t>
            </a:r>
            <a:endParaRPr lang="en-US" sz="2800" dirty="0"/>
          </a:p>
        </p:txBody>
      </p:sp>
      <p:sp>
        <p:nvSpPr>
          <p:cNvPr id="3" name="Content Placeholder 2"/>
          <p:cNvSpPr>
            <a:spLocks noGrp="1"/>
          </p:cNvSpPr>
          <p:nvPr>
            <p:ph idx="1"/>
          </p:nvPr>
        </p:nvSpPr>
        <p:spPr>
          <a:xfrm>
            <a:off x="457200" y="1524000"/>
            <a:ext cx="8229600" cy="1206500"/>
          </a:xfrm>
        </p:spPr>
        <p:txBody>
          <a:bodyPr/>
          <a:lstStyle/>
          <a:p>
            <a:r>
              <a:rPr lang="en-US" sz="2000" dirty="0" smtClean="0"/>
              <a:t>Let’s look at an example job script that combines what we’ve learned today for submitting to a </a:t>
            </a:r>
            <a:r>
              <a:rPr lang="en-US" sz="2000" dirty="0" smtClean="0"/>
              <a:t>SLURM cluster </a:t>
            </a:r>
            <a:r>
              <a:rPr lang="en-US" sz="2000" dirty="0" smtClean="0"/>
              <a:t>using DataSpaces</a:t>
            </a:r>
            <a:r>
              <a:rPr lang="en-US" dirty="0" smtClean="0"/>
              <a:t>.</a:t>
            </a:r>
            <a:endParaRPr lang="en-US" dirty="0"/>
          </a:p>
        </p:txBody>
      </p:sp>
      <p:pic>
        <p:nvPicPr>
          <p:cNvPr id="4" name="Picture 3" descr="Screen Shot 2015-07-27 at 8.07.0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9514" y="2381936"/>
            <a:ext cx="4154486" cy="4476064"/>
          </a:xfrm>
          <a:prstGeom prst="rect">
            <a:avLst/>
          </a:prstGeom>
        </p:spPr>
      </p:pic>
      <p:sp>
        <p:nvSpPr>
          <p:cNvPr id="6" name="TextBox 5"/>
          <p:cNvSpPr txBox="1"/>
          <p:nvPr/>
        </p:nvSpPr>
        <p:spPr>
          <a:xfrm>
            <a:off x="30598" y="2677412"/>
            <a:ext cx="5140989" cy="4154983"/>
          </a:xfrm>
          <a:prstGeom prst="rect">
            <a:avLst/>
          </a:prstGeom>
          <a:noFill/>
        </p:spPr>
        <p:txBody>
          <a:bodyPr wrap="square" rtlCol="0">
            <a:spAutoFit/>
          </a:bodyPr>
          <a:lstStyle/>
          <a:p>
            <a:r>
              <a:rPr lang="en-US" dirty="0" smtClean="0"/>
              <a:t>NOTE: For this tutorial, we will modify </a:t>
            </a:r>
            <a:r>
              <a:rPr lang="en-US" b="1" dirty="0" err="1" smtClean="0"/>
              <a:t>job.sh</a:t>
            </a:r>
            <a:r>
              <a:rPr lang="en-US" dirty="0" smtClean="0"/>
              <a:t>. </a:t>
            </a:r>
          </a:p>
          <a:p>
            <a:endParaRPr lang="en-US" dirty="0"/>
          </a:p>
          <a:p>
            <a:r>
              <a:rPr lang="en-US" dirty="0" smtClean="0"/>
              <a:t>Add the line:</a:t>
            </a:r>
          </a:p>
          <a:p>
            <a:r>
              <a:rPr lang="en-US" sz="2000" b="1" dirty="0" smtClean="0">
                <a:solidFill>
                  <a:srgbClr val="FF0000"/>
                </a:solidFill>
                <a:latin typeface="Courier"/>
                <a:cs typeface="Courier"/>
              </a:rPr>
              <a:t>#SBATCH --reservation=DataSpaces</a:t>
            </a:r>
          </a:p>
          <a:p>
            <a:r>
              <a:rPr lang="en-US" dirty="0" smtClean="0"/>
              <a:t>Change the </a:t>
            </a:r>
            <a:r>
              <a:rPr lang="en-US" dirty="0"/>
              <a:t>line:</a:t>
            </a:r>
          </a:p>
          <a:p>
            <a:r>
              <a:rPr lang="en-US" sz="2000" b="1" dirty="0">
                <a:solidFill>
                  <a:srgbClr val="FF0000"/>
                </a:solidFill>
                <a:latin typeface="Courier"/>
                <a:cs typeface="Courier"/>
              </a:rPr>
              <a:t>#SBATCH </a:t>
            </a:r>
            <a:r>
              <a:rPr lang="en-US" sz="2000" b="1" dirty="0" smtClean="0">
                <a:solidFill>
                  <a:srgbClr val="FF0000"/>
                </a:solidFill>
                <a:latin typeface="Courier"/>
                <a:cs typeface="Courier"/>
              </a:rPr>
              <a:t>–p development</a:t>
            </a:r>
          </a:p>
          <a:p>
            <a:r>
              <a:rPr lang="en-US" dirty="0" smtClean="0">
                <a:solidFill>
                  <a:srgbClr val="000000"/>
                </a:solidFill>
                <a:latin typeface="Arial"/>
                <a:cs typeface="Arial"/>
              </a:rPr>
              <a:t>to</a:t>
            </a:r>
          </a:p>
          <a:p>
            <a:r>
              <a:rPr lang="en-US" sz="2000" b="1" dirty="0">
                <a:solidFill>
                  <a:srgbClr val="FF0000"/>
                </a:solidFill>
                <a:latin typeface="Courier"/>
                <a:cs typeface="Courier"/>
              </a:rPr>
              <a:t>#SBATCH –p </a:t>
            </a:r>
            <a:r>
              <a:rPr lang="en-US" sz="2000" b="1" dirty="0" smtClean="0">
                <a:solidFill>
                  <a:srgbClr val="FF0000"/>
                </a:solidFill>
                <a:latin typeface="Courier"/>
                <a:cs typeface="Courier"/>
              </a:rPr>
              <a:t>normal</a:t>
            </a:r>
            <a:endParaRPr lang="en-US" sz="2000" b="1" dirty="0">
              <a:solidFill>
                <a:srgbClr val="FF0000"/>
              </a:solidFill>
              <a:latin typeface="Courier"/>
              <a:cs typeface="Courier"/>
            </a:endParaRPr>
          </a:p>
          <a:p>
            <a:endParaRPr lang="en-US" sz="2000" b="1" dirty="0">
              <a:solidFill>
                <a:srgbClr val="FF0000"/>
              </a:solidFill>
              <a:latin typeface="Courier"/>
              <a:cs typeface="Courier"/>
            </a:endParaRPr>
          </a:p>
          <a:p>
            <a:r>
              <a:rPr lang="en-US" sz="2000" b="1" u="sng" dirty="0" smtClean="0">
                <a:latin typeface="Trebuchet MS"/>
                <a:cs typeface="Trebuchet MS"/>
              </a:rPr>
              <a:t>We will do this in </a:t>
            </a:r>
            <a:r>
              <a:rPr lang="en-US" sz="2000" b="1" i="1" u="sng" dirty="0" smtClean="0">
                <a:latin typeface="Trebuchet MS"/>
                <a:cs typeface="Trebuchet MS"/>
              </a:rPr>
              <a:t>every </a:t>
            </a:r>
            <a:r>
              <a:rPr lang="en-US" sz="2000" b="1" u="sng" dirty="0" smtClean="0">
                <a:latin typeface="Trebuchet MS"/>
                <a:cs typeface="Trebuchet MS"/>
              </a:rPr>
              <a:t>example directory. </a:t>
            </a:r>
            <a:endParaRPr lang="en-US" sz="2000" b="1" u="sng" dirty="0">
              <a:latin typeface="Trebuchet MS"/>
              <a:cs typeface="Trebuchet MS"/>
            </a:endParaRPr>
          </a:p>
        </p:txBody>
      </p:sp>
    </p:spTree>
    <p:extLst>
      <p:ext uri="{BB962C8B-B14F-4D97-AF65-F5344CB8AC3E}">
        <p14:creationId xmlns:p14="http://schemas.microsoft.com/office/powerpoint/2010/main" val="91007288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This Quickly…</a:t>
            </a:r>
            <a:endParaRPr lang="en-US" dirty="0"/>
          </a:p>
        </p:txBody>
      </p:sp>
      <p:sp>
        <p:nvSpPr>
          <p:cNvPr id="3" name="Content Placeholder 2"/>
          <p:cNvSpPr>
            <a:spLocks noGrp="1"/>
          </p:cNvSpPr>
          <p:nvPr>
            <p:ph idx="1"/>
          </p:nvPr>
        </p:nvSpPr>
        <p:spPr/>
        <p:txBody>
          <a:bodyPr/>
          <a:lstStyle/>
          <a:p>
            <a:r>
              <a:rPr lang="en-US" dirty="0" smtClean="0"/>
              <a:t>Make sure you are at the root of the examples directory.</a:t>
            </a:r>
          </a:p>
          <a:p>
            <a:pPr lvl="1"/>
            <a:r>
              <a:rPr lang="en-US" sz="2000" b="1" dirty="0">
                <a:solidFill>
                  <a:srgbClr val="FF0000"/>
                </a:solidFill>
                <a:latin typeface="Courier"/>
                <a:cs typeface="Courier"/>
              </a:rPr>
              <a:t>login3.stampede(3)$ </a:t>
            </a:r>
            <a:r>
              <a:rPr lang="en-US" sz="2000" b="1" dirty="0" err="1">
                <a:solidFill>
                  <a:srgbClr val="FF0000"/>
                </a:solidFill>
                <a:latin typeface="Courier"/>
                <a:cs typeface="Courier"/>
              </a:rPr>
              <a:t>pwd</a:t>
            </a:r>
            <a:endParaRPr lang="en-US" sz="2000" b="1" dirty="0">
              <a:solidFill>
                <a:srgbClr val="FF0000"/>
              </a:solidFill>
              <a:latin typeface="Courier"/>
              <a:cs typeface="Courier"/>
            </a:endParaRPr>
          </a:p>
          <a:p>
            <a:pPr lvl="1"/>
            <a:r>
              <a:rPr lang="en-US" sz="2000" b="1" dirty="0">
                <a:solidFill>
                  <a:srgbClr val="FF0000"/>
                </a:solidFill>
                <a:latin typeface="Courier"/>
                <a:cs typeface="Courier"/>
              </a:rPr>
              <a:t>/home1/0005/train51/examples</a:t>
            </a:r>
            <a:endParaRPr lang="en-US" sz="2000" b="1" dirty="0" smtClean="0">
              <a:solidFill>
                <a:srgbClr val="FF0000"/>
              </a:solidFill>
              <a:latin typeface="Courier"/>
              <a:cs typeface="Courier"/>
            </a:endParaRPr>
          </a:p>
          <a:p>
            <a:pPr lvl="1"/>
            <a:endParaRPr lang="en-US" dirty="0" smtClean="0"/>
          </a:p>
          <a:p>
            <a:r>
              <a:rPr lang="en-US" b="1" dirty="0" smtClean="0">
                <a:solidFill>
                  <a:srgbClr val="FF0000"/>
                </a:solidFill>
                <a:latin typeface="Courier"/>
                <a:cs typeface="Courier"/>
              </a:rPr>
              <a:t>find </a:t>
            </a:r>
            <a:r>
              <a:rPr lang="en-US" b="1" dirty="0">
                <a:solidFill>
                  <a:srgbClr val="FF0000"/>
                </a:solidFill>
                <a:latin typeface="Courier"/>
                <a:cs typeface="Courier"/>
              </a:rPr>
              <a:t>. </a:t>
            </a:r>
            <a:r>
              <a:rPr lang="en-US" b="1" dirty="0" smtClean="0">
                <a:solidFill>
                  <a:srgbClr val="FF0000"/>
                </a:solidFill>
                <a:latin typeface="Courier"/>
                <a:cs typeface="Courier"/>
              </a:rPr>
              <a:t>–name </a:t>
            </a:r>
            <a:r>
              <a:rPr lang="en-US" b="1" dirty="0">
                <a:solidFill>
                  <a:srgbClr val="FF0000"/>
                </a:solidFill>
                <a:latin typeface="Courier"/>
                <a:cs typeface="Courier"/>
              </a:rPr>
              <a:t>"</a:t>
            </a:r>
            <a:r>
              <a:rPr lang="en-US" b="1" dirty="0" err="1" smtClean="0">
                <a:solidFill>
                  <a:srgbClr val="FF0000"/>
                </a:solidFill>
                <a:latin typeface="Courier"/>
                <a:cs typeface="Courier"/>
              </a:rPr>
              <a:t>job.sh</a:t>
            </a:r>
            <a:r>
              <a:rPr lang="en-US" b="1" dirty="0" smtClean="0">
                <a:solidFill>
                  <a:srgbClr val="FF0000"/>
                </a:solidFill>
                <a:latin typeface="Courier"/>
                <a:cs typeface="Courier"/>
              </a:rPr>
              <a:t>" </a:t>
            </a:r>
            <a:r>
              <a:rPr lang="en-US" b="1" dirty="0">
                <a:solidFill>
                  <a:srgbClr val="FF0000"/>
                </a:solidFill>
                <a:latin typeface="Courier"/>
                <a:cs typeface="Courier"/>
              </a:rPr>
              <a:t>-exec </a:t>
            </a:r>
            <a:r>
              <a:rPr lang="en-US" b="1" dirty="0" err="1">
                <a:solidFill>
                  <a:srgbClr val="FF0000"/>
                </a:solidFill>
                <a:latin typeface="Courier"/>
                <a:cs typeface="Courier"/>
              </a:rPr>
              <a:t>sed</a:t>
            </a:r>
            <a:r>
              <a:rPr lang="en-US" b="1" dirty="0">
                <a:solidFill>
                  <a:srgbClr val="FF0000"/>
                </a:solidFill>
                <a:latin typeface="Courier"/>
                <a:cs typeface="Courier"/>
              </a:rPr>
              <a:t> </a:t>
            </a:r>
            <a:r>
              <a:rPr lang="en-US" b="1" dirty="0" smtClean="0">
                <a:solidFill>
                  <a:srgbClr val="FF0000"/>
                </a:solidFill>
                <a:latin typeface="Courier"/>
                <a:cs typeface="Courier"/>
              </a:rPr>
              <a:t>–I'</a:t>
            </a:r>
            <a:r>
              <a:rPr lang="en-US" b="1" dirty="0">
                <a:solidFill>
                  <a:srgbClr val="FF0000"/>
                </a:solidFill>
                <a:latin typeface="Courier"/>
                <a:cs typeface="Courier"/>
              </a:rPr>
              <a:t>'</a:t>
            </a:r>
            <a:r>
              <a:rPr lang="en-US" b="1" dirty="0" smtClean="0">
                <a:solidFill>
                  <a:srgbClr val="FF0000"/>
                </a:solidFill>
                <a:latin typeface="Courier"/>
                <a:cs typeface="Courier"/>
              </a:rPr>
              <a:t> </a:t>
            </a:r>
            <a:r>
              <a:rPr lang="en-US" b="1" dirty="0">
                <a:solidFill>
                  <a:srgbClr val="FF0000"/>
                </a:solidFill>
                <a:latin typeface="Courier"/>
                <a:cs typeface="Courier"/>
              </a:rPr>
              <a:t>-e 's</a:t>
            </a:r>
            <a:r>
              <a:rPr lang="en-US" b="1" dirty="0" smtClean="0">
                <a:solidFill>
                  <a:srgbClr val="FF0000"/>
                </a:solidFill>
                <a:latin typeface="Courier"/>
                <a:cs typeface="Courier"/>
              </a:rPr>
              <a:t>/development/normal/</a:t>
            </a:r>
            <a:r>
              <a:rPr lang="en-US" b="1" dirty="0">
                <a:solidFill>
                  <a:srgbClr val="FF0000"/>
                </a:solidFill>
                <a:latin typeface="Courier"/>
                <a:cs typeface="Courier"/>
              </a:rPr>
              <a:t>g' {} </a:t>
            </a:r>
            <a:r>
              <a:rPr lang="en-US" b="1" dirty="0" smtClean="0">
                <a:solidFill>
                  <a:srgbClr val="FF0000"/>
                </a:solidFill>
                <a:latin typeface="Courier"/>
                <a:cs typeface="Courier"/>
              </a:rPr>
              <a:t>+</a:t>
            </a:r>
          </a:p>
          <a:p>
            <a:endParaRPr lang="en-US" b="1" dirty="0">
              <a:solidFill>
                <a:srgbClr val="FF0000"/>
              </a:solidFill>
              <a:latin typeface="Courier"/>
              <a:cs typeface="Courier"/>
            </a:endParaRPr>
          </a:p>
          <a:p>
            <a:r>
              <a:rPr lang="en-US" b="1" dirty="0">
                <a:solidFill>
                  <a:srgbClr val="FF0000"/>
                </a:solidFill>
                <a:latin typeface="Courier"/>
                <a:cs typeface="Courier"/>
              </a:rPr>
              <a:t>find . -name "</a:t>
            </a:r>
            <a:r>
              <a:rPr lang="en-US" b="1" dirty="0" err="1">
                <a:solidFill>
                  <a:srgbClr val="FF0000"/>
                </a:solidFill>
                <a:latin typeface="Courier"/>
                <a:cs typeface="Courier"/>
              </a:rPr>
              <a:t>job.sh</a:t>
            </a:r>
            <a:r>
              <a:rPr lang="en-US" b="1" dirty="0">
                <a:solidFill>
                  <a:srgbClr val="FF0000"/>
                </a:solidFill>
                <a:latin typeface="Courier"/>
                <a:cs typeface="Courier"/>
              </a:rPr>
              <a:t>" -exec </a:t>
            </a:r>
            <a:r>
              <a:rPr lang="en-US" b="1" dirty="0" err="1">
                <a:solidFill>
                  <a:srgbClr val="FF0000"/>
                </a:solidFill>
                <a:latin typeface="Courier"/>
                <a:cs typeface="Courier"/>
              </a:rPr>
              <a:t>sed</a:t>
            </a:r>
            <a:r>
              <a:rPr lang="en-US" b="1" dirty="0">
                <a:solidFill>
                  <a:srgbClr val="FF0000"/>
                </a:solidFill>
                <a:latin typeface="Courier"/>
                <a:cs typeface="Courier"/>
              </a:rPr>
              <a:t> -</a:t>
            </a:r>
            <a:r>
              <a:rPr lang="en-US" b="1" dirty="0" err="1">
                <a:solidFill>
                  <a:srgbClr val="FF0000"/>
                </a:solidFill>
                <a:latin typeface="Courier"/>
                <a:cs typeface="Courier"/>
              </a:rPr>
              <a:t>i</a:t>
            </a:r>
            <a:r>
              <a:rPr lang="en-US" b="1" dirty="0">
                <a:solidFill>
                  <a:srgbClr val="FF0000"/>
                </a:solidFill>
                <a:latin typeface="Courier"/>
                <a:cs typeface="Courier"/>
              </a:rPr>
              <a:t>'' -e '/#SBATCH -A TRAINING-HPC/a #SBATCH --reservation=DataSpaces' {} +</a:t>
            </a:r>
            <a:endParaRPr lang="en-US" b="1" dirty="0">
              <a:solidFill>
                <a:srgbClr val="FF0000"/>
              </a:solidFill>
              <a:latin typeface="Courier"/>
              <a:cs typeface="Courier"/>
            </a:endParaRPr>
          </a:p>
        </p:txBody>
      </p:sp>
    </p:spTree>
    <p:extLst>
      <p:ext uri="{BB962C8B-B14F-4D97-AF65-F5344CB8AC3E}">
        <p14:creationId xmlns:p14="http://schemas.microsoft.com/office/powerpoint/2010/main" val="26655048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1: Running the </a:t>
            </a:r>
            <a:r>
              <a:rPr lang="en-US" dirty="0" smtClean="0"/>
              <a:t>Example</a:t>
            </a:r>
            <a:endParaRPr lang="en-US" dirty="0"/>
          </a:p>
        </p:txBody>
      </p:sp>
      <p:sp>
        <p:nvSpPr>
          <p:cNvPr id="3" name="Content Placeholder 2"/>
          <p:cNvSpPr>
            <a:spLocks noGrp="1"/>
          </p:cNvSpPr>
          <p:nvPr>
            <p:ph idx="1"/>
          </p:nvPr>
        </p:nvSpPr>
        <p:spPr/>
        <p:txBody>
          <a:bodyPr/>
          <a:lstStyle/>
          <a:p>
            <a:r>
              <a:rPr lang="en-US" dirty="0"/>
              <a:t>Open ex1_putget/</a:t>
            </a:r>
            <a:r>
              <a:rPr lang="en-US" dirty="0" err="1"/>
              <a:t>job.sh</a:t>
            </a:r>
            <a:r>
              <a:rPr lang="en-US" dirty="0"/>
              <a:t> to see how we will be running </a:t>
            </a:r>
            <a:r>
              <a:rPr lang="en-US" dirty="0" smtClean="0"/>
              <a:t>DataSpaces</a:t>
            </a:r>
            <a:r>
              <a:rPr lang="en-US" dirty="0" smtClean="0"/>
              <a:t>. </a:t>
            </a:r>
          </a:p>
          <a:p>
            <a:r>
              <a:rPr lang="en-US" dirty="0" smtClean="0"/>
              <a:t>For this example, we will use the file </a:t>
            </a:r>
            <a:r>
              <a:rPr lang="en-US" dirty="0" err="1" smtClean="0"/>
              <a:t>put.c</a:t>
            </a:r>
            <a:r>
              <a:rPr lang="en-US" dirty="0" smtClean="0"/>
              <a:t> and </a:t>
            </a:r>
            <a:r>
              <a:rPr lang="en-US" dirty="0" err="1" smtClean="0"/>
              <a:t>get.c</a:t>
            </a:r>
            <a:r>
              <a:rPr lang="en-US" dirty="0" smtClean="0"/>
              <a:t>, which only have one process each. Therefore, there are 2 connecting clients.</a:t>
            </a:r>
          </a:p>
          <a:p>
            <a:pPr marL="0" indent="0">
              <a:buNone/>
            </a:pPr>
            <a:r>
              <a:rPr lang="en-US" b="1" dirty="0" smtClean="0">
                <a:solidFill>
                  <a:srgbClr val="FF0000"/>
                </a:solidFill>
                <a:latin typeface="Courier"/>
                <a:cs typeface="Courier"/>
              </a:rPr>
              <a:t>./</a:t>
            </a:r>
            <a:r>
              <a:rPr lang="en-US" b="1" dirty="0" err="1" smtClean="0">
                <a:solidFill>
                  <a:srgbClr val="FF0000"/>
                </a:solidFill>
                <a:latin typeface="Courier"/>
                <a:cs typeface="Courier"/>
              </a:rPr>
              <a:t>dataspaces</a:t>
            </a:r>
            <a:r>
              <a:rPr lang="en-US" b="1" dirty="0" smtClean="0">
                <a:solidFill>
                  <a:srgbClr val="FF0000"/>
                </a:solidFill>
                <a:latin typeface="Courier"/>
                <a:cs typeface="Courier"/>
              </a:rPr>
              <a:t>-server –s 1 –c 2 &amp;</a:t>
            </a:r>
          </a:p>
          <a:p>
            <a:pPr marL="0" indent="0">
              <a:buNone/>
            </a:pPr>
            <a:r>
              <a:rPr lang="en-US" b="1" dirty="0" smtClean="0">
                <a:solidFill>
                  <a:srgbClr val="FF0000"/>
                </a:solidFill>
                <a:latin typeface="Courier"/>
                <a:cs typeface="Courier"/>
              </a:rPr>
              <a:t>./put &amp;</a:t>
            </a:r>
          </a:p>
          <a:p>
            <a:pPr marL="0" indent="0">
              <a:buNone/>
            </a:pPr>
            <a:r>
              <a:rPr lang="en-US" b="1" dirty="0" smtClean="0">
                <a:solidFill>
                  <a:srgbClr val="FF0000"/>
                </a:solidFill>
                <a:latin typeface="Courier"/>
                <a:cs typeface="Courier"/>
              </a:rPr>
              <a:t>./get &amp;</a:t>
            </a:r>
          </a:p>
          <a:p>
            <a:r>
              <a:rPr lang="en-US" dirty="0" smtClean="0">
                <a:solidFill>
                  <a:schemeClr val="tx2">
                    <a:lumMod val="65000"/>
                    <a:lumOff val="35000"/>
                  </a:schemeClr>
                </a:solidFill>
              </a:rPr>
              <a:t>Submit our job:</a:t>
            </a:r>
          </a:p>
          <a:p>
            <a:pPr marL="457200" lvl="1" indent="0">
              <a:buNone/>
            </a:pPr>
            <a:r>
              <a:rPr lang="en-US" sz="2400" b="1" dirty="0">
                <a:solidFill>
                  <a:srgbClr val="FF0000"/>
                </a:solidFill>
                <a:latin typeface="Courier"/>
                <a:cs typeface="Courier"/>
              </a:rPr>
              <a:t>$ </a:t>
            </a:r>
            <a:r>
              <a:rPr lang="en-US" sz="2400" b="1" dirty="0" err="1">
                <a:solidFill>
                  <a:srgbClr val="FF0000"/>
                </a:solidFill>
                <a:latin typeface="Courier"/>
                <a:cs typeface="Courier"/>
              </a:rPr>
              <a:t>sbatch</a:t>
            </a:r>
            <a:r>
              <a:rPr lang="en-US" sz="2400" b="1" dirty="0">
                <a:solidFill>
                  <a:srgbClr val="FF0000"/>
                </a:solidFill>
                <a:latin typeface="Courier"/>
                <a:cs typeface="Courier"/>
              </a:rPr>
              <a:t> </a:t>
            </a:r>
            <a:r>
              <a:rPr lang="en-US" sz="2400" b="1" dirty="0" err="1" smtClean="0">
                <a:solidFill>
                  <a:srgbClr val="FF0000"/>
                </a:solidFill>
                <a:latin typeface="Courier"/>
                <a:cs typeface="Courier"/>
              </a:rPr>
              <a:t>job.sh</a:t>
            </a:r>
            <a:endParaRPr lang="en-US" sz="2400" dirty="0" smtClean="0">
              <a:solidFill>
                <a:schemeClr val="tx2">
                  <a:lumMod val="65000"/>
                  <a:lumOff val="35000"/>
                </a:schemeClr>
              </a:solidFill>
            </a:endParaRPr>
          </a:p>
          <a:p>
            <a:r>
              <a:rPr lang="en-US" dirty="0" smtClean="0">
                <a:solidFill>
                  <a:schemeClr val="tx2">
                    <a:lumMod val="65000"/>
                    <a:lumOff val="35000"/>
                  </a:schemeClr>
                </a:solidFill>
              </a:rPr>
              <a:t>For this tutorial, DataSpaces will wait for all connecting clients to join.</a:t>
            </a:r>
            <a:endParaRPr lang="en-US" dirty="0">
              <a:solidFill>
                <a:srgbClr val="800000"/>
              </a:solidFill>
            </a:endParaRPr>
          </a:p>
        </p:txBody>
      </p:sp>
    </p:spTree>
    <p:extLst>
      <p:ext uri="{BB962C8B-B14F-4D97-AF65-F5344CB8AC3E}">
        <p14:creationId xmlns:p14="http://schemas.microsoft.com/office/powerpoint/2010/main" val="156860518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1: Examining the Output</a:t>
            </a:r>
            <a:endParaRPr lang="en-US" dirty="0"/>
          </a:p>
        </p:txBody>
      </p:sp>
      <p:sp>
        <p:nvSpPr>
          <p:cNvPr id="3" name="Content Placeholder 2"/>
          <p:cNvSpPr>
            <a:spLocks noGrp="1"/>
          </p:cNvSpPr>
          <p:nvPr>
            <p:ph idx="1"/>
          </p:nvPr>
        </p:nvSpPr>
        <p:spPr>
          <a:xfrm>
            <a:off x="457200" y="1365249"/>
            <a:ext cx="8229600" cy="5381625"/>
          </a:xfrm>
        </p:spPr>
        <p:txBody>
          <a:bodyPr/>
          <a:lstStyle/>
          <a:p>
            <a:r>
              <a:rPr lang="en-US" sz="2000" dirty="0" smtClean="0"/>
              <a:t>Once your job runs, open “</a:t>
            </a:r>
            <a:r>
              <a:rPr lang="en-US" sz="2000" dirty="0" err="1" smtClean="0"/>
              <a:t>put.out</a:t>
            </a:r>
            <a:r>
              <a:rPr lang="en-US" sz="2000" dirty="0" smtClean="0"/>
              <a:t>”, </a:t>
            </a:r>
            <a:r>
              <a:rPr lang="en-US" sz="2000" dirty="0" smtClean="0"/>
              <a:t>you should see the following output:</a:t>
            </a:r>
          </a:p>
          <a:p>
            <a:pPr marL="0" indent="0">
              <a:buNone/>
            </a:pPr>
            <a:endParaRPr lang="en-US" sz="2000" dirty="0"/>
          </a:p>
          <a:p>
            <a:endParaRPr lang="en-US" sz="2000" dirty="0" smtClean="0"/>
          </a:p>
          <a:p>
            <a:pPr marL="0" indent="0">
              <a:buNone/>
            </a:pPr>
            <a:endParaRPr lang="en-US" sz="2000" dirty="0" smtClean="0"/>
          </a:p>
          <a:p>
            <a:pPr marL="0" indent="0">
              <a:buNone/>
            </a:pPr>
            <a:endParaRPr lang="en-US" sz="2000" dirty="0"/>
          </a:p>
          <a:p>
            <a:pPr marL="0" indent="0">
              <a:buNone/>
            </a:pPr>
            <a:endParaRPr lang="en-US" sz="1000" dirty="0" smtClean="0"/>
          </a:p>
          <a:p>
            <a:r>
              <a:rPr lang="en-US" sz="2000" dirty="0" smtClean="0"/>
              <a:t>Open “</a:t>
            </a:r>
            <a:r>
              <a:rPr lang="en-US" sz="2000" dirty="0" err="1" smtClean="0"/>
              <a:t>get.out</a:t>
            </a:r>
            <a:r>
              <a:rPr lang="en-US" sz="2000" dirty="0" smtClean="0"/>
              <a:t>” </a:t>
            </a:r>
            <a:r>
              <a:rPr lang="en-US" sz="2000" dirty="0" smtClean="0"/>
              <a:t>Terminal, you should see the following output: </a:t>
            </a:r>
          </a:p>
          <a:p>
            <a:endParaRPr lang="en-US" sz="2000" dirty="0"/>
          </a:p>
          <a:p>
            <a:endParaRPr lang="en-US" sz="2000" dirty="0" smtClean="0"/>
          </a:p>
          <a:p>
            <a:pPr marL="0" indent="0">
              <a:buNone/>
            </a:pPr>
            <a:endParaRPr lang="en-US" sz="2000" dirty="0"/>
          </a:p>
          <a:p>
            <a:endParaRPr lang="en-US" sz="2000" dirty="0" smtClean="0"/>
          </a:p>
          <a:p>
            <a:endParaRPr lang="en-US" sz="2000" dirty="0" smtClean="0"/>
          </a:p>
          <a:p>
            <a:endParaRPr lang="en-US" sz="1000" dirty="0" smtClean="0"/>
          </a:p>
          <a:p>
            <a:r>
              <a:rPr lang="en-US" sz="2000" dirty="0" smtClean="0"/>
              <a:t>Verify that this data is the same for both. </a:t>
            </a:r>
          </a:p>
          <a:p>
            <a:r>
              <a:rPr lang="en-US" sz="1400" i="1" dirty="0" smtClean="0"/>
              <a:t>Note: Your values will differ from the example because they are initialized using the rand() function. </a:t>
            </a:r>
            <a:endParaRPr lang="en-US" sz="1400" dirty="0"/>
          </a:p>
        </p:txBody>
      </p:sp>
      <p:pic>
        <p:nvPicPr>
          <p:cNvPr id="4" name="Picture 3" descr="pu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8959" y="1729374"/>
            <a:ext cx="4101042" cy="1881406"/>
          </a:xfrm>
          <a:prstGeom prst="rect">
            <a:avLst/>
          </a:prstGeom>
        </p:spPr>
      </p:pic>
      <p:pic>
        <p:nvPicPr>
          <p:cNvPr id="5" name="Picture 4" descr="ge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7773" y="4096873"/>
            <a:ext cx="4111626" cy="1931440"/>
          </a:xfrm>
          <a:prstGeom prst="rect">
            <a:avLst/>
          </a:prstGeom>
        </p:spPr>
      </p:pic>
    </p:spTree>
    <p:extLst>
      <p:ext uri="{BB962C8B-B14F-4D97-AF65-F5344CB8AC3E}">
        <p14:creationId xmlns:p14="http://schemas.microsoft.com/office/powerpoint/2010/main" val="157701638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1: Server Output</a:t>
            </a:r>
            <a:endParaRPr lang="en-US" dirty="0"/>
          </a:p>
        </p:txBody>
      </p:sp>
      <p:sp>
        <p:nvSpPr>
          <p:cNvPr id="3" name="Content Placeholder 2"/>
          <p:cNvSpPr>
            <a:spLocks noGrp="1"/>
          </p:cNvSpPr>
          <p:nvPr>
            <p:ph idx="1"/>
          </p:nvPr>
        </p:nvSpPr>
        <p:spPr>
          <a:xfrm>
            <a:off x="457200" y="1524000"/>
            <a:ext cx="8229600" cy="931333"/>
          </a:xfrm>
        </p:spPr>
        <p:txBody>
          <a:bodyPr/>
          <a:lstStyle/>
          <a:p>
            <a:r>
              <a:rPr lang="en-US" dirty="0" smtClean="0"/>
              <a:t>Also, you can open the job script (</a:t>
            </a:r>
            <a:r>
              <a:rPr lang="en-US" dirty="0" err="1" smtClean="0"/>
              <a:t>e.g</a:t>
            </a:r>
            <a:r>
              <a:rPr lang="en-US" dirty="0" smtClean="0"/>
              <a:t>, </a:t>
            </a:r>
            <a:r>
              <a:rPr lang="en-US" dirty="0" err="1" smtClean="0"/>
              <a:t>myjob.JOB_ID.out</a:t>
            </a:r>
            <a:r>
              <a:rPr lang="en-US" dirty="0" smtClean="0"/>
              <a:t>, </a:t>
            </a:r>
            <a:r>
              <a:rPr lang="en-US" dirty="0" smtClean="0"/>
              <a:t>where the DataSpaces server was running. </a:t>
            </a:r>
            <a:endParaRPr lang="en-US" dirty="0"/>
          </a:p>
        </p:txBody>
      </p:sp>
      <p:pic>
        <p:nvPicPr>
          <p:cNvPr id="4" name="Picture 3" descr="serv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080" y="2282219"/>
            <a:ext cx="7589551" cy="851791"/>
          </a:xfrm>
          <a:prstGeom prst="rect">
            <a:avLst/>
          </a:prstGeom>
        </p:spPr>
      </p:pic>
      <p:sp>
        <p:nvSpPr>
          <p:cNvPr id="5" name="Content Placeholder 2"/>
          <p:cNvSpPr txBox="1">
            <a:spLocks/>
          </p:cNvSpPr>
          <p:nvPr/>
        </p:nvSpPr>
        <p:spPr bwMode="auto">
          <a:xfrm>
            <a:off x="546100" y="3205238"/>
            <a:ext cx="8229600" cy="3652762"/>
          </a:xfrm>
          <a:prstGeom prst="rect">
            <a:avLst/>
          </a:prstGeom>
          <a:noFill/>
          <a:ln w="76200" cmpd="tri">
            <a:solidFill>
              <a:srgbClr val="FF0000"/>
            </a:solidFill>
            <a:miter lim="800000"/>
            <a:headEnd/>
            <a:tailEnd/>
          </a:ln>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200">
                <a:solidFill>
                  <a:srgbClr val="5F5F5F"/>
                </a:solidFill>
                <a:latin typeface="Trebuchet MS"/>
                <a:ea typeface="ヒラギノ角ゴ Pro W3" charset="0"/>
                <a:cs typeface="Trebuchet MS"/>
              </a:defRPr>
            </a:lvl1pPr>
            <a:lvl2pPr marL="742950" indent="-285750" algn="l" rtl="0" eaLnBrk="0" fontAlgn="base" hangingPunct="0">
              <a:spcBef>
                <a:spcPct val="20000"/>
              </a:spcBef>
              <a:spcAft>
                <a:spcPct val="0"/>
              </a:spcAft>
              <a:buChar char="–"/>
              <a:defRPr>
                <a:solidFill>
                  <a:srgbClr val="5F5F5F"/>
                </a:solidFill>
                <a:latin typeface="Trebuchet MS"/>
                <a:ea typeface="Geneva" charset="0"/>
                <a:cs typeface="Trebuchet MS"/>
              </a:defRPr>
            </a:lvl2pPr>
            <a:lvl3pPr marL="1143000" indent="-228600" algn="l" rtl="0" eaLnBrk="0" fontAlgn="base" hangingPunct="0">
              <a:spcBef>
                <a:spcPct val="20000"/>
              </a:spcBef>
              <a:spcAft>
                <a:spcPct val="0"/>
              </a:spcAft>
              <a:buChar char="•"/>
              <a:defRPr sz="1600">
                <a:solidFill>
                  <a:srgbClr val="5F5F5F"/>
                </a:solidFill>
                <a:latin typeface="Trebuchet MS"/>
                <a:ea typeface="Geneva" charset="0"/>
                <a:cs typeface="Trebuchet MS"/>
              </a:defRPr>
            </a:lvl3pPr>
            <a:lvl4pPr marL="1600200" indent="-228600" algn="l" rtl="0" eaLnBrk="0" fontAlgn="base" hangingPunct="0">
              <a:spcBef>
                <a:spcPct val="20000"/>
              </a:spcBef>
              <a:spcAft>
                <a:spcPct val="0"/>
              </a:spcAft>
              <a:buChar char="–"/>
              <a:defRPr sz="1400">
                <a:solidFill>
                  <a:srgbClr val="5F5F5F"/>
                </a:solidFill>
                <a:latin typeface="Trebuchet MS"/>
                <a:ea typeface="Geneva" charset="0"/>
                <a:cs typeface="Trebuchet MS"/>
              </a:defRPr>
            </a:lvl4pPr>
            <a:lvl5pPr marL="2057400" indent="-228600" algn="l" rtl="0" eaLnBrk="0" fontAlgn="base" hangingPunct="0">
              <a:spcBef>
                <a:spcPct val="20000"/>
              </a:spcBef>
              <a:spcAft>
                <a:spcPct val="0"/>
              </a:spcAft>
              <a:buChar char="»"/>
              <a:defRPr sz="1400">
                <a:solidFill>
                  <a:srgbClr val="5F5F5F"/>
                </a:solidFill>
                <a:latin typeface="Trebuchet MS"/>
                <a:ea typeface="Geneva" charset="0"/>
                <a:cs typeface="Trebuchet MS"/>
              </a:defRPr>
            </a:lvl5pPr>
            <a:lvl6pPr marL="2514600" indent="-228600" algn="l" rtl="0" eaLnBrk="1" fontAlgn="base" hangingPunct="1">
              <a:spcBef>
                <a:spcPct val="20000"/>
              </a:spcBef>
              <a:spcAft>
                <a:spcPct val="0"/>
              </a:spcAft>
              <a:buChar char="»"/>
              <a:defRPr sz="1400">
                <a:solidFill>
                  <a:srgbClr val="5F5F5F"/>
                </a:solidFill>
                <a:latin typeface="+mn-lt"/>
              </a:defRPr>
            </a:lvl6pPr>
            <a:lvl7pPr marL="2971800" indent="-228600" algn="l" rtl="0" eaLnBrk="1" fontAlgn="base" hangingPunct="1">
              <a:spcBef>
                <a:spcPct val="20000"/>
              </a:spcBef>
              <a:spcAft>
                <a:spcPct val="0"/>
              </a:spcAft>
              <a:buChar char="»"/>
              <a:defRPr sz="1400">
                <a:solidFill>
                  <a:srgbClr val="5F5F5F"/>
                </a:solidFill>
                <a:latin typeface="+mn-lt"/>
              </a:defRPr>
            </a:lvl7pPr>
            <a:lvl8pPr marL="3429000" indent="-228600" algn="l" rtl="0" eaLnBrk="1" fontAlgn="base" hangingPunct="1">
              <a:spcBef>
                <a:spcPct val="20000"/>
              </a:spcBef>
              <a:spcAft>
                <a:spcPct val="0"/>
              </a:spcAft>
              <a:buChar char="»"/>
              <a:defRPr sz="1400">
                <a:solidFill>
                  <a:srgbClr val="5F5F5F"/>
                </a:solidFill>
                <a:latin typeface="+mn-lt"/>
              </a:defRPr>
            </a:lvl8pPr>
            <a:lvl9pPr marL="3886200" indent="-228600" algn="l" rtl="0" eaLnBrk="1" fontAlgn="base" hangingPunct="1">
              <a:spcBef>
                <a:spcPct val="20000"/>
              </a:spcBef>
              <a:spcAft>
                <a:spcPct val="0"/>
              </a:spcAft>
              <a:buChar char="»"/>
              <a:defRPr sz="1400">
                <a:solidFill>
                  <a:srgbClr val="5F5F5F"/>
                </a:solidFill>
                <a:latin typeface="+mn-lt"/>
              </a:defRPr>
            </a:lvl9pPr>
          </a:lstStyle>
          <a:p>
            <a:pPr marL="0" indent="0">
              <a:buNone/>
            </a:pPr>
            <a:r>
              <a:rPr lang="en-US" b="1" dirty="0" smtClean="0">
                <a:solidFill>
                  <a:srgbClr val="000000"/>
                </a:solidFill>
              </a:rPr>
              <a:t>IMPORTANT</a:t>
            </a:r>
            <a:r>
              <a:rPr lang="en-US" dirty="0" smtClean="0">
                <a:solidFill>
                  <a:srgbClr val="000000"/>
                </a:solidFill>
              </a:rPr>
              <a:t>: When you run DataSpaces, it creates two files in your run directory called </a:t>
            </a:r>
            <a:r>
              <a:rPr lang="en-US" dirty="0" err="1" smtClean="0">
                <a:solidFill>
                  <a:srgbClr val="FF0000"/>
                </a:solidFill>
              </a:rPr>
              <a:t>srv.lck</a:t>
            </a:r>
            <a:r>
              <a:rPr lang="en-US" dirty="0" smtClean="0">
                <a:solidFill>
                  <a:srgbClr val="FF0000"/>
                </a:solidFill>
              </a:rPr>
              <a:t> </a:t>
            </a:r>
            <a:r>
              <a:rPr lang="en-US" dirty="0" smtClean="0">
                <a:solidFill>
                  <a:srgbClr val="000000"/>
                </a:solidFill>
              </a:rPr>
              <a:t>and</a:t>
            </a:r>
            <a:r>
              <a:rPr lang="en-US" dirty="0" smtClean="0"/>
              <a:t> </a:t>
            </a:r>
            <a:r>
              <a:rPr lang="en-US" dirty="0" smtClean="0">
                <a:solidFill>
                  <a:srgbClr val="FF0000"/>
                </a:solidFill>
              </a:rPr>
              <a:t>conf</a:t>
            </a:r>
            <a:r>
              <a:rPr lang="en-US" dirty="0" smtClean="0">
                <a:solidFill>
                  <a:schemeClr val="tx1"/>
                </a:solidFill>
              </a:rPr>
              <a:t>. If the server exits normally, </a:t>
            </a:r>
            <a:r>
              <a:rPr lang="en-US" dirty="0" err="1" smtClean="0">
                <a:solidFill>
                  <a:schemeClr val="tx1"/>
                </a:solidFill>
              </a:rPr>
              <a:t>srv.lck</a:t>
            </a:r>
            <a:r>
              <a:rPr lang="en-US" dirty="0" smtClean="0">
                <a:solidFill>
                  <a:schemeClr val="tx1"/>
                </a:solidFill>
              </a:rPr>
              <a:t> is removed but </a:t>
            </a:r>
            <a:r>
              <a:rPr lang="en-US" dirty="0" err="1" smtClean="0">
                <a:solidFill>
                  <a:schemeClr val="tx1"/>
                </a:solidFill>
              </a:rPr>
              <a:t>conf</a:t>
            </a:r>
            <a:r>
              <a:rPr lang="en-US" dirty="0" smtClean="0">
                <a:solidFill>
                  <a:schemeClr val="tx1"/>
                </a:solidFill>
              </a:rPr>
              <a:t> is not. To </a:t>
            </a:r>
            <a:r>
              <a:rPr lang="en-US" b="1" i="1" dirty="0" smtClean="0">
                <a:solidFill>
                  <a:schemeClr val="tx1"/>
                </a:solidFill>
              </a:rPr>
              <a:t>rerun</a:t>
            </a:r>
            <a:r>
              <a:rPr lang="en-US" dirty="0" smtClean="0">
                <a:solidFill>
                  <a:schemeClr val="tx1"/>
                </a:solidFill>
              </a:rPr>
              <a:t> the example, you will need to manually remove these files.</a:t>
            </a:r>
          </a:p>
          <a:p>
            <a:pPr marL="0" indent="0">
              <a:buNone/>
            </a:pPr>
            <a:r>
              <a:rPr lang="en-US" sz="2000" b="1" dirty="0" smtClean="0">
                <a:solidFill>
                  <a:srgbClr val="FF0000"/>
                </a:solidFill>
                <a:latin typeface="Courier"/>
                <a:cs typeface="Courier"/>
              </a:rPr>
              <a:t>$ </a:t>
            </a:r>
            <a:r>
              <a:rPr lang="en-US" sz="2000" b="1" dirty="0" err="1" smtClean="0">
                <a:solidFill>
                  <a:srgbClr val="FF0000"/>
                </a:solidFill>
                <a:latin typeface="Courier"/>
                <a:cs typeface="Courier"/>
              </a:rPr>
              <a:t>rm</a:t>
            </a:r>
            <a:r>
              <a:rPr lang="en-US" sz="2000" b="1" dirty="0" smtClean="0">
                <a:solidFill>
                  <a:srgbClr val="FF0000"/>
                </a:solidFill>
                <a:latin typeface="Courier"/>
                <a:cs typeface="Courier"/>
              </a:rPr>
              <a:t> </a:t>
            </a:r>
            <a:r>
              <a:rPr lang="en-US" sz="2000" b="1" dirty="0" err="1" smtClean="0">
                <a:solidFill>
                  <a:srgbClr val="FF0000"/>
                </a:solidFill>
                <a:latin typeface="Courier"/>
                <a:cs typeface="Courier"/>
              </a:rPr>
              <a:t>conf</a:t>
            </a:r>
            <a:endParaRPr lang="en-US" sz="2000" b="1" dirty="0" smtClean="0">
              <a:solidFill>
                <a:srgbClr val="FF0000"/>
              </a:solidFill>
              <a:latin typeface="Courier"/>
              <a:cs typeface="Courier"/>
            </a:endParaRPr>
          </a:p>
          <a:p>
            <a:pPr marL="0" indent="0">
              <a:buNone/>
            </a:pPr>
            <a:r>
              <a:rPr lang="en-US" sz="2000" b="1" dirty="0" smtClean="0">
                <a:solidFill>
                  <a:srgbClr val="FF0000"/>
                </a:solidFill>
                <a:latin typeface="Courier"/>
                <a:cs typeface="Courier"/>
              </a:rPr>
              <a:t>$ </a:t>
            </a:r>
            <a:r>
              <a:rPr lang="en-US" sz="2000" b="1" dirty="0" err="1" smtClean="0">
                <a:solidFill>
                  <a:srgbClr val="FF0000"/>
                </a:solidFill>
                <a:latin typeface="Courier"/>
                <a:cs typeface="Courier"/>
              </a:rPr>
              <a:t>rm</a:t>
            </a:r>
            <a:r>
              <a:rPr lang="en-US" sz="2000" b="1" dirty="0" smtClean="0">
                <a:solidFill>
                  <a:srgbClr val="FF0000"/>
                </a:solidFill>
                <a:latin typeface="Courier"/>
                <a:cs typeface="Courier"/>
              </a:rPr>
              <a:t> </a:t>
            </a:r>
            <a:r>
              <a:rPr lang="en-US" sz="2000" b="1" dirty="0" err="1" smtClean="0">
                <a:solidFill>
                  <a:srgbClr val="FF0000"/>
                </a:solidFill>
                <a:latin typeface="Courier"/>
                <a:cs typeface="Courier"/>
              </a:rPr>
              <a:t>srv.lck</a:t>
            </a:r>
            <a:r>
              <a:rPr lang="en-US" sz="2000" b="1" dirty="0" smtClean="0">
                <a:solidFill>
                  <a:srgbClr val="FF0000"/>
                </a:solidFill>
                <a:latin typeface="Courier"/>
                <a:cs typeface="Courier"/>
              </a:rPr>
              <a:t> </a:t>
            </a:r>
            <a:r>
              <a:rPr lang="en-US" sz="2000" b="1" dirty="0" smtClean="0">
                <a:solidFill>
                  <a:srgbClr val="0000FF"/>
                </a:solidFill>
                <a:latin typeface="Courier"/>
                <a:cs typeface="Courier"/>
              </a:rPr>
              <a:t># if it exists</a:t>
            </a:r>
          </a:p>
          <a:p>
            <a:pPr marL="0" indent="0">
              <a:buNone/>
            </a:pPr>
            <a:r>
              <a:rPr lang="en-US" dirty="0" smtClean="0">
                <a:solidFill>
                  <a:schemeClr val="tx1"/>
                </a:solidFill>
              </a:rPr>
              <a:t>However, for this tutorial, our </a:t>
            </a:r>
            <a:r>
              <a:rPr lang="en-US" dirty="0" err="1" smtClean="0">
                <a:solidFill>
                  <a:schemeClr val="tx1"/>
                </a:solidFill>
              </a:rPr>
              <a:t>job.sh</a:t>
            </a:r>
            <a:r>
              <a:rPr lang="en-US" dirty="0" smtClean="0">
                <a:solidFill>
                  <a:schemeClr val="tx1"/>
                </a:solidFill>
              </a:rPr>
              <a:t> script removes these files from the current directory when it first runs, so we need not delete it.</a:t>
            </a:r>
            <a:endParaRPr lang="en-US" sz="2000" b="1" dirty="0" smtClean="0">
              <a:solidFill>
                <a:srgbClr val="FF0000"/>
              </a:solidFill>
              <a:latin typeface="Courier"/>
              <a:cs typeface="Courier"/>
            </a:endParaRPr>
          </a:p>
          <a:p>
            <a:pPr marL="0" indent="0">
              <a:buNone/>
            </a:pPr>
            <a:r>
              <a:rPr lang="en-US" dirty="0" smtClean="0">
                <a:solidFill>
                  <a:srgbClr val="000000"/>
                </a:solidFill>
              </a:rPr>
              <a:t>from the </a:t>
            </a:r>
            <a:r>
              <a:rPr lang="en-US" b="1" dirty="0" smtClean="0">
                <a:solidFill>
                  <a:srgbClr val="0000FF"/>
                </a:solidFill>
                <a:latin typeface="Courier"/>
                <a:cs typeface="Courier"/>
              </a:rPr>
              <a:t>examples/ex1_putget </a:t>
            </a:r>
            <a:r>
              <a:rPr lang="en-US" dirty="0" smtClean="0">
                <a:solidFill>
                  <a:srgbClr val="000000"/>
                </a:solidFill>
              </a:rPr>
              <a:t>directory</a:t>
            </a:r>
            <a:endParaRPr lang="en-US" dirty="0">
              <a:solidFill>
                <a:srgbClr val="000000"/>
              </a:solidFill>
            </a:endParaRPr>
          </a:p>
        </p:txBody>
      </p:sp>
    </p:spTree>
    <p:extLst>
      <p:ext uri="{BB962C8B-B14F-4D97-AF65-F5344CB8AC3E}">
        <p14:creationId xmlns:p14="http://schemas.microsoft.com/office/powerpoint/2010/main" val="44145322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1: Code Walkthrough</a:t>
            </a:r>
            <a:endParaRPr lang="en-US" dirty="0"/>
          </a:p>
        </p:txBody>
      </p:sp>
      <p:sp>
        <p:nvSpPr>
          <p:cNvPr id="3" name="Content Placeholder 2"/>
          <p:cNvSpPr>
            <a:spLocks noGrp="1"/>
          </p:cNvSpPr>
          <p:nvPr>
            <p:ph idx="1"/>
          </p:nvPr>
        </p:nvSpPr>
        <p:spPr/>
        <p:txBody>
          <a:bodyPr/>
          <a:lstStyle/>
          <a:p>
            <a:r>
              <a:rPr lang="en-US" dirty="0" smtClean="0"/>
              <a:t>Now that we see how DataSpaces works, let’s open the </a:t>
            </a:r>
            <a:r>
              <a:rPr lang="en-US" dirty="0" err="1" smtClean="0"/>
              <a:t>put.c</a:t>
            </a:r>
            <a:r>
              <a:rPr lang="en-US" dirty="0" smtClean="0"/>
              <a:t> and </a:t>
            </a:r>
            <a:r>
              <a:rPr lang="en-US" dirty="0" err="1" smtClean="0"/>
              <a:t>get.c</a:t>
            </a:r>
            <a:r>
              <a:rPr lang="en-US" dirty="0" smtClean="0"/>
              <a:t> code.</a:t>
            </a:r>
          </a:p>
          <a:p>
            <a:pPr lvl="1"/>
            <a:r>
              <a:rPr lang="en-US" dirty="0" smtClean="0"/>
              <a:t>You can use your favorite text editor to open the files. We will use vim (because of its universality). If you prefer a more graphical text editor, replace </a:t>
            </a:r>
            <a:r>
              <a:rPr lang="en-US" dirty="0" smtClean="0">
                <a:solidFill>
                  <a:srgbClr val="FF0000"/>
                </a:solidFill>
              </a:rPr>
              <a:t>vim</a:t>
            </a:r>
            <a:r>
              <a:rPr lang="en-US" dirty="0" smtClean="0"/>
              <a:t> with </a:t>
            </a:r>
            <a:r>
              <a:rPr lang="en-US" dirty="0" err="1" smtClean="0">
                <a:solidFill>
                  <a:srgbClr val="FF0000"/>
                </a:solidFill>
              </a:rPr>
              <a:t>gedit</a:t>
            </a:r>
            <a:r>
              <a:rPr lang="en-US" dirty="0" smtClean="0">
                <a:solidFill>
                  <a:srgbClr val="FF0000"/>
                </a:solidFill>
              </a:rPr>
              <a:t> </a:t>
            </a:r>
            <a:r>
              <a:rPr lang="en-US" dirty="0" smtClean="0"/>
              <a:t>in the following command.</a:t>
            </a:r>
          </a:p>
          <a:p>
            <a:pPr marL="0" indent="0">
              <a:buNone/>
            </a:pPr>
            <a:r>
              <a:rPr lang="en-US" b="1" dirty="0" smtClean="0">
                <a:solidFill>
                  <a:srgbClr val="FF0000"/>
                </a:solidFill>
                <a:latin typeface="Courier"/>
                <a:cs typeface="Courier"/>
              </a:rPr>
              <a:t>$ vim </a:t>
            </a:r>
            <a:r>
              <a:rPr lang="en-US" b="1" dirty="0" err="1" smtClean="0">
                <a:solidFill>
                  <a:srgbClr val="FF0000"/>
                </a:solidFill>
                <a:latin typeface="Courier"/>
                <a:cs typeface="Courier"/>
              </a:rPr>
              <a:t>put.c</a:t>
            </a:r>
            <a:endParaRPr lang="en-US" b="1" dirty="0" smtClean="0">
              <a:solidFill>
                <a:srgbClr val="FF0000"/>
              </a:solidFill>
              <a:latin typeface="Courier"/>
              <a:cs typeface="Courier"/>
            </a:endParaRPr>
          </a:p>
          <a:p>
            <a:r>
              <a:rPr lang="en-US" dirty="0" smtClean="0">
                <a:solidFill>
                  <a:schemeClr val="tx1">
                    <a:lumMod val="65000"/>
                    <a:lumOff val="35000"/>
                  </a:schemeClr>
                </a:solidFill>
              </a:rPr>
              <a:t>Notice the #include “</a:t>
            </a:r>
            <a:r>
              <a:rPr lang="en-US" dirty="0" err="1" smtClean="0">
                <a:solidFill>
                  <a:schemeClr val="tx1">
                    <a:lumMod val="65000"/>
                    <a:lumOff val="35000"/>
                  </a:schemeClr>
                </a:solidFill>
              </a:rPr>
              <a:t>dataspaces.h</a:t>
            </a:r>
            <a:r>
              <a:rPr lang="en-US" dirty="0" smtClean="0">
                <a:solidFill>
                  <a:schemeClr val="tx1">
                    <a:lumMod val="65000"/>
                    <a:lumOff val="35000"/>
                  </a:schemeClr>
                </a:solidFill>
              </a:rPr>
              <a:t>” on Line 8</a:t>
            </a:r>
          </a:p>
          <a:p>
            <a:pPr marL="0" indent="0">
              <a:buNone/>
            </a:pPr>
            <a:endParaRPr lang="en-US" dirty="0">
              <a:solidFill>
                <a:schemeClr val="tx1">
                  <a:lumMod val="65000"/>
                  <a:lumOff val="35000"/>
                </a:schemeClr>
              </a:solidFill>
            </a:endParaRPr>
          </a:p>
        </p:txBody>
      </p:sp>
      <p:sp>
        <p:nvSpPr>
          <p:cNvPr id="9" name="Rectangle 8"/>
          <p:cNvSpPr/>
          <p:nvPr/>
        </p:nvSpPr>
        <p:spPr>
          <a:xfrm>
            <a:off x="1393031" y="4192797"/>
            <a:ext cx="6357938" cy="2062103"/>
          </a:xfrm>
          <a:prstGeom prst="rect">
            <a:avLst/>
          </a:prstGeom>
        </p:spPr>
        <p:txBody>
          <a:bodyPr wrap="square">
            <a:spAutoFit/>
          </a:bodyPr>
          <a:lstStyle/>
          <a:p>
            <a:r>
              <a:rPr lang="en-US" sz="1600" dirty="0" smtClean="0">
                <a:solidFill>
                  <a:schemeClr val="bg2">
                    <a:lumMod val="60000"/>
                    <a:lumOff val="40000"/>
                  </a:schemeClr>
                </a:solidFill>
                <a:latin typeface="Menlo-Regular"/>
              </a:rPr>
              <a:t>1</a:t>
            </a:r>
            <a:r>
              <a:rPr lang="en-US" sz="1600" dirty="0" smtClean="0">
                <a:solidFill>
                  <a:srgbClr val="007400"/>
                </a:solidFill>
                <a:latin typeface="Menlo-Regular"/>
              </a:rPr>
              <a:t> /</a:t>
            </a:r>
            <a:r>
              <a:rPr lang="en-US" sz="1600" dirty="0">
                <a:solidFill>
                  <a:srgbClr val="007400"/>
                </a:solidFill>
                <a:latin typeface="Menlo-Regular"/>
              </a:rPr>
              <a:t>* </a:t>
            </a:r>
            <a:r>
              <a:rPr lang="en-US" sz="1600" dirty="0" err="1">
                <a:solidFill>
                  <a:srgbClr val="007400"/>
                </a:solidFill>
                <a:latin typeface="Menlo-Regular"/>
              </a:rPr>
              <a:t>put.c</a:t>
            </a:r>
            <a:r>
              <a:rPr lang="en-US" sz="1600" dirty="0">
                <a:solidFill>
                  <a:srgbClr val="007400"/>
                </a:solidFill>
                <a:latin typeface="Menlo-Regular"/>
              </a:rPr>
              <a:t> : Example 1: </a:t>
            </a:r>
            <a:r>
              <a:rPr lang="en-US" sz="1600" dirty="0" err="1">
                <a:solidFill>
                  <a:srgbClr val="007400"/>
                </a:solidFill>
                <a:latin typeface="Menlo-Regular"/>
              </a:rPr>
              <a:t>DataSpaces</a:t>
            </a:r>
            <a:r>
              <a:rPr lang="en-US" sz="1600" dirty="0">
                <a:solidFill>
                  <a:srgbClr val="007400"/>
                </a:solidFill>
                <a:latin typeface="Menlo-Regular"/>
              </a:rPr>
              <a:t> put tutorial </a:t>
            </a:r>
          </a:p>
          <a:p>
            <a:r>
              <a:rPr lang="en-US" sz="1600" dirty="0" smtClean="0">
                <a:solidFill>
                  <a:srgbClr val="B3B3B3"/>
                </a:solidFill>
                <a:latin typeface="Menlo-Regular"/>
              </a:rPr>
              <a:t>2</a:t>
            </a:r>
            <a:r>
              <a:rPr lang="en-US" sz="1600" dirty="0" smtClean="0">
                <a:solidFill>
                  <a:srgbClr val="007400"/>
                </a:solidFill>
                <a:latin typeface="Menlo-Regular"/>
              </a:rPr>
              <a:t> * </a:t>
            </a:r>
            <a:r>
              <a:rPr lang="en-US" sz="1600" dirty="0">
                <a:solidFill>
                  <a:srgbClr val="007400"/>
                </a:solidFill>
                <a:latin typeface="Menlo-Regular"/>
              </a:rPr>
              <a:t>This example will show you the simplest way </a:t>
            </a:r>
          </a:p>
          <a:p>
            <a:r>
              <a:rPr lang="en-US" sz="1600" dirty="0" smtClean="0">
                <a:solidFill>
                  <a:srgbClr val="B3B3B3"/>
                </a:solidFill>
                <a:latin typeface="Menlo-Regular"/>
              </a:rPr>
              <a:t>3</a:t>
            </a:r>
            <a:r>
              <a:rPr lang="en-US" sz="1600" dirty="0" smtClean="0">
                <a:solidFill>
                  <a:srgbClr val="007400"/>
                </a:solidFill>
                <a:latin typeface="Menlo-Regular"/>
              </a:rPr>
              <a:t> </a:t>
            </a:r>
            <a:r>
              <a:rPr lang="en-US" sz="1600" dirty="0">
                <a:solidFill>
                  <a:srgbClr val="007400"/>
                </a:solidFill>
                <a:latin typeface="Menlo-Regular"/>
              </a:rPr>
              <a:t>* to put a 1D array of 3 elements into the </a:t>
            </a:r>
            <a:r>
              <a:rPr lang="en-US" sz="1600" dirty="0" smtClean="0">
                <a:solidFill>
                  <a:srgbClr val="007400"/>
                </a:solidFill>
                <a:latin typeface="Menlo-Regular"/>
              </a:rPr>
              <a:t>space</a:t>
            </a:r>
            <a:endParaRPr lang="en-US" sz="1600" dirty="0">
              <a:solidFill>
                <a:srgbClr val="007400"/>
              </a:solidFill>
              <a:latin typeface="Menlo-Regular"/>
            </a:endParaRPr>
          </a:p>
          <a:p>
            <a:r>
              <a:rPr lang="en-US" sz="1600" dirty="0" smtClean="0">
                <a:solidFill>
                  <a:srgbClr val="B3B3B3"/>
                </a:solidFill>
                <a:latin typeface="Menlo-Regular"/>
              </a:rPr>
              <a:t>4</a:t>
            </a:r>
            <a:r>
              <a:rPr lang="en-US" sz="1600" dirty="0" smtClean="0">
                <a:solidFill>
                  <a:srgbClr val="007400"/>
                </a:solidFill>
                <a:latin typeface="Menlo-Regular"/>
              </a:rPr>
              <a:t> </a:t>
            </a:r>
            <a:r>
              <a:rPr lang="en-US" sz="1600" dirty="0">
                <a:solidFill>
                  <a:srgbClr val="007400"/>
                </a:solidFill>
                <a:latin typeface="Menlo-Regular"/>
              </a:rPr>
              <a:t>* */</a:t>
            </a:r>
            <a:endParaRPr lang="en-US" sz="1600" dirty="0">
              <a:solidFill>
                <a:prstClr val="black"/>
              </a:solidFill>
              <a:latin typeface="Menlo-Regular"/>
            </a:endParaRPr>
          </a:p>
          <a:p>
            <a:r>
              <a:rPr lang="en-US" sz="1600" dirty="0" smtClean="0">
                <a:solidFill>
                  <a:srgbClr val="B3B3B3"/>
                </a:solidFill>
                <a:latin typeface="Menlo-Regular"/>
              </a:rPr>
              <a:t>5</a:t>
            </a:r>
            <a:r>
              <a:rPr lang="en-US" sz="1600" dirty="0" smtClean="0">
                <a:solidFill>
                  <a:srgbClr val="643820"/>
                </a:solidFill>
                <a:latin typeface="Menlo-Regular"/>
              </a:rPr>
              <a:t> #</a:t>
            </a:r>
            <a:r>
              <a:rPr lang="en-US" sz="1600" dirty="0">
                <a:solidFill>
                  <a:srgbClr val="643820"/>
                </a:solidFill>
                <a:latin typeface="Menlo-Regular"/>
              </a:rPr>
              <a:t>include </a:t>
            </a:r>
            <a:r>
              <a:rPr lang="en-US" sz="1600" dirty="0">
                <a:solidFill>
                  <a:srgbClr val="C41A16"/>
                </a:solidFill>
                <a:latin typeface="Menlo-Regular"/>
              </a:rPr>
              <a:t>&lt;</a:t>
            </a:r>
            <a:r>
              <a:rPr lang="en-US" sz="1600" dirty="0" err="1">
                <a:solidFill>
                  <a:srgbClr val="C41A16"/>
                </a:solidFill>
                <a:latin typeface="Menlo-Regular"/>
              </a:rPr>
              <a:t>stdio.h</a:t>
            </a:r>
            <a:r>
              <a:rPr lang="en-US" sz="1600" dirty="0">
                <a:solidFill>
                  <a:srgbClr val="C41A16"/>
                </a:solidFill>
                <a:latin typeface="Menlo-Regular"/>
              </a:rPr>
              <a:t>&gt;</a:t>
            </a:r>
            <a:endParaRPr lang="en-US" sz="1600" dirty="0">
              <a:solidFill>
                <a:srgbClr val="643820"/>
              </a:solidFill>
              <a:latin typeface="Menlo-Regular"/>
            </a:endParaRPr>
          </a:p>
          <a:p>
            <a:r>
              <a:rPr lang="en-US" sz="1600" dirty="0" smtClean="0">
                <a:solidFill>
                  <a:srgbClr val="B3B3B3"/>
                </a:solidFill>
                <a:latin typeface="Menlo-Regular"/>
              </a:rPr>
              <a:t>6</a:t>
            </a:r>
            <a:r>
              <a:rPr lang="en-US" sz="1600" dirty="0" smtClean="0">
                <a:solidFill>
                  <a:srgbClr val="643820"/>
                </a:solidFill>
                <a:latin typeface="Menlo-Regular"/>
              </a:rPr>
              <a:t> #</a:t>
            </a:r>
            <a:r>
              <a:rPr lang="en-US" sz="1600" dirty="0">
                <a:solidFill>
                  <a:srgbClr val="643820"/>
                </a:solidFill>
                <a:latin typeface="Menlo-Regular"/>
              </a:rPr>
              <a:t>include </a:t>
            </a:r>
            <a:r>
              <a:rPr lang="en-US" sz="1600" dirty="0">
                <a:solidFill>
                  <a:srgbClr val="C41A16"/>
                </a:solidFill>
                <a:latin typeface="Menlo-Regular"/>
              </a:rPr>
              <a:t>&lt;</a:t>
            </a:r>
            <a:r>
              <a:rPr lang="en-US" sz="1600" dirty="0" err="1">
                <a:solidFill>
                  <a:srgbClr val="C41A16"/>
                </a:solidFill>
                <a:latin typeface="Menlo-Regular"/>
              </a:rPr>
              <a:t>stdlib.h</a:t>
            </a:r>
            <a:r>
              <a:rPr lang="en-US" sz="1600" dirty="0">
                <a:solidFill>
                  <a:srgbClr val="C41A16"/>
                </a:solidFill>
                <a:latin typeface="Menlo-Regular"/>
              </a:rPr>
              <a:t>&gt;</a:t>
            </a:r>
            <a:endParaRPr lang="en-US" sz="1600" dirty="0">
              <a:solidFill>
                <a:srgbClr val="643820"/>
              </a:solidFill>
              <a:latin typeface="Menlo-Regular"/>
            </a:endParaRPr>
          </a:p>
          <a:p>
            <a:r>
              <a:rPr lang="en-US" sz="1600" dirty="0" smtClean="0">
                <a:solidFill>
                  <a:srgbClr val="B3B3B3"/>
                </a:solidFill>
                <a:latin typeface="Menlo-Regular"/>
              </a:rPr>
              <a:t>7</a:t>
            </a:r>
            <a:r>
              <a:rPr lang="en-US" sz="1600" dirty="0" smtClean="0">
                <a:solidFill>
                  <a:srgbClr val="643820"/>
                </a:solidFill>
                <a:latin typeface="Menlo-Regular"/>
              </a:rPr>
              <a:t> #</a:t>
            </a:r>
            <a:r>
              <a:rPr lang="en-US" sz="1600" dirty="0">
                <a:solidFill>
                  <a:srgbClr val="643820"/>
                </a:solidFill>
                <a:latin typeface="Menlo-Regular"/>
              </a:rPr>
              <a:t>include </a:t>
            </a:r>
            <a:r>
              <a:rPr lang="en-US" sz="1600" dirty="0">
                <a:solidFill>
                  <a:srgbClr val="C41A16"/>
                </a:solidFill>
                <a:latin typeface="Menlo-Regular"/>
              </a:rPr>
              <a:t>&lt;</a:t>
            </a:r>
            <a:r>
              <a:rPr lang="en-US" sz="1600" dirty="0" err="1">
                <a:solidFill>
                  <a:srgbClr val="C41A16"/>
                </a:solidFill>
                <a:latin typeface="Menlo-Regular"/>
              </a:rPr>
              <a:t>stdint.h</a:t>
            </a:r>
            <a:r>
              <a:rPr lang="en-US" sz="1600" dirty="0">
                <a:solidFill>
                  <a:srgbClr val="C41A16"/>
                </a:solidFill>
                <a:latin typeface="Menlo-Regular"/>
              </a:rPr>
              <a:t>&gt;</a:t>
            </a:r>
            <a:endParaRPr lang="en-US" sz="1600" dirty="0">
              <a:solidFill>
                <a:srgbClr val="643820"/>
              </a:solidFill>
              <a:latin typeface="Menlo-Regular"/>
            </a:endParaRPr>
          </a:p>
          <a:p>
            <a:r>
              <a:rPr lang="en-US" sz="1600" dirty="0" smtClean="0">
                <a:solidFill>
                  <a:srgbClr val="B3B3B3"/>
                </a:solidFill>
                <a:latin typeface="Menlo-Regular"/>
              </a:rPr>
              <a:t>8</a:t>
            </a:r>
            <a:r>
              <a:rPr lang="en-US" sz="1600" dirty="0" smtClean="0">
                <a:solidFill>
                  <a:srgbClr val="643820"/>
                </a:solidFill>
                <a:latin typeface="Menlo-Regular"/>
              </a:rPr>
              <a:t> #</a:t>
            </a:r>
            <a:r>
              <a:rPr lang="en-US" sz="1600" dirty="0">
                <a:solidFill>
                  <a:srgbClr val="643820"/>
                </a:solidFill>
                <a:latin typeface="Menlo-Regular"/>
              </a:rPr>
              <a:t>include </a:t>
            </a:r>
            <a:r>
              <a:rPr lang="en-US" sz="1600" dirty="0">
                <a:solidFill>
                  <a:srgbClr val="C41A16"/>
                </a:solidFill>
                <a:latin typeface="Menlo-Regular"/>
              </a:rPr>
              <a:t>"</a:t>
            </a:r>
            <a:r>
              <a:rPr lang="en-US" sz="1600" dirty="0" err="1">
                <a:solidFill>
                  <a:srgbClr val="C41A16"/>
                </a:solidFill>
                <a:latin typeface="Menlo-Regular"/>
              </a:rPr>
              <a:t>dataspaces.h</a:t>
            </a:r>
            <a:r>
              <a:rPr lang="en-US" sz="1600" dirty="0">
                <a:solidFill>
                  <a:srgbClr val="C41A16"/>
                </a:solidFill>
                <a:latin typeface="Menlo-Regular"/>
              </a:rPr>
              <a:t>"</a:t>
            </a:r>
            <a:endParaRPr lang="en-US" sz="1600" dirty="0"/>
          </a:p>
        </p:txBody>
      </p:sp>
      <p:sp>
        <p:nvSpPr>
          <p:cNvPr id="10" name="Rectangle 9"/>
          <p:cNvSpPr/>
          <p:nvPr/>
        </p:nvSpPr>
        <p:spPr>
          <a:xfrm>
            <a:off x="1277938" y="4127501"/>
            <a:ext cx="6588125" cy="222250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98745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1: Code Walkthrough, </a:t>
            </a:r>
            <a:r>
              <a:rPr lang="en-US" dirty="0" err="1" smtClean="0"/>
              <a:t>put.c</a:t>
            </a:r>
            <a:endParaRPr lang="en-US" dirty="0"/>
          </a:p>
        </p:txBody>
      </p:sp>
      <p:sp>
        <p:nvSpPr>
          <p:cNvPr id="3" name="Content Placeholder 2"/>
          <p:cNvSpPr>
            <a:spLocks noGrp="1"/>
          </p:cNvSpPr>
          <p:nvPr>
            <p:ph idx="1"/>
          </p:nvPr>
        </p:nvSpPr>
        <p:spPr/>
        <p:txBody>
          <a:bodyPr/>
          <a:lstStyle/>
          <a:p>
            <a:r>
              <a:rPr lang="en-US" dirty="0" smtClean="0"/>
              <a:t>Line 20: </a:t>
            </a:r>
            <a:r>
              <a:rPr lang="en-US" sz="2000" dirty="0" err="1">
                <a:solidFill>
                  <a:srgbClr val="000000"/>
                </a:solidFill>
                <a:latin typeface="Menlo-Regular"/>
              </a:rPr>
              <a:t>dspaces_init</a:t>
            </a:r>
            <a:r>
              <a:rPr lang="en-US" sz="2000" dirty="0">
                <a:solidFill>
                  <a:srgbClr val="000000"/>
                </a:solidFill>
                <a:latin typeface="Menlo-Regular"/>
              </a:rPr>
              <a:t>(</a:t>
            </a:r>
            <a:r>
              <a:rPr lang="en-US" sz="2000" dirty="0">
                <a:solidFill>
                  <a:srgbClr val="1C00CF"/>
                </a:solidFill>
                <a:latin typeface="Menlo-Regular"/>
              </a:rPr>
              <a:t>1</a:t>
            </a:r>
            <a:r>
              <a:rPr lang="en-US" sz="2000" dirty="0">
                <a:solidFill>
                  <a:srgbClr val="000000"/>
                </a:solidFill>
                <a:latin typeface="Menlo-Regular"/>
              </a:rPr>
              <a:t>, </a:t>
            </a:r>
            <a:r>
              <a:rPr lang="en-US" sz="2000" dirty="0">
                <a:solidFill>
                  <a:srgbClr val="1C00CF"/>
                </a:solidFill>
                <a:latin typeface="Menlo-Regular"/>
              </a:rPr>
              <a:t>1</a:t>
            </a:r>
            <a:r>
              <a:rPr lang="en-US" sz="2000" dirty="0">
                <a:solidFill>
                  <a:srgbClr val="000000"/>
                </a:solidFill>
                <a:latin typeface="Menlo-Regular"/>
              </a:rPr>
              <a:t>, &amp;</a:t>
            </a:r>
            <a:r>
              <a:rPr lang="en-US" sz="2000" dirty="0" err="1">
                <a:solidFill>
                  <a:srgbClr val="000000"/>
                </a:solidFill>
                <a:latin typeface="Menlo-Regular"/>
              </a:rPr>
              <a:t>gcomm</a:t>
            </a:r>
            <a:r>
              <a:rPr lang="en-US" sz="2000" dirty="0">
                <a:solidFill>
                  <a:srgbClr val="000000"/>
                </a:solidFill>
                <a:latin typeface="Menlo-Regular"/>
              </a:rPr>
              <a:t>, </a:t>
            </a:r>
            <a:r>
              <a:rPr lang="en-US" sz="2000" dirty="0">
                <a:solidFill>
                  <a:srgbClr val="AA0D91"/>
                </a:solidFill>
                <a:latin typeface="Menlo-Regular"/>
              </a:rPr>
              <a:t>NULL</a:t>
            </a:r>
            <a:r>
              <a:rPr lang="en-US" sz="2000" dirty="0">
                <a:solidFill>
                  <a:srgbClr val="000000"/>
                </a:solidFill>
                <a:latin typeface="Menlo-Regular"/>
              </a:rPr>
              <a:t>)</a:t>
            </a:r>
            <a:r>
              <a:rPr lang="en-US" sz="2000" dirty="0" smtClean="0">
                <a:solidFill>
                  <a:srgbClr val="000000"/>
                </a:solidFill>
                <a:latin typeface="Menlo-Regular"/>
              </a:rPr>
              <a:t>;</a:t>
            </a:r>
          </a:p>
          <a:p>
            <a:pPr lvl="1"/>
            <a:r>
              <a:rPr lang="en-US" sz="1600" dirty="0" smtClean="0">
                <a:solidFill>
                  <a:srgbClr val="000000"/>
                </a:solidFill>
              </a:rPr>
              <a:t>Tells DataSpaces we will have 1 process connecting, the application ID is arbitrarily chosen as 1, we pass the MPI communicator, and NULL for the parameters list </a:t>
            </a:r>
          </a:p>
          <a:p>
            <a:pPr marL="457200" lvl="1" indent="0">
              <a:buNone/>
            </a:pPr>
            <a:endParaRPr lang="en-US" sz="1600" dirty="0" smtClean="0">
              <a:solidFill>
                <a:srgbClr val="000000"/>
              </a:solidFill>
            </a:endParaRPr>
          </a:p>
          <a:p>
            <a:r>
              <a:rPr lang="en-US" dirty="0" smtClean="0"/>
              <a:t>Line 25: </a:t>
            </a:r>
            <a:r>
              <a:rPr lang="en-US" dirty="0" smtClean="0">
                <a:solidFill>
                  <a:schemeClr val="tx1"/>
                </a:solidFill>
                <a:latin typeface="Menlo Bold"/>
                <a:cs typeface="Menlo Bold"/>
              </a:rPr>
              <a:t>while loop </a:t>
            </a:r>
            <a:r>
              <a:rPr lang="en-US" dirty="0" smtClean="0">
                <a:solidFill>
                  <a:schemeClr val="tx1"/>
                </a:solidFill>
              </a:rPr>
              <a:t>to generate data for the different </a:t>
            </a:r>
            <a:r>
              <a:rPr lang="en-US" dirty="0" err="1" smtClean="0">
                <a:solidFill>
                  <a:schemeClr val="tx1"/>
                </a:solidFill>
              </a:rPr>
              <a:t>timesteps</a:t>
            </a:r>
            <a:endParaRPr lang="en-US" dirty="0" smtClean="0">
              <a:solidFill>
                <a:schemeClr val="tx1"/>
              </a:solidFill>
            </a:endParaRPr>
          </a:p>
          <a:p>
            <a:pPr marL="0" indent="0">
              <a:buNone/>
            </a:pPr>
            <a:endParaRPr lang="en-US" dirty="0" smtClean="0">
              <a:solidFill>
                <a:schemeClr val="tx1"/>
              </a:solidFill>
            </a:endParaRPr>
          </a:p>
          <a:p>
            <a:r>
              <a:rPr lang="en-US" dirty="0" smtClean="0"/>
              <a:t>Line 31: </a:t>
            </a:r>
            <a:r>
              <a:rPr lang="en-US" sz="2400" dirty="0">
                <a:solidFill>
                  <a:srgbClr val="000000"/>
                </a:solidFill>
                <a:latin typeface="Menlo-Regular"/>
              </a:rPr>
              <a:t>		</a:t>
            </a:r>
            <a:r>
              <a:rPr lang="en-US" sz="2000" dirty="0" err="1">
                <a:solidFill>
                  <a:srgbClr val="000000"/>
                </a:solidFill>
                <a:latin typeface="Menlo-Regular"/>
              </a:rPr>
              <a:t>dspaces_lock_on_write</a:t>
            </a:r>
            <a:r>
              <a:rPr lang="en-US" sz="2000" dirty="0">
                <a:solidFill>
                  <a:srgbClr val="000000"/>
                </a:solidFill>
                <a:latin typeface="Menlo-Regular"/>
              </a:rPr>
              <a:t>(</a:t>
            </a:r>
            <a:r>
              <a:rPr lang="en-US" sz="2000" dirty="0">
                <a:solidFill>
                  <a:srgbClr val="C41A16"/>
                </a:solidFill>
                <a:latin typeface="Menlo-Regular"/>
              </a:rPr>
              <a:t>"</a:t>
            </a:r>
            <a:r>
              <a:rPr lang="en-US" sz="2000" dirty="0" err="1">
                <a:solidFill>
                  <a:srgbClr val="C41A16"/>
                </a:solidFill>
                <a:latin typeface="Menlo-Regular"/>
              </a:rPr>
              <a:t>my_test_lock</a:t>
            </a:r>
            <a:r>
              <a:rPr lang="en-US" sz="2000" dirty="0">
                <a:solidFill>
                  <a:srgbClr val="C41A16"/>
                </a:solidFill>
                <a:latin typeface="Menlo-Regular"/>
              </a:rPr>
              <a:t>"</a:t>
            </a:r>
            <a:r>
              <a:rPr lang="en-US" sz="2000" dirty="0">
                <a:solidFill>
                  <a:srgbClr val="000000"/>
                </a:solidFill>
                <a:latin typeface="Menlo-Regular"/>
              </a:rPr>
              <a:t>, &amp;</a:t>
            </a:r>
            <a:r>
              <a:rPr lang="en-US" sz="2000" dirty="0" err="1">
                <a:solidFill>
                  <a:srgbClr val="000000"/>
                </a:solidFill>
                <a:latin typeface="Menlo-Regular"/>
              </a:rPr>
              <a:t>gcomm</a:t>
            </a:r>
            <a:r>
              <a:rPr lang="en-US" sz="2000" dirty="0">
                <a:solidFill>
                  <a:srgbClr val="000000"/>
                </a:solidFill>
                <a:latin typeface="Menlo-Regular"/>
              </a:rPr>
              <a:t>)</a:t>
            </a:r>
            <a:r>
              <a:rPr lang="en-US" sz="2000" dirty="0" smtClean="0">
                <a:solidFill>
                  <a:srgbClr val="000000"/>
                </a:solidFill>
                <a:latin typeface="Menlo-Regular"/>
              </a:rPr>
              <a:t>;</a:t>
            </a:r>
          </a:p>
          <a:p>
            <a:pPr lvl="1"/>
            <a:r>
              <a:rPr lang="en-US" sz="1600" dirty="0" smtClean="0">
                <a:solidFill>
                  <a:srgbClr val="000000"/>
                </a:solidFill>
              </a:rPr>
              <a:t>Every </a:t>
            </a:r>
            <a:r>
              <a:rPr lang="en-US" sz="1600" dirty="0" err="1" smtClean="0">
                <a:solidFill>
                  <a:srgbClr val="000000"/>
                </a:solidFill>
              </a:rPr>
              <a:t>timestep</a:t>
            </a:r>
            <a:r>
              <a:rPr lang="en-US" sz="1600" dirty="0" smtClean="0">
                <a:solidFill>
                  <a:srgbClr val="000000"/>
                </a:solidFill>
              </a:rPr>
              <a:t>, we will be writing 3 new values, so obtain a write-lock on the </a:t>
            </a:r>
            <a:r>
              <a:rPr lang="en-US" sz="1600" dirty="0" err="1" smtClean="0">
                <a:solidFill>
                  <a:srgbClr val="000000"/>
                </a:solidFill>
              </a:rPr>
              <a:t>DataSpace</a:t>
            </a:r>
            <a:r>
              <a:rPr lang="en-US" sz="1600" dirty="0" smtClean="0">
                <a:solidFill>
                  <a:srgbClr val="000000"/>
                </a:solidFill>
              </a:rPr>
              <a:t>. This is a custom producer/consumer lock, which we have arbitrarily named “</a:t>
            </a:r>
            <a:r>
              <a:rPr lang="en-US" sz="1600" dirty="0" err="1" smtClean="0">
                <a:solidFill>
                  <a:srgbClr val="000000"/>
                </a:solidFill>
              </a:rPr>
              <a:t>my_test_lock</a:t>
            </a:r>
            <a:r>
              <a:rPr lang="en-US" sz="1600" dirty="0" smtClean="0">
                <a:solidFill>
                  <a:srgbClr val="000000"/>
                </a:solidFill>
              </a:rPr>
              <a:t>”</a:t>
            </a:r>
          </a:p>
          <a:p>
            <a:pPr marL="457200" lvl="1" indent="0">
              <a:buNone/>
            </a:pPr>
            <a:endParaRPr lang="en-US" sz="1600" dirty="0" smtClean="0">
              <a:solidFill>
                <a:srgbClr val="000000"/>
              </a:solidFill>
            </a:endParaRPr>
          </a:p>
          <a:p>
            <a:r>
              <a:rPr lang="en-US" sz="2000" dirty="0" smtClean="0">
                <a:solidFill>
                  <a:srgbClr val="595959"/>
                </a:solidFill>
              </a:rPr>
              <a:t>Line 79: </a:t>
            </a:r>
            <a:r>
              <a:rPr lang="en-US" sz="2000" dirty="0" err="1">
                <a:solidFill>
                  <a:srgbClr val="000000"/>
                </a:solidFill>
                <a:latin typeface="Menlo Bold"/>
                <a:cs typeface="Menlo Bold"/>
              </a:rPr>
              <a:t>dspaces_finalize</a:t>
            </a:r>
            <a:r>
              <a:rPr lang="en-US" sz="2000" dirty="0">
                <a:solidFill>
                  <a:srgbClr val="000000"/>
                </a:solidFill>
                <a:latin typeface="Menlo Bold"/>
                <a:cs typeface="Menlo Bold"/>
              </a:rPr>
              <a:t>()</a:t>
            </a:r>
            <a:r>
              <a:rPr lang="en-US" sz="2000" dirty="0" smtClean="0">
                <a:solidFill>
                  <a:srgbClr val="000000"/>
                </a:solidFill>
                <a:latin typeface="Menlo Bold"/>
                <a:cs typeface="Menlo Bold"/>
              </a:rPr>
              <a:t>;</a:t>
            </a:r>
          </a:p>
        </p:txBody>
      </p:sp>
    </p:spTree>
    <p:extLst>
      <p:ext uri="{BB962C8B-B14F-4D97-AF65-F5344CB8AC3E}">
        <p14:creationId xmlns:p14="http://schemas.microsoft.com/office/powerpoint/2010/main" val="16868027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Explore the $HOME Directory</a:t>
            </a:r>
            <a:endParaRPr lang="en-US" dirty="0"/>
          </a:p>
        </p:txBody>
      </p:sp>
      <p:sp>
        <p:nvSpPr>
          <p:cNvPr id="3" name="Content Placeholder 2"/>
          <p:cNvSpPr>
            <a:spLocks noGrp="1"/>
          </p:cNvSpPr>
          <p:nvPr>
            <p:ph idx="1"/>
          </p:nvPr>
        </p:nvSpPr>
        <p:spPr/>
        <p:txBody>
          <a:bodyPr/>
          <a:lstStyle/>
          <a:p>
            <a:r>
              <a:rPr lang="en-US" dirty="0" smtClean="0"/>
              <a:t>We will be using </a:t>
            </a:r>
            <a:r>
              <a:rPr lang="en-US" b="1" dirty="0" smtClean="0">
                <a:solidFill>
                  <a:srgbClr val="FF0000"/>
                </a:solidFill>
              </a:rPr>
              <a:t>DataSpaces version 1.5.0 </a:t>
            </a:r>
            <a:r>
              <a:rPr lang="en-US" dirty="0" smtClean="0"/>
              <a:t>for this tutorial. The current release, as of June 2015, is DataSpaces 1.6.0. The API is the same. </a:t>
            </a:r>
          </a:p>
          <a:p>
            <a:pPr lvl="1"/>
            <a:r>
              <a:rPr lang="en-US" dirty="0" smtClean="0"/>
              <a:t>The </a:t>
            </a:r>
            <a:r>
              <a:rPr lang="en-US" dirty="0" err="1" smtClean="0"/>
              <a:t>tarball</a:t>
            </a:r>
            <a:r>
              <a:rPr lang="en-US" dirty="0" smtClean="0"/>
              <a:t> for 1.5.0 is included in your directory and DataSpaces 1.6.0 is available on </a:t>
            </a:r>
            <a:r>
              <a:rPr lang="en-US" dirty="0"/>
              <a:t>our website: </a:t>
            </a:r>
            <a:r>
              <a:rPr lang="en-US" dirty="0">
                <a:hlinkClick r:id="rId2"/>
              </a:rPr>
              <a:t>http://personal.cac.rutgers.edu/TASSL/projects/data/</a:t>
            </a:r>
            <a:r>
              <a:rPr lang="en-US" dirty="0" smtClean="0">
                <a:hlinkClick r:id="rId2"/>
              </a:rPr>
              <a:t>download.html</a:t>
            </a:r>
            <a:endParaRPr lang="en-US" dirty="0" smtClean="0"/>
          </a:p>
          <a:p>
            <a:r>
              <a:rPr lang="en-US" dirty="0" smtClean="0"/>
              <a:t>The expanded </a:t>
            </a:r>
            <a:r>
              <a:rPr lang="en-US" dirty="0" err="1" smtClean="0"/>
              <a:t>tarball</a:t>
            </a:r>
            <a:r>
              <a:rPr lang="en-US" dirty="0" smtClean="0"/>
              <a:t> and source code for DS is in </a:t>
            </a:r>
            <a:r>
              <a:rPr lang="en-US" b="1" dirty="0">
                <a:solidFill>
                  <a:srgbClr val="FF0000"/>
                </a:solidFill>
                <a:latin typeface="Courier"/>
                <a:cs typeface="Courier"/>
              </a:rPr>
              <a:t>$HOME/</a:t>
            </a:r>
            <a:r>
              <a:rPr lang="en-US" b="1" dirty="0" smtClean="0">
                <a:solidFill>
                  <a:srgbClr val="FF0000"/>
                </a:solidFill>
                <a:latin typeface="Courier"/>
                <a:cs typeface="Courier"/>
              </a:rPr>
              <a:t>examples/dataspaces-1.5.0 </a:t>
            </a:r>
            <a:r>
              <a:rPr lang="en-US" dirty="0" smtClean="0">
                <a:solidFill>
                  <a:schemeClr val="tx2">
                    <a:lumMod val="65000"/>
                    <a:lumOff val="35000"/>
                  </a:schemeClr>
                </a:solidFill>
              </a:rPr>
              <a:t>if you are interested (it is not necessary to view the source code for this tutorial)</a:t>
            </a:r>
            <a:endParaRPr lang="en-US" dirty="0">
              <a:solidFill>
                <a:schemeClr val="tx2">
                  <a:lumMod val="65000"/>
                  <a:lumOff val="35000"/>
                </a:schemeClr>
              </a:solidFill>
            </a:endParaRPr>
          </a:p>
          <a:p>
            <a:endParaRPr lang="en-US" dirty="0">
              <a:solidFill>
                <a:schemeClr val="bg2"/>
              </a:solidFill>
            </a:endParaRPr>
          </a:p>
        </p:txBody>
      </p:sp>
    </p:spTree>
    <p:extLst>
      <p:ext uri="{BB962C8B-B14F-4D97-AF65-F5344CB8AC3E}">
        <p14:creationId xmlns:p14="http://schemas.microsoft.com/office/powerpoint/2010/main" val="146915496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1-24 at 8.20.3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488459" cy="6858000"/>
          </a:xfrm>
          <a:prstGeom prst="rect">
            <a:avLst/>
          </a:prstGeom>
        </p:spPr>
      </p:pic>
      <p:sp>
        <p:nvSpPr>
          <p:cNvPr id="6" name="Rectangle 5"/>
          <p:cNvSpPr/>
          <p:nvPr/>
        </p:nvSpPr>
        <p:spPr>
          <a:xfrm>
            <a:off x="5397501" y="0"/>
            <a:ext cx="3746500" cy="8466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4801809" y="1245810"/>
            <a:ext cx="3556001" cy="400110"/>
          </a:xfrm>
          <a:prstGeom prst="rect">
            <a:avLst/>
          </a:prstGeom>
          <a:noFill/>
          <a:ln>
            <a:solidFill>
              <a:schemeClr val="tx1"/>
            </a:solidFill>
          </a:ln>
        </p:spPr>
        <p:txBody>
          <a:bodyPr wrap="square" rtlCol="0">
            <a:spAutoFit/>
          </a:bodyPr>
          <a:lstStyle/>
          <a:p>
            <a:r>
              <a:rPr lang="en-US" sz="2000" dirty="0" smtClean="0">
                <a:latin typeface="Trebuchet MS"/>
                <a:cs typeface="Trebuchet MS"/>
              </a:rPr>
              <a:t>Name the data to be written</a:t>
            </a:r>
            <a:endParaRPr lang="en-US" sz="2000" dirty="0">
              <a:latin typeface="Trebuchet MS"/>
              <a:cs typeface="Trebuchet MS"/>
            </a:endParaRPr>
          </a:p>
        </p:txBody>
      </p:sp>
      <p:sp>
        <p:nvSpPr>
          <p:cNvPr id="8" name="TextBox 7"/>
          <p:cNvSpPr txBox="1"/>
          <p:nvPr/>
        </p:nvSpPr>
        <p:spPr>
          <a:xfrm>
            <a:off x="4796972" y="2390019"/>
            <a:ext cx="3556001" cy="707886"/>
          </a:xfrm>
          <a:prstGeom prst="rect">
            <a:avLst/>
          </a:prstGeom>
          <a:noFill/>
          <a:ln>
            <a:solidFill>
              <a:schemeClr val="tx1"/>
            </a:solidFill>
          </a:ln>
        </p:spPr>
        <p:txBody>
          <a:bodyPr wrap="square" rtlCol="0">
            <a:spAutoFit/>
          </a:bodyPr>
          <a:lstStyle/>
          <a:p>
            <a:r>
              <a:rPr lang="en-US" sz="2000" dirty="0" smtClean="0">
                <a:latin typeface="Trebuchet MS"/>
                <a:cs typeface="Trebuchet MS"/>
              </a:rPr>
              <a:t>Create our data buffer and populate with values</a:t>
            </a:r>
            <a:endParaRPr lang="en-US" sz="2000" dirty="0">
              <a:latin typeface="Trebuchet MS"/>
              <a:cs typeface="Trebuchet MS"/>
            </a:endParaRPr>
          </a:p>
        </p:txBody>
      </p:sp>
      <p:sp>
        <p:nvSpPr>
          <p:cNvPr id="9" name="TextBox 8"/>
          <p:cNvSpPr txBox="1"/>
          <p:nvPr/>
        </p:nvSpPr>
        <p:spPr>
          <a:xfrm>
            <a:off x="5413830" y="3962402"/>
            <a:ext cx="3222171" cy="1015663"/>
          </a:xfrm>
          <a:prstGeom prst="rect">
            <a:avLst/>
          </a:prstGeom>
          <a:noFill/>
          <a:ln>
            <a:solidFill>
              <a:schemeClr val="tx1"/>
            </a:solidFill>
          </a:ln>
        </p:spPr>
        <p:txBody>
          <a:bodyPr wrap="square" rtlCol="0">
            <a:spAutoFit/>
          </a:bodyPr>
          <a:lstStyle/>
          <a:p>
            <a:r>
              <a:rPr lang="en-US" sz="2000" dirty="0" smtClean="0">
                <a:latin typeface="Trebuchet MS"/>
                <a:cs typeface="Trebuchet MS"/>
              </a:rPr>
              <a:t>Define our local bounding box as 0,0,0 for upper and lower bounds</a:t>
            </a:r>
            <a:endParaRPr lang="en-US" sz="2000" dirty="0">
              <a:latin typeface="Trebuchet MS"/>
              <a:cs typeface="Trebuchet MS"/>
            </a:endParaRPr>
          </a:p>
        </p:txBody>
      </p:sp>
      <p:sp>
        <p:nvSpPr>
          <p:cNvPr id="10" name="TextBox 9"/>
          <p:cNvSpPr txBox="1"/>
          <p:nvPr/>
        </p:nvSpPr>
        <p:spPr>
          <a:xfrm>
            <a:off x="5757333" y="5196114"/>
            <a:ext cx="2878668" cy="707886"/>
          </a:xfrm>
          <a:prstGeom prst="rect">
            <a:avLst/>
          </a:prstGeom>
          <a:noFill/>
          <a:ln>
            <a:solidFill>
              <a:schemeClr val="tx1"/>
            </a:solidFill>
          </a:ln>
        </p:spPr>
        <p:txBody>
          <a:bodyPr wrap="square" rtlCol="0">
            <a:spAutoFit/>
          </a:bodyPr>
          <a:lstStyle/>
          <a:p>
            <a:r>
              <a:rPr lang="en-US" sz="2000" dirty="0" smtClean="0">
                <a:latin typeface="Trebuchet MS"/>
                <a:cs typeface="Trebuchet MS"/>
              </a:rPr>
              <a:t>Put the data into the space</a:t>
            </a:r>
            <a:endParaRPr lang="en-US" sz="2000" dirty="0">
              <a:latin typeface="Trebuchet MS"/>
              <a:cs typeface="Trebuchet MS"/>
            </a:endParaRPr>
          </a:p>
        </p:txBody>
      </p:sp>
      <p:sp>
        <p:nvSpPr>
          <p:cNvPr id="11" name="TextBox 10"/>
          <p:cNvSpPr txBox="1"/>
          <p:nvPr/>
        </p:nvSpPr>
        <p:spPr>
          <a:xfrm>
            <a:off x="5090104" y="6150114"/>
            <a:ext cx="3426367" cy="707886"/>
          </a:xfrm>
          <a:prstGeom prst="rect">
            <a:avLst/>
          </a:prstGeom>
          <a:noFill/>
          <a:ln>
            <a:solidFill>
              <a:schemeClr val="tx1"/>
            </a:solidFill>
          </a:ln>
        </p:spPr>
        <p:txBody>
          <a:bodyPr wrap="square" rtlCol="0">
            <a:spAutoFit/>
          </a:bodyPr>
          <a:lstStyle/>
          <a:p>
            <a:r>
              <a:rPr lang="en-US" sz="2000" dirty="0" smtClean="0">
                <a:latin typeface="Trebuchet MS"/>
                <a:cs typeface="Trebuchet MS"/>
              </a:rPr>
              <a:t>Release the write-lock for this time step</a:t>
            </a:r>
            <a:endParaRPr lang="en-US" sz="2000" dirty="0">
              <a:latin typeface="Trebuchet MS"/>
              <a:cs typeface="Trebuchet MS"/>
            </a:endParaRPr>
          </a:p>
        </p:txBody>
      </p:sp>
      <p:sp>
        <p:nvSpPr>
          <p:cNvPr id="12" name="TextBox 11"/>
          <p:cNvSpPr txBox="1"/>
          <p:nvPr/>
        </p:nvSpPr>
        <p:spPr>
          <a:xfrm>
            <a:off x="4804229" y="158133"/>
            <a:ext cx="3556001" cy="707886"/>
          </a:xfrm>
          <a:prstGeom prst="rect">
            <a:avLst/>
          </a:prstGeom>
          <a:noFill/>
          <a:ln>
            <a:solidFill>
              <a:schemeClr val="tx1"/>
            </a:solidFill>
          </a:ln>
        </p:spPr>
        <p:txBody>
          <a:bodyPr wrap="square" rtlCol="0">
            <a:spAutoFit/>
          </a:bodyPr>
          <a:lstStyle/>
          <a:p>
            <a:r>
              <a:rPr lang="en-US" sz="2000" dirty="0" smtClean="0">
                <a:latin typeface="Trebuchet MS"/>
                <a:cs typeface="Trebuchet MS"/>
              </a:rPr>
              <a:t>Obtain the write-lock for this time step</a:t>
            </a:r>
            <a:endParaRPr lang="en-US" sz="2000" dirty="0">
              <a:latin typeface="Trebuchet MS"/>
              <a:cs typeface="Trebuchet MS"/>
            </a:endParaRPr>
          </a:p>
        </p:txBody>
      </p:sp>
      <p:cxnSp>
        <p:nvCxnSpPr>
          <p:cNvPr id="14" name="Straight Arrow Connector 13"/>
          <p:cNvCxnSpPr>
            <a:stCxn id="12" idx="1"/>
          </p:cNvCxnSpPr>
          <p:nvPr/>
        </p:nvCxnSpPr>
        <p:spPr>
          <a:xfrm flipH="1">
            <a:off x="3905250" y="512076"/>
            <a:ext cx="898979" cy="36104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7" idx="1"/>
          </p:cNvCxnSpPr>
          <p:nvPr/>
        </p:nvCxnSpPr>
        <p:spPr>
          <a:xfrm flipH="1">
            <a:off x="3381375" y="1445865"/>
            <a:ext cx="1420434" cy="37976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flipV="1">
            <a:off x="3238500" y="2238375"/>
            <a:ext cx="1527025" cy="49514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3072190" y="2733524"/>
            <a:ext cx="1669143" cy="18142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9" idx="1"/>
          </p:cNvCxnSpPr>
          <p:nvPr/>
        </p:nvCxnSpPr>
        <p:spPr>
          <a:xfrm flipH="1">
            <a:off x="3422952" y="4470234"/>
            <a:ext cx="1990878" cy="37995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10" idx="1"/>
          </p:cNvCxnSpPr>
          <p:nvPr/>
        </p:nvCxnSpPr>
        <p:spPr>
          <a:xfrm flipH="1">
            <a:off x="5222875" y="5550057"/>
            <a:ext cx="534458" cy="32369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a:stCxn id="11" idx="1"/>
          </p:cNvCxnSpPr>
          <p:nvPr/>
        </p:nvCxnSpPr>
        <p:spPr>
          <a:xfrm flipH="1">
            <a:off x="4049059" y="6504057"/>
            <a:ext cx="1041045" cy="9994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8565853" y="6581001"/>
            <a:ext cx="676925" cy="276999"/>
          </a:xfrm>
          <a:prstGeom prst="rect">
            <a:avLst/>
          </a:prstGeom>
          <a:noFill/>
        </p:spPr>
        <p:txBody>
          <a:bodyPr wrap="square" rtlCol="0">
            <a:spAutoFit/>
          </a:bodyPr>
          <a:lstStyle/>
          <a:p>
            <a:r>
              <a:rPr lang="en-US" sz="1200" b="1" dirty="0" err="1">
                <a:solidFill>
                  <a:srgbClr val="800000"/>
                </a:solidFill>
                <a:latin typeface="Courier"/>
                <a:cs typeface="Courier"/>
              </a:rPr>
              <a:t>p</a:t>
            </a:r>
            <a:r>
              <a:rPr lang="en-US" sz="1200" b="1" dirty="0" err="1" smtClean="0">
                <a:solidFill>
                  <a:srgbClr val="800000"/>
                </a:solidFill>
                <a:latin typeface="Courier"/>
                <a:cs typeface="Courier"/>
              </a:rPr>
              <a:t>ut.c</a:t>
            </a:r>
            <a:endParaRPr lang="en-US" sz="1200" b="1" dirty="0">
              <a:solidFill>
                <a:srgbClr val="800000"/>
              </a:solidFill>
              <a:latin typeface="Courier"/>
              <a:cs typeface="Courier"/>
            </a:endParaRPr>
          </a:p>
        </p:txBody>
      </p:sp>
    </p:spTree>
    <p:extLst>
      <p:ext uri="{BB962C8B-B14F-4D97-AF65-F5344CB8AC3E}">
        <p14:creationId xmlns:p14="http://schemas.microsoft.com/office/powerpoint/2010/main" val="40867261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1: Code Walkthrough, </a:t>
            </a:r>
            <a:r>
              <a:rPr lang="en-US" dirty="0" err="1" smtClean="0"/>
              <a:t>get.c</a:t>
            </a:r>
            <a:endParaRPr lang="en-US" dirty="0"/>
          </a:p>
        </p:txBody>
      </p:sp>
      <p:sp>
        <p:nvSpPr>
          <p:cNvPr id="3" name="Content Placeholder 2"/>
          <p:cNvSpPr>
            <a:spLocks noGrp="1"/>
          </p:cNvSpPr>
          <p:nvPr>
            <p:ph idx="1"/>
          </p:nvPr>
        </p:nvSpPr>
        <p:spPr/>
        <p:txBody>
          <a:bodyPr/>
          <a:lstStyle/>
          <a:p>
            <a:r>
              <a:rPr lang="en-US" dirty="0" smtClean="0"/>
              <a:t>The get file is very similar to the put file, except that we create the buffer and do not populate it </a:t>
            </a:r>
          </a:p>
          <a:p>
            <a:pPr lvl="1"/>
            <a:r>
              <a:rPr lang="en-US" dirty="0" smtClean="0"/>
              <a:t>The buffer will be</a:t>
            </a:r>
            <a:r>
              <a:rPr lang="en-US" dirty="0"/>
              <a:t> </a:t>
            </a:r>
            <a:r>
              <a:rPr lang="en-US" dirty="0" smtClean="0"/>
              <a:t>populated as a result of </a:t>
            </a:r>
            <a:r>
              <a:rPr lang="en-US" b="1" dirty="0" err="1" smtClean="0">
                <a:solidFill>
                  <a:srgbClr val="800000"/>
                </a:solidFill>
                <a:latin typeface="Courier"/>
                <a:cs typeface="Courier"/>
              </a:rPr>
              <a:t>dspaces_get</a:t>
            </a:r>
            <a:r>
              <a:rPr lang="en-US" b="1" dirty="0" smtClean="0">
                <a:solidFill>
                  <a:srgbClr val="800000"/>
                </a:solidFill>
                <a:latin typeface="Courier"/>
                <a:cs typeface="Courier"/>
              </a:rPr>
              <a:t>()</a:t>
            </a:r>
            <a:r>
              <a:rPr lang="en-US" dirty="0" smtClean="0"/>
              <a:t>)</a:t>
            </a:r>
          </a:p>
          <a:p>
            <a:r>
              <a:rPr lang="en-US" dirty="0" smtClean="0"/>
              <a:t>Open the get file</a:t>
            </a:r>
          </a:p>
          <a:p>
            <a:pPr marL="0" indent="0">
              <a:buNone/>
            </a:pPr>
            <a:r>
              <a:rPr lang="en-US" b="1" dirty="0" smtClean="0">
                <a:solidFill>
                  <a:srgbClr val="FF0000"/>
                </a:solidFill>
                <a:latin typeface="Courier"/>
                <a:cs typeface="Courier"/>
              </a:rPr>
              <a:t>$ vim </a:t>
            </a:r>
            <a:r>
              <a:rPr lang="en-US" b="1" dirty="0" err="1" smtClean="0">
                <a:solidFill>
                  <a:srgbClr val="FF0000"/>
                </a:solidFill>
                <a:latin typeface="Courier"/>
                <a:cs typeface="Courier"/>
              </a:rPr>
              <a:t>get.c</a:t>
            </a:r>
            <a:endParaRPr lang="en-US" b="1" dirty="0" smtClean="0">
              <a:solidFill>
                <a:srgbClr val="FF0000"/>
              </a:solidFill>
              <a:latin typeface="Courier"/>
              <a:cs typeface="Courier"/>
            </a:endParaRPr>
          </a:p>
          <a:p>
            <a:pPr marL="0" indent="0">
              <a:buNone/>
            </a:pPr>
            <a:endParaRPr lang="en-US" b="1" dirty="0" smtClean="0">
              <a:solidFill>
                <a:srgbClr val="FF0000"/>
              </a:solidFill>
              <a:latin typeface="Courier"/>
              <a:cs typeface="Courier"/>
            </a:endParaRPr>
          </a:p>
          <a:p>
            <a:r>
              <a:rPr lang="en-US" dirty="0" smtClean="0">
                <a:solidFill>
                  <a:schemeClr val="tx1">
                    <a:lumMod val="65000"/>
                    <a:lumOff val="35000"/>
                  </a:schemeClr>
                </a:solidFill>
              </a:rPr>
              <a:t>Notice for the initialization (</a:t>
            </a:r>
            <a:r>
              <a:rPr lang="en-US" sz="1800" b="1" dirty="0" err="1" smtClean="0">
                <a:solidFill>
                  <a:srgbClr val="800000"/>
                </a:solidFill>
                <a:latin typeface="Courier"/>
                <a:cs typeface="Courier"/>
              </a:rPr>
              <a:t>dspaces_init</a:t>
            </a:r>
            <a:r>
              <a:rPr lang="en-US" sz="1800" b="1" dirty="0" smtClean="0">
                <a:solidFill>
                  <a:srgbClr val="800000"/>
                </a:solidFill>
                <a:latin typeface="Courier"/>
                <a:cs typeface="Courier"/>
              </a:rPr>
              <a:t>(),</a:t>
            </a:r>
            <a:r>
              <a:rPr lang="en-US" sz="1800" dirty="0" smtClean="0">
                <a:solidFill>
                  <a:schemeClr val="tx1">
                    <a:lumMod val="65000"/>
                    <a:lumOff val="35000"/>
                  </a:schemeClr>
                </a:solidFill>
              </a:rPr>
              <a:t>Line 16</a:t>
            </a:r>
            <a:r>
              <a:rPr lang="en-US" dirty="0" smtClean="0">
                <a:solidFill>
                  <a:schemeClr val="tx1">
                    <a:lumMod val="65000"/>
                    <a:lumOff val="35000"/>
                  </a:schemeClr>
                </a:solidFill>
              </a:rPr>
              <a:t>), we use an application ID of 2 (because </a:t>
            </a:r>
            <a:r>
              <a:rPr lang="en-US" dirty="0" err="1" smtClean="0">
                <a:solidFill>
                  <a:schemeClr val="tx1">
                    <a:lumMod val="65000"/>
                    <a:lumOff val="35000"/>
                  </a:schemeClr>
                </a:solidFill>
              </a:rPr>
              <a:t>put.c</a:t>
            </a:r>
            <a:r>
              <a:rPr lang="en-US" dirty="0" smtClean="0">
                <a:solidFill>
                  <a:schemeClr val="tx1">
                    <a:lumMod val="65000"/>
                    <a:lumOff val="35000"/>
                  </a:schemeClr>
                </a:solidFill>
              </a:rPr>
              <a:t> is application ID 1)</a:t>
            </a:r>
          </a:p>
          <a:p>
            <a:pPr marL="0" indent="0">
              <a:buNone/>
            </a:pPr>
            <a:r>
              <a:rPr lang="en-US" sz="2000" dirty="0" smtClean="0">
                <a:solidFill>
                  <a:srgbClr val="000000"/>
                </a:solidFill>
                <a:latin typeface="Menlo-Regular"/>
              </a:rPr>
              <a:t>  </a:t>
            </a:r>
            <a:r>
              <a:rPr lang="en-US" sz="2000" dirty="0" err="1" smtClean="0">
                <a:solidFill>
                  <a:srgbClr val="000000"/>
                </a:solidFill>
                <a:latin typeface="Menlo-Regular"/>
              </a:rPr>
              <a:t>dspaces_init</a:t>
            </a:r>
            <a:r>
              <a:rPr lang="en-US" sz="2000" dirty="0">
                <a:solidFill>
                  <a:srgbClr val="000000"/>
                </a:solidFill>
                <a:latin typeface="Menlo-Regular"/>
              </a:rPr>
              <a:t>(</a:t>
            </a:r>
            <a:r>
              <a:rPr lang="en-US" sz="2000" dirty="0">
                <a:solidFill>
                  <a:srgbClr val="1C00CF"/>
                </a:solidFill>
                <a:latin typeface="Menlo-Regular"/>
              </a:rPr>
              <a:t>1</a:t>
            </a:r>
            <a:r>
              <a:rPr lang="en-US" sz="2000" dirty="0">
                <a:solidFill>
                  <a:srgbClr val="000000"/>
                </a:solidFill>
                <a:latin typeface="Menlo-Regular"/>
              </a:rPr>
              <a:t>, </a:t>
            </a:r>
            <a:r>
              <a:rPr lang="en-US" sz="2000" dirty="0">
                <a:solidFill>
                  <a:srgbClr val="1C00CF"/>
                </a:solidFill>
                <a:latin typeface="Menlo-Regular"/>
              </a:rPr>
              <a:t>2</a:t>
            </a:r>
            <a:r>
              <a:rPr lang="en-US" sz="2000" dirty="0">
                <a:solidFill>
                  <a:srgbClr val="000000"/>
                </a:solidFill>
                <a:latin typeface="Menlo-Regular"/>
              </a:rPr>
              <a:t>, &amp;</a:t>
            </a:r>
            <a:r>
              <a:rPr lang="en-US" sz="2000" dirty="0" err="1">
                <a:solidFill>
                  <a:srgbClr val="000000"/>
                </a:solidFill>
                <a:latin typeface="Menlo-Regular"/>
              </a:rPr>
              <a:t>gcomm</a:t>
            </a:r>
            <a:r>
              <a:rPr lang="en-US" sz="2000" dirty="0">
                <a:solidFill>
                  <a:srgbClr val="000000"/>
                </a:solidFill>
                <a:latin typeface="Menlo-Regular"/>
              </a:rPr>
              <a:t>, </a:t>
            </a:r>
            <a:r>
              <a:rPr lang="en-US" sz="2000" dirty="0">
                <a:solidFill>
                  <a:srgbClr val="AA0D91"/>
                </a:solidFill>
                <a:latin typeface="Menlo-Regular"/>
              </a:rPr>
              <a:t>NULL</a:t>
            </a:r>
            <a:r>
              <a:rPr lang="en-US" sz="2000" dirty="0">
                <a:solidFill>
                  <a:srgbClr val="000000"/>
                </a:solidFill>
                <a:latin typeface="Menlo-Regular"/>
              </a:rPr>
              <a:t>);</a:t>
            </a:r>
            <a:endParaRPr lang="en-US" sz="2000" dirty="0">
              <a:solidFill>
                <a:schemeClr val="tx1">
                  <a:lumMod val="65000"/>
                  <a:lumOff val="35000"/>
                </a:schemeClr>
              </a:solidFill>
            </a:endParaRPr>
          </a:p>
        </p:txBody>
      </p:sp>
    </p:spTree>
    <p:extLst>
      <p:ext uri="{BB962C8B-B14F-4D97-AF65-F5344CB8AC3E}">
        <p14:creationId xmlns:p14="http://schemas.microsoft.com/office/powerpoint/2010/main" val="28243235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1" cy="8466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8565853" y="6581001"/>
            <a:ext cx="676925" cy="276999"/>
          </a:xfrm>
          <a:prstGeom prst="rect">
            <a:avLst/>
          </a:prstGeom>
          <a:noFill/>
        </p:spPr>
        <p:txBody>
          <a:bodyPr wrap="square" rtlCol="0">
            <a:spAutoFit/>
          </a:bodyPr>
          <a:lstStyle/>
          <a:p>
            <a:r>
              <a:rPr lang="en-US" sz="1200" b="1" dirty="0" err="1" smtClean="0">
                <a:solidFill>
                  <a:srgbClr val="800000"/>
                </a:solidFill>
                <a:latin typeface="Courier"/>
                <a:cs typeface="Courier"/>
              </a:rPr>
              <a:t>get.c</a:t>
            </a:r>
            <a:endParaRPr lang="en-US" sz="1200" b="1" dirty="0">
              <a:solidFill>
                <a:srgbClr val="800000"/>
              </a:solidFill>
              <a:latin typeface="Courier"/>
              <a:cs typeface="Courier"/>
            </a:endParaRPr>
          </a:p>
        </p:txBody>
      </p:sp>
      <p:pic>
        <p:nvPicPr>
          <p:cNvPr id="2" name="Picture 1" descr="Screen Shot 2015-01-24 at 8.23.0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5600"/>
            <a:ext cx="6464300" cy="6502400"/>
          </a:xfrm>
          <a:prstGeom prst="rect">
            <a:avLst/>
          </a:prstGeom>
        </p:spPr>
      </p:pic>
      <p:sp>
        <p:nvSpPr>
          <p:cNvPr id="7" name="TextBox 6"/>
          <p:cNvSpPr txBox="1"/>
          <p:nvPr/>
        </p:nvSpPr>
        <p:spPr>
          <a:xfrm>
            <a:off x="5602111" y="623800"/>
            <a:ext cx="3379008" cy="707886"/>
          </a:xfrm>
          <a:prstGeom prst="rect">
            <a:avLst/>
          </a:prstGeom>
          <a:noFill/>
          <a:ln>
            <a:solidFill>
              <a:schemeClr val="tx1"/>
            </a:solidFill>
          </a:ln>
        </p:spPr>
        <p:txBody>
          <a:bodyPr wrap="square" rtlCol="0">
            <a:spAutoFit/>
          </a:bodyPr>
          <a:lstStyle/>
          <a:p>
            <a:r>
              <a:rPr lang="en-US" sz="2000" dirty="0" smtClean="0">
                <a:latin typeface="Trebuchet MS"/>
                <a:cs typeface="Trebuchet MS"/>
              </a:rPr>
              <a:t>Obtain the read-lock for this time step</a:t>
            </a:r>
            <a:endParaRPr lang="en-US" sz="2000" dirty="0">
              <a:latin typeface="Trebuchet MS"/>
              <a:cs typeface="Trebuchet MS"/>
            </a:endParaRPr>
          </a:p>
        </p:txBody>
      </p:sp>
      <p:sp>
        <p:nvSpPr>
          <p:cNvPr id="8" name="TextBox 7"/>
          <p:cNvSpPr txBox="1"/>
          <p:nvPr/>
        </p:nvSpPr>
        <p:spPr>
          <a:xfrm>
            <a:off x="5571066" y="1495866"/>
            <a:ext cx="3379008" cy="1015663"/>
          </a:xfrm>
          <a:prstGeom prst="rect">
            <a:avLst/>
          </a:prstGeom>
          <a:noFill/>
          <a:ln>
            <a:solidFill>
              <a:schemeClr val="tx1"/>
            </a:solidFill>
          </a:ln>
        </p:spPr>
        <p:txBody>
          <a:bodyPr wrap="square" rtlCol="0">
            <a:spAutoFit/>
          </a:bodyPr>
          <a:lstStyle/>
          <a:p>
            <a:r>
              <a:rPr lang="en-US" sz="2000" dirty="0" smtClean="0">
                <a:latin typeface="Trebuchet MS"/>
                <a:cs typeface="Trebuchet MS"/>
              </a:rPr>
              <a:t>Variable name must be the same as the one we put into the space</a:t>
            </a:r>
            <a:endParaRPr lang="en-US" sz="2000" dirty="0">
              <a:latin typeface="Trebuchet MS"/>
              <a:cs typeface="Trebuchet MS"/>
            </a:endParaRPr>
          </a:p>
        </p:txBody>
      </p:sp>
      <p:sp>
        <p:nvSpPr>
          <p:cNvPr id="9" name="TextBox 8"/>
          <p:cNvSpPr txBox="1"/>
          <p:nvPr/>
        </p:nvSpPr>
        <p:spPr>
          <a:xfrm>
            <a:off x="5940777" y="2808200"/>
            <a:ext cx="3037519" cy="1015663"/>
          </a:xfrm>
          <a:prstGeom prst="rect">
            <a:avLst/>
          </a:prstGeom>
          <a:noFill/>
          <a:ln>
            <a:solidFill>
              <a:schemeClr val="tx1"/>
            </a:solidFill>
          </a:ln>
        </p:spPr>
        <p:txBody>
          <a:bodyPr wrap="square" rtlCol="0">
            <a:spAutoFit/>
          </a:bodyPr>
          <a:lstStyle/>
          <a:p>
            <a:r>
              <a:rPr lang="en-US" sz="2000" dirty="0" smtClean="0">
                <a:latin typeface="Trebuchet MS"/>
                <a:cs typeface="Trebuchet MS"/>
              </a:rPr>
              <a:t>Data buffer is a placeholder for the data we will get</a:t>
            </a:r>
            <a:endParaRPr lang="en-US" sz="2000" dirty="0">
              <a:latin typeface="Trebuchet MS"/>
              <a:cs typeface="Trebuchet MS"/>
            </a:endParaRPr>
          </a:p>
        </p:txBody>
      </p:sp>
      <p:sp>
        <p:nvSpPr>
          <p:cNvPr id="10" name="TextBox 9"/>
          <p:cNvSpPr txBox="1"/>
          <p:nvPr/>
        </p:nvSpPr>
        <p:spPr>
          <a:xfrm>
            <a:off x="5599288" y="4797867"/>
            <a:ext cx="3379008" cy="1015663"/>
          </a:xfrm>
          <a:prstGeom prst="rect">
            <a:avLst/>
          </a:prstGeom>
          <a:noFill/>
          <a:ln>
            <a:solidFill>
              <a:schemeClr val="tx1"/>
            </a:solidFill>
          </a:ln>
        </p:spPr>
        <p:txBody>
          <a:bodyPr wrap="square" rtlCol="0">
            <a:spAutoFit/>
          </a:bodyPr>
          <a:lstStyle/>
          <a:p>
            <a:r>
              <a:rPr lang="en-US" sz="2000" dirty="0" smtClean="0">
                <a:latin typeface="Trebuchet MS"/>
                <a:cs typeface="Trebuchet MS"/>
              </a:rPr>
              <a:t>Get the data from the space and place in our </a:t>
            </a:r>
            <a:r>
              <a:rPr lang="en-US" sz="2000" dirty="0" err="1" smtClean="0">
                <a:latin typeface="Trebuchet MS"/>
                <a:cs typeface="Trebuchet MS"/>
              </a:rPr>
              <a:t>int</a:t>
            </a:r>
            <a:r>
              <a:rPr lang="en-US" sz="2000" dirty="0" smtClean="0">
                <a:latin typeface="Trebuchet MS"/>
                <a:cs typeface="Trebuchet MS"/>
              </a:rPr>
              <a:t>* data buffer</a:t>
            </a:r>
            <a:endParaRPr lang="en-US" sz="2000" dirty="0">
              <a:latin typeface="Trebuchet MS"/>
              <a:cs typeface="Trebuchet MS"/>
            </a:endParaRPr>
          </a:p>
        </p:txBody>
      </p:sp>
      <p:sp>
        <p:nvSpPr>
          <p:cNvPr id="11" name="TextBox 10"/>
          <p:cNvSpPr txBox="1"/>
          <p:nvPr/>
        </p:nvSpPr>
        <p:spPr>
          <a:xfrm>
            <a:off x="5599289" y="5952558"/>
            <a:ext cx="3064933" cy="707886"/>
          </a:xfrm>
          <a:prstGeom prst="rect">
            <a:avLst/>
          </a:prstGeom>
          <a:noFill/>
          <a:ln>
            <a:solidFill>
              <a:schemeClr val="tx1"/>
            </a:solidFill>
          </a:ln>
        </p:spPr>
        <p:txBody>
          <a:bodyPr wrap="square" rtlCol="0">
            <a:spAutoFit/>
          </a:bodyPr>
          <a:lstStyle/>
          <a:p>
            <a:r>
              <a:rPr lang="en-US" sz="2000" dirty="0" smtClean="0">
                <a:latin typeface="Trebuchet MS"/>
                <a:cs typeface="Trebuchet MS"/>
              </a:rPr>
              <a:t>Release the read-lock for this time step</a:t>
            </a:r>
            <a:endParaRPr lang="en-US" sz="2000" dirty="0">
              <a:latin typeface="Trebuchet MS"/>
              <a:cs typeface="Trebuchet MS"/>
            </a:endParaRPr>
          </a:p>
        </p:txBody>
      </p:sp>
      <p:cxnSp>
        <p:nvCxnSpPr>
          <p:cNvPr id="13" name="Straight Arrow Connector 12"/>
          <p:cNvCxnSpPr>
            <a:stCxn id="7" idx="1"/>
          </p:cNvCxnSpPr>
          <p:nvPr/>
        </p:nvCxnSpPr>
        <p:spPr>
          <a:xfrm flipH="1">
            <a:off x="4953000" y="977743"/>
            <a:ext cx="649111" cy="15114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8" idx="1"/>
          </p:cNvCxnSpPr>
          <p:nvPr/>
        </p:nvCxnSpPr>
        <p:spPr>
          <a:xfrm flipH="1">
            <a:off x="4275667" y="2003698"/>
            <a:ext cx="1295399" cy="14119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9" idx="1"/>
          </p:cNvCxnSpPr>
          <p:nvPr/>
        </p:nvCxnSpPr>
        <p:spPr>
          <a:xfrm flipH="1" flipV="1">
            <a:off x="4035778" y="3005667"/>
            <a:ext cx="1904999" cy="31036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10" idx="1"/>
          </p:cNvCxnSpPr>
          <p:nvPr/>
        </p:nvCxnSpPr>
        <p:spPr>
          <a:xfrm flipH="1" flipV="1">
            <a:off x="5249334" y="5207001"/>
            <a:ext cx="349954" cy="9869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5080000" y="6293556"/>
            <a:ext cx="493889" cy="26811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0257544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2: Bounding Box</a:t>
            </a:r>
            <a:endParaRPr lang="en-US" dirty="0"/>
          </a:p>
        </p:txBody>
      </p:sp>
      <p:sp>
        <p:nvSpPr>
          <p:cNvPr id="3" name="Content Placeholder 2"/>
          <p:cNvSpPr>
            <a:spLocks noGrp="1"/>
          </p:cNvSpPr>
          <p:nvPr>
            <p:ph idx="1"/>
          </p:nvPr>
        </p:nvSpPr>
        <p:spPr>
          <a:xfrm>
            <a:off x="457200" y="1524000"/>
            <a:ext cx="8229600" cy="4983238"/>
          </a:xfrm>
        </p:spPr>
        <p:txBody>
          <a:bodyPr>
            <a:normAutofit fontScale="92500"/>
          </a:bodyPr>
          <a:lstStyle/>
          <a:p>
            <a:r>
              <a:rPr lang="en-US" dirty="0" smtClean="0"/>
              <a:t>Now that we see how to put data into the space, we will </a:t>
            </a:r>
            <a:r>
              <a:rPr lang="en-US" b="1" dirty="0" smtClean="0">
                <a:solidFill>
                  <a:srgbClr val="800000"/>
                </a:solidFill>
              </a:rPr>
              <a:t>put </a:t>
            </a:r>
            <a:r>
              <a:rPr lang="en-US" dirty="0" smtClean="0">
                <a:solidFill>
                  <a:schemeClr val="tx1">
                    <a:lumMod val="65000"/>
                    <a:lumOff val="35000"/>
                  </a:schemeClr>
                </a:solidFill>
              </a:rPr>
              <a:t>in</a:t>
            </a:r>
            <a:r>
              <a:rPr lang="en-US" dirty="0" smtClean="0">
                <a:solidFill>
                  <a:srgbClr val="800000"/>
                </a:solidFill>
              </a:rPr>
              <a:t> </a:t>
            </a:r>
            <a:r>
              <a:rPr lang="en-US" dirty="0" smtClean="0"/>
              <a:t>a slightly larger array (50 values)</a:t>
            </a:r>
          </a:p>
          <a:p>
            <a:r>
              <a:rPr lang="en-US" dirty="0" smtClean="0"/>
              <a:t>Instead of putting all 50 values at (0,0,0), we will place five integers in each box along the X-direction of the data domain.</a:t>
            </a:r>
          </a:p>
          <a:p>
            <a:pPr lvl="1"/>
            <a:r>
              <a:rPr lang="en-US" dirty="0" smtClean="0"/>
              <a:t>For example, data[0] through data[4] will go to (0,0,0), data[25] through data[29] will be inserted at (5,0,0), and data[44] through data[49] will be inserted at (9,0,0)</a:t>
            </a:r>
          </a:p>
          <a:p>
            <a:pPr marL="57150" indent="0">
              <a:buNone/>
            </a:pPr>
            <a:endParaRPr lang="en-US" dirty="0" smtClean="0"/>
          </a:p>
          <a:p>
            <a:endParaRPr lang="en-US" dirty="0" smtClean="0"/>
          </a:p>
          <a:p>
            <a:endParaRPr lang="en-US" dirty="0" smtClean="0"/>
          </a:p>
          <a:p>
            <a:r>
              <a:rPr lang="en-US" dirty="0" smtClean="0"/>
              <a:t>We are able to achieve this using a single </a:t>
            </a:r>
            <a:r>
              <a:rPr lang="en-US" b="1" dirty="0" err="1" smtClean="0">
                <a:solidFill>
                  <a:srgbClr val="800000"/>
                </a:solidFill>
                <a:latin typeface="Courier"/>
                <a:cs typeface="Courier"/>
              </a:rPr>
              <a:t>dspaces_put</a:t>
            </a:r>
            <a:r>
              <a:rPr lang="en-US" dirty="0" smtClean="0"/>
              <a:t> command</a:t>
            </a:r>
          </a:p>
          <a:p>
            <a:r>
              <a:rPr lang="en-US" dirty="0" smtClean="0"/>
              <a:t>Let’s take a look at the code</a:t>
            </a:r>
          </a:p>
          <a:p>
            <a:pPr marL="0" indent="0">
              <a:buNone/>
            </a:pPr>
            <a:r>
              <a:rPr lang="en-US" b="1" dirty="0" smtClean="0">
                <a:solidFill>
                  <a:srgbClr val="FF0000"/>
                </a:solidFill>
                <a:latin typeface="Courier"/>
                <a:cs typeface="Courier"/>
              </a:rPr>
              <a:t>$ cd ex2_boundingBox</a:t>
            </a:r>
          </a:p>
          <a:p>
            <a:pPr marL="0" indent="0">
              <a:buNone/>
            </a:pPr>
            <a:r>
              <a:rPr lang="en-US" b="1" dirty="0" smtClean="0">
                <a:solidFill>
                  <a:srgbClr val="FF0000"/>
                </a:solidFill>
                <a:latin typeface="Courier"/>
                <a:cs typeface="Courier"/>
              </a:rPr>
              <a:t>$ vim </a:t>
            </a:r>
            <a:r>
              <a:rPr lang="en-US" b="1" dirty="0" smtClean="0">
                <a:solidFill>
                  <a:srgbClr val="FF0000"/>
                </a:solidFill>
                <a:latin typeface="Courier"/>
                <a:cs typeface="Courier"/>
              </a:rPr>
              <a:t>ex2_put.c</a:t>
            </a:r>
            <a:endParaRPr lang="en-US" b="1" dirty="0">
              <a:solidFill>
                <a:srgbClr val="FF0000"/>
              </a:solidFill>
              <a:latin typeface="Courier"/>
              <a:cs typeface="Courier"/>
            </a:endParaRPr>
          </a:p>
        </p:txBody>
      </p:sp>
      <p:graphicFrame>
        <p:nvGraphicFramePr>
          <p:cNvPr id="4" name="Table 3"/>
          <p:cNvGraphicFramePr>
            <a:graphicFrameLocks noGrp="1"/>
          </p:cNvGraphicFramePr>
          <p:nvPr>
            <p:extLst>
              <p:ext uri="{D42A27DB-BD31-4B8C-83A1-F6EECF244321}">
                <p14:modId xmlns:p14="http://schemas.microsoft.com/office/powerpoint/2010/main" val="1940929834"/>
              </p:ext>
            </p:extLst>
          </p:nvPr>
        </p:nvGraphicFramePr>
        <p:xfrm>
          <a:off x="695472" y="3759603"/>
          <a:ext cx="7775230" cy="1030112"/>
        </p:xfrm>
        <a:graphic>
          <a:graphicData uri="http://schemas.openxmlformats.org/drawingml/2006/table">
            <a:tbl>
              <a:tblPr firstRow="1" bandRow="1">
                <a:tableStyleId>{073A0DAA-6AF3-43AB-8588-CEC1D06C72B9}</a:tableStyleId>
              </a:tblPr>
              <a:tblGrid>
                <a:gridCol w="777523"/>
                <a:gridCol w="777523"/>
                <a:gridCol w="777523"/>
                <a:gridCol w="777523"/>
                <a:gridCol w="777523"/>
                <a:gridCol w="777523"/>
                <a:gridCol w="777523"/>
                <a:gridCol w="777523"/>
                <a:gridCol w="777523"/>
                <a:gridCol w="777523"/>
              </a:tblGrid>
              <a:tr h="1030112">
                <a:tc>
                  <a:txBody>
                    <a:bodyPr/>
                    <a:lstStyle/>
                    <a:p>
                      <a:r>
                        <a:rPr lang="en-US" dirty="0" smtClean="0"/>
                        <a:t>0,0,0</a:t>
                      </a:r>
                    </a:p>
                    <a:p>
                      <a:r>
                        <a:rPr lang="en-US" dirty="0" err="1" smtClean="0">
                          <a:solidFill>
                            <a:srgbClr val="29FA29"/>
                          </a:solidFill>
                        </a:rPr>
                        <a:t>vals</a:t>
                      </a:r>
                      <a:endParaRPr lang="en-US" dirty="0" smtClean="0">
                        <a:solidFill>
                          <a:srgbClr val="29FA29"/>
                        </a:solidFill>
                      </a:endParaRPr>
                    </a:p>
                    <a:p>
                      <a:r>
                        <a:rPr lang="en-US" dirty="0" smtClean="0">
                          <a:solidFill>
                            <a:srgbClr val="29FA29"/>
                          </a:solidFill>
                        </a:rPr>
                        <a:t>0-4</a:t>
                      </a:r>
                    </a:p>
                  </a:txBody>
                  <a:tcPr/>
                </a:tc>
                <a:tc>
                  <a:txBody>
                    <a:bodyPr/>
                    <a:lstStyle/>
                    <a:p>
                      <a:r>
                        <a:rPr lang="en-US" dirty="0" smtClean="0"/>
                        <a:t>1,0,0</a:t>
                      </a:r>
                    </a:p>
                    <a:p>
                      <a:r>
                        <a:rPr lang="en-US" dirty="0" err="1" smtClean="0">
                          <a:solidFill>
                            <a:srgbClr val="29FA29"/>
                          </a:solidFill>
                        </a:rPr>
                        <a:t>vals</a:t>
                      </a:r>
                      <a:endParaRPr lang="en-US" dirty="0" smtClean="0">
                        <a:solidFill>
                          <a:srgbClr val="29FA29"/>
                        </a:solidFill>
                      </a:endParaRPr>
                    </a:p>
                    <a:p>
                      <a:r>
                        <a:rPr lang="en-US" dirty="0" smtClean="0">
                          <a:solidFill>
                            <a:srgbClr val="29FA29"/>
                          </a:solidFill>
                        </a:rPr>
                        <a:t>5-9</a:t>
                      </a:r>
                      <a:endParaRPr lang="en-US" dirty="0">
                        <a:solidFill>
                          <a:srgbClr val="29FA29"/>
                        </a:solidFill>
                      </a:endParaRPr>
                    </a:p>
                  </a:txBody>
                  <a:tcPr/>
                </a:tc>
                <a:tc>
                  <a:txBody>
                    <a:bodyPr/>
                    <a:lstStyle/>
                    <a:p>
                      <a:r>
                        <a:rPr lang="en-US" dirty="0" smtClean="0"/>
                        <a:t>2,0,0</a:t>
                      </a:r>
                    </a:p>
                    <a:p>
                      <a:r>
                        <a:rPr lang="en-US" dirty="0" err="1" smtClean="0">
                          <a:solidFill>
                            <a:srgbClr val="29FA29"/>
                          </a:solidFill>
                        </a:rPr>
                        <a:t>vals</a:t>
                      </a:r>
                      <a:endParaRPr lang="en-US" dirty="0" smtClean="0">
                        <a:solidFill>
                          <a:srgbClr val="29FA29"/>
                        </a:solidFill>
                      </a:endParaRPr>
                    </a:p>
                    <a:p>
                      <a:r>
                        <a:rPr lang="en-US" dirty="0" smtClean="0">
                          <a:solidFill>
                            <a:srgbClr val="29FA29"/>
                          </a:solidFill>
                        </a:rPr>
                        <a:t>10-14</a:t>
                      </a:r>
                      <a:endParaRPr lang="en-US" dirty="0">
                        <a:solidFill>
                          <a:srgbClr val="29FA29"/>
                        </a:solidFill>
                      </a:endParaRPr>
                    </a:p>
                  </a:txBody>
                  <a:tcPr/>
                </a:tc>
                <a:tc>
                  <a:txBody>
                    <a:bodyPr/>
                    <a:lstStyle/>
                    <a:p>
                      <a:r>
                        <a:rPr lang="en-US" dirty="0" smtClean="0"/>
                        <a:t>3,0,0</a:t>
                      </a:r>
                    </a:p>
                    <a:p>
                      <a:r>
                        <a:rPr lang="en-US" dirty="0" err="1" smtClean="0">
                          <a:solidFill>
                            <a:srgbClr val="29FA29"/>
                          </a:solidFill>
                        </a:rPr>
                        <a:t>vals</a:t>
                      </a:r>
                      <a:endParaRPr lang="en-US" dirty="0" smtClean="0">
                        <a:solidFill>
                          <a:srgbClr val="29FA29"/>
                        </a:solidFill>
                      </a:endParaRPr>
                    </a:p>
                    <a:p>
                      <a:r>
                        <a:rPr lang="en-US" dirty="0" smtClean="0">
                          <a:solidFill>
                            <a:srgbClr val="29FA29"/>
                          </a:solidFill>
                        </a:rPr>
                        <a:t>15-19</a:t>
                      </a:r>
                      <a:endParaRPr lang="en-US" dirty="0">
                        <a:solidFill>
                          <a:srgbClr val="29FA29"/>
                        </a:solidFill>
                      </a:endParaRPr>
                    </a:p>
                  </a:txBody>
                  <a:tcPr/>
                </a:tc>
                <a:tc>
                  <a:txBody>
                    <a:bodyPr/>
                    <a:lstStyle/>
                    <a:p>
                      <a:r>
                        <a:rPr lang="en-US" dirty="0" smtClean="0"/>
                        <a:t>4,0,0</a:t>
                      </a:r>
                    </a:p>
                    <a:p>
                      <a:r>
                        <a:rPr lang="en-US" dirty="0" err="1" smtClean="0">
                          <a:solidFill>
                            <a:srgbClr val="29FA29"/>
                          </a:solidFill>
                        </a:rPr>
                        <a:t>vals</a:t>
                      </a:r>
                      <a:endParaRPr lang="en-US" dirty="0" smtClean="0">
                        <a:solidFill>
                          <a:srgbClr val="29FA29"/>
                        </a:solidFill>
                      </a:endParaRPr>
                    </a:p>
                    <a:p>
                      <a:r>
                        <a:rPr lang="en-US" dirty="0" smtClean="0">
                          <a:solidFill>
                            <a:srgbClr val="29FA29"/>
                          </a:solidFill>
                        </a:rPr>
                        <a:t>20-24</a:t>
                      </a:r>
                      <a:endParaRPr lang="en-US" dirty="0">
                        <a:solidFill>
                          <a:srgbClr val="29FA29"/>
                        </a:solidFill>
                      </a:endParaRPr>
                    </a:p>
                  </a:txBody>
                  <a:tcPr/>
                </a:tc>
                <a:tc>
                  <a:txBody>
                    <a:bodyPr/>
                    <a:lstStyle/>
                    <a:p>
                      <a:r>
                        <a:rPr lang="en-US" dirty="0" smtClean="0"/>
                        <a:t>5,0,0</a:t>
                      </a:r>
                    </a:p>
                    <a:p>
                      <a:r>
                        <a:rPr lang="en-US" dirty="0" err="1" smtClean="0">
                          <a:solidFill>
                            <a:srgbClr val="29FA29"/>
                          </a:solidFill>
                        </a:rPr>
                        <a:t>vals</a:t>
                      </a:r>
                      <a:endParaRPr lang="en-US" dirty="0" smtClean="0">
                        <a:solidFill>
                          <a:srgbClr val="29FA29"/>
                        </a:solidFill>
                      </a:endParaRPr>
                    </a:p>
                    <a:p>
                      <a:r>
                        <a:rPr lang="en-US" dirty="0" smtClean="0">
                          <a:solidFill>
                            <a:srgbClr val="29FA29"/>
                          </a:solidFill>
                        </a:rPr>
                        <a:t>25-30</a:t>
                      </a:r>
                      <a:endParaRPr lang="en-US" dirty="0">
                        <a:solidFill>
                          <a:srgbClr val="29FA29"/>
                        </a:solidFill>
                      </a:endParaRPr>
                    </a:p>
                  </a:txBody>
                  <a:tcPr/>
                </a:tc>
                <a:tc>
                  <a:txBody>
                    <a:bodyPr/>
                    <a:lstStyle/>
                    <a:p>
                      <a:r>
                        <a:rPr lang="en-US" dirty="0" smtClean="0"/>
                        <a:t>6,0,0 </a:t>
                      </a:r>
                      <a:r>
                        <a:rPr lang="en-US" dirty="0" err="1" smtClean="0">
                          <a:solidFill>
                            <a:srgbClr val="29FA29"/>
                          </a:solidFill>
                        </a:rPr>
                        <a:t>vals</a:t>
                      </a:r>
                      <a:endParaRPr lang="en-US" dirty="0" smtClean="0">
                        <a:solidFill>
                          <a:srgbClr val="29FA29"/>
                        </a:solidFill>
                      </a:endParaRPr>
                    </a:p>
                    <a:p>
                      <a:r>
                        <a:rPr lang="en-US" dirty="0" smtClean="0">
                          <a:solidFill>
                            <a:srgbClr val="29FA29"/>
                          </a:solidFill>
                        </a:rPr>
                        <a:t>31-34</a:t>
                      </a:r>
                      <a:endParaRPr lang="en-US" dirty="0">
                        <a:solidFill>
                          <a:srgbClr val="29FA29"/>
                        </a:solidFill>
                      </a:endParaRPr>
                    </a:p>
                  </a:txBody>
                  <a:tcPr/>
                </a:tc>
                <a:tc>
                  <a:txBody>
                    <a:bodyPr/>
                    <a:lstStyle/>
                    <a:p>
                      <a:r>
                        <a:rPr lang="en-US" dirty="0" smtClean="0"/>
                        <a:t>7,0,0</a:t>
                      </a:r>
                    </a:p>
                    <a:p>
                      <a:r>
                        <a:rPr lang="en-US" dirty="0" err="1" smtClean="0">
                          <a:solidFill>
                            <a:srgbClr val="29FA29"/>
                          </a:solidFill>
                        </a:rPr>
                        <a:t>vals</a:t>
                      </a:r>
                      <a:r>
                        <a:rPr lang="en-US" baseline="0" dirty="0" smtClean="0">
                          <a:solidFill>
                            <a:srgbClr val="29FA29"/>
                          </a:solidFill>
                        </a:rPr>
                        <a:t> 35-39</a:t>
                      </a:r>
                      <a:endParaRPr lang="en-US" dirty="0">
                        <a:solidFill>
                          <a:srgbClr val="29FA29"/>
                        </a:solidFill>
                      </a:endParaRPr>
                    </a:p>
                  </a:txBody>
                  <a:tcPr/>
                </a:tc>
                <a:tc>
                  <a:txBody>
                    <a:bodyPr/>
                    <a:lstStyle/>
                    <a:p>
                      <a:r>
                        <a:rPr lang="en-US" dirty="0" smtClean="0"/>
                        <a:t>8,0,0 </a:t>
                      </a:r>
                      <a:r>
                        <a:rPr lang="en-US" dirty="0" err="1" smtClean="0">
                          <a:solidFill>
                            <a:srgbClr val="29FA29"/>
                          </a:solidFill>
                        </a:rPr>
                        <a:t>vals</a:t>
                      </a:r>
                      <a:r>
                        <a:rPr lang="en-US" dirty="0" smtClean="0">
                          <a:solidFill>
                            <a:srgbClr val="29FA29"/>
                          </a:solidFill>
                        </a:rPr>
                        <a:t> 40-44</a:t>
                      </a:r>
                      <a:endParaRPr lang="en-US" dirty="0">
                        <a:solidFill>
                          <a:srgbClr val="29FA29"/>
                        </a:solidFill>
                      </a:endParaRPr>
                    </a:p>
                  </a:txBody>
                  <a:tcPr/>
                </a:tc>
                <a:tc>
                  <a:txBody>
                    <a:bodyPr/>
                    <a:lstStyle/>
                    <a:p>
                      <a:r>
                        <a:rPr lang="en-US" dirty="0" smtClean="0"/>
                        <a:t>9,0,0 </a:t>
                      </a:r>
                      <a:r>
                        <a:rPr lang="en-US" dirty="0" err="1" smtClean="0">
                          <a:solidFill>
                            <a:srgbClr val="29FA29"/>
                          </a:solidFill>
                        </a:rPr>
                        <a:t>vals</a:t>
                      </a:r>
                      <a:r>
                        <a:rPr lang="en-US" dirty="0" smtClean="0">
                          <a:solidFill>
                            <a:srgbClr val="29FA29"/>
                          </a:solidFill>
                        </a:rPr>
                        <a:t> 45-49</a:t>
                      </a:r>
                      <a:endParaRPr lang="en-US" dirty="0">
                        <a:solidFill>
                          <a:srgbClr val="29FA29"/>
                        </a:solidFill>
                      </a:endParaRPr>
                    </a:p>
                  </a:txBody>
                  <a:tcPr/>
                </a:tc>
              </a:tr>
            </a:tbl>
          </a:graphicData>
        </a:graphic>
      </p:graphicFrame>
    </p:spTree>
    <p:extLst>
      <p:ext uri="{BB962C8B-B14F-4D97-AF65-F5344CB8AC3E}">
        <p14:creationId xmlns:p14="http://schemas.microsoft.com/office/powerpoint/2010/main" val="245885178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Screen Shot 2015-01-24 at 8.24.3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940617" cy="6858000"/>
          </a:xfrm>
          <a:prstGeom prst="rect">
            <a:avLst/>
          </a:prstGeom>
        </p:spPr>
      </p:pic>
      <p:sp>
        <p:nvSpPr>
          <p:cNvPr id="6" name="Rectangle 5"/>
          <p:cNvSpPr/>
          <p:nvPr/>
        </p:nvSpPr>
        <p:spPr>
          <a:xfrm>
            <a:off x="5812119" y="0"/>
            <a:ext cx="3331882" cy="8466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5968999" y="2144889"/>
            <a:ext cx="2878668" cy="1323439"/>
          </a:xfrm>
          <a:prstGeom prst="rect">
            <a:avLst/>
          </a:prstGeom>
          <a:noFill/>
          <a:ln>
            <a:solidFill>
              <a:schemeClr val="tx1"/>
            </a:solidFill>
          </a:ln>
        </p:spPr>
        <p:txBody>
          <a:bodyPr wrap="square" rtlCol="0">
            <a:spAutoFit/>
          </a:bodyPr>
          <a:lstStyle/>
          <a:p>
            <a:r>
              <a:rPr lang="en-US" sz="2000" dirty="0" smtClean="0"/>
              <a:t>Create a size 50 integer array, populate with random values, and (optionally) sort</a:t>
            </a:r>
            <a:endParaRPr lang="en-US" sz="2000" dirty="0"/>
          </a:p>
        </p:txBody>
      </p:sp>
      <p:cxnSp>
        <p:nvCxnSpPr>
          <p:cNvPr id="9" name="Straight Arrow Connector 8"/>
          <p:cNvCxnSpPr>
            <a:stCxn id="7" idx="1"/>
          </p:cNvCxnSpPr>
          <p:nvPr/>
        </p:nvCxnSpPr>
        <p:spPr>
          <a:xfrm flipH="1" flipV="1">
            <a:off x="3615765" y="2719294"/>
            <a:ext cx="2353234" cy="8731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stCxn id="7" idx="1"/>
          </p:cNvCxnSpPr>
          <p:nvPr/>
        </p:nvCxnSpPr>
        <p:spPr>
          <a:xfrm flipH="1">
            <a:off x="3076223" y="2806609"/>
            <a:ext cx="2892776" cy="66472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7" idx="1"/>
          </p:cNvCxnSpPr>
          <p:nvPr/>
        </p:nvCxnSpPr>
        <p:spPr>
          <a:xfrm flipH="1">
            <a:off x="4007557" y="2806609"/>
            <a:ext cx="1961442" cy="127150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5404555" y="3725334"/>
            <a:ext cx="3556000" cy="707886"/>
          </a:xfrm>
          <a:prstGeom prst="rect">
            <a:avLst/>
          </a:prstGeom>
          <a:noFill/>
          <a:ln>
            <a:solidFill>
              <a:schemeClr val="tx1"/>
            </a:solidFill>
          </a:ln>
        </p:spPr>
        <p:txBody>
          <a:bodyPr wrap="square" rtlCol="0">
            <a:spAutoFit/>
          </a:bodyPr>
          <a:lstStyle/>
          <a:p>
            <a:r>
              <a:rPr lang="en-US" sz="2000" dirty="0" smtClean="0"/>
              <a:t>Define bounding box from </a:t>
            </a:r>
            <a:r>
              <a:rPr lang="en-US" sz="2000" dirty="0" err="1" smtClean="0"/>
              <a:t>lb</a:t>
            </a:r>
            <a:r>
              <a:rPr lang="en-US" sz="2000" dirty="0" smtClean="0"/>
              <a:t>: (0,0,0) to </a:t>
            </a:r>
            <a:r>
              <a:rPr lang="en-US" sz="2000" dirty="0" err="1" smtClean="0"/>
              <a:t>ub</a:t>
            </a:r>
            <a:r>
              <a:rPr lang="en-US" sz="2000" dirty="0" smtClean="0"/>
              <a:t>: (9,0,0)</a:t>
            </a:r>
            <a:endParaRPr lang="en-US" sz="2000" dirty="0"/>
          </a:p>
        </p:txBody>
      </p:sp>
      <p:cxnSp>
        <p:nvCxnSpPr>
          <p:cNvPr id="16" name="Straight Arrow Connector 15"/>
          <p:cNvCxnSpPr>
            <a:stCxn id="14" idx="1"/>
          </p:cNvCxnSpPr>
          <p:nvPr/>
        </p:nvCxnSpPr>
        <p:spPr>
          <a:xfrm flipH="1">
            <a:off x="3725333" y="4079277"/>
            <a:ext cx="1679222" cy="93016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6434667" y="4498343"/>
            <a:ext cx="2413000" cy="2246769"/>
          </a:xfrm>
          <a:prstGeom prst="rect">
            <a:avLst/>
          </a:prstGeom>
          <a:noFill/>
          <a:ln>
            <a:solidFill>
              <a:schemeClr val="tx1"/>
            </a:solidFill>
          </a:ln>
        </p:spPr>
        <p:txBody>
          <a:bodyPr wrap="square" rtlCol="0">
            <a:spAutoFit/>
          </a:bodyPr>
          <a:lstStyle/>
          <a:p>
            <a:r>
              <a:rPr lang="en-US" sz="2000" dirty="0" smtClean="0"/>
              <a:t>In the put, we specify the size of each “box” as 5*</a:t>
            </a:r>
            <a:r>
              <a:rPr lang="en-US" sz="2000" dirty="0" err="1" smtClean="0"/>
              <a:t>sizeof</a:t>
            </a:r>
            <a:r>
              <a:rPr lang="en-US" sz="2000" dirty="0" smtClean="0"/>
              <a:t>(</a:t>
            </a:r>
            <a:r>
              <a:rPr lang="en-US" sz="2000" dirty="0" err="1" smtClean="0"/>
              <a:t>int</a:t>
            </a:r>
            <a:r>
              <a:rPr lang="en-US" sz="2000" dirty="0" smtClean="0"/>
              <a:t>). This means 5 integers can be stored at each location</a:t>
            </a:r>
            <a:r>
              <a:rPr lang="en-US" sz="2000" dirty="0"/>
              <a:t> </a:t>
            </a:r>
          </a:p>
        </p:txBody>
      </p:sp>
      <p:cxnSp>
        <p:nvCxnSpPr>
          <p:cNvPr id="23" name="Straight Arrow Connector 22"/>
          <p:cNvCxnSpPr>
            <a:stCxn id="20" idx="1"/>
          </p:cNvCxnSpPr>
          <p:nvPr/>
        </p:nvCxnSpPr>
        <p:spPr>
          <a:xfrm flipH="1" flipV="1">
            <a:off x="5931647" y="5617882"/>
            <a:ext cx="503020" cy="384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5898444" y="0"/>
            <a:ext cx="3245557" cy="276999"/>
          </a:xfrm>
          <a:prstGeom prst="rect">
            <a:avLst/>
          </a:prstGeom>
          <a:noFill/>
        </p:spPr>
        <p:txBody>
          <a:bodyPr wrap="square" rtlCol="0">
            <a:spAutoFit/>
          </a:bodyPr>
          <a:lstStyle/>
          <a:p>
            <a:pPr algn="r"/>
            <a:r>
              <a:rPr lang="en-US" sz="1200" b="1" dirty="0" smtClean="0">
                <a:solidFill>
                  <a:srgbClr val="800000"/>
                </a:solidFill>
                <a:latin typeface="Courier"/>
                <a:cs typeface="Courier"/>
              </a:rPr>
              <a:t>Example 2, Bounding Box, </a:t>
            </a:r>
            <a:r>
              <a:rPr lang="en-US" sz="1200" b="1" dirty="0" err="1" smtClean="0">
                <a:solidFill>
                  <a:srgbClr val="800000"/>
                </a:solidFill>
                <a:latin typeface="Courier"/>
                <a:cs typeface="Courier"/>
              </a:rPr>
              <a:t>put.c</a:t>
            </a:r>
            <a:endParaRPr lang="en-US" sz="1200" b="1" dirty="0">
              <a:solidFill>
                <a:srgbClr val="800000"/>
              </a:solidFill>
              <a:latin typeface="Courier"/>
              <a:cs typeface="Courier"/>
            </a:endParaRPr>
          </a:p>
        </p:txBody>
      </p:sp>
    </p:spTree>
    <p:extLst>
      <p:ext uri="{BB962C8B-B14F-4D97-AF65-F5344CB8AC3E}">
        <p14:creationId xmlns:p14="http://schemas.microsoft.com/office/powerpoint/2010/main" val="10722456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Getting Data from a Sub-Region</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053517667"/>
              </p:ext>
            </p:extLst>
          </p:nvPr>
        </p:nvGraphicFramePr>
        <p:xfrm>
          <a:off x="634995" y="1497794"/>
          <a:ext cx="7775230" cy="1030112"/>
        </p:xfrm>
        <a:graphic>
          <a:graphicData uri="http://schemas.openxmlformats.org/drawingml/2006/table">
            <a:tbl>
              <a:tblPr firstRow="1" bandRow="1">
                <a:tableStyleId>{073A0DAA-6AF3-43AB-8588-CEC1D06C72B9}</a:tableStyleId>
              </a:tblPr>
              <a:tblGrid>
                <a:gridCol w="777523"/>
                <a:gridCol w="777523"/>
                <a:gridCol w="777523"/>
                <a:gridCol w="777523"/>
                <a:gridCol w="777523"/>
                <a:gridCol w="777523"/>
                <a:gridCol w="777523"/>
                <a:gridCol w="777523"/>
                <a:gridCol w="777523"/>
                <a:gridCol w="777523"/>
              </a:tblGrid>
              <a:tr h="1030112">
                <a:tc>
                  <a:txBody>
                    <a:bodyPr/>
                    <a:lstStyle/>
                    <a:p>
                      <a:r>
                        <a:rPr lang="en-US" dirty="0" smtClean="0"/>
                        <a:t>0,0,0</a:t>
                      </a:r>
                    </a:p>
                    <a:p>
                      <a:r>
                        <a:rPr lang="en-US" dirty="0" err="1" smtClean="0">
                          <a:solidFill>
                            <a:srgbClr val="29FA29"/>
                          </a:solidFill>
                        </a:rPr>
                        <a:t>vals</a:t>
                      </a:r>
                      <a:endParaRPr lang="en-US" dirty="0" smtClean="0">
                        <a:solidFill>
                          <a:srgbClr val="29FA29"/>
                        </a:solidFill>
                      </a:endParaRPr>
                    </a:p>
                    <a:p>
                      <a:r>
                        <a:rPr lang="en-US" dirty="0" smtClean="0">
                          <a:solidFill>
                            <a:srgbClr val="29FA29"/>
                          </a:solidFill>
                        </a:rPr>
                        <a:t>0-4</a:t>
                      </a:r>
                    </a:p>
                  </a:txBody>
                  <a:tcPr/>
                </a:tc>
                <a:tc>
                  <a:txBody>
                    <a:bodyPr/>
                    <a:lstStyle/>
                    <a:p>
                      <a:r>
                        <a:rPr lang="en-US" dirty="0" smtClean="0"/>
                        <a:t>1,0,0</a:t>
                      </a:r>
                    </a:p>
                    <a:p>
                      <a:r>
                        <a:rPr lang="en-US" dirty="0" err="1" smtClean="0">
                          <a:solidFill>
                            <a:srgbClr val="29FA29"/>
                          </a:solidFill>
                        </a:rPr>
                        <a:t>vals</a:t>
                      </a:r>
                      <a:endParaRPr lang="en-US" dirty="0" smtClean="0">
                        <a:solidFill>
                          <a:srgbClr val="29FA29"/>
                        </a:solidFill>
                      </a:endParaRPr>
                    </a:p>
                    <a:p>
                      <a:r>
                        <a:rPr lang="en-US" dirty="0" smtClean="0">
                          <a:solidFill>
                            <a:srgbClr val="29FA29"/>
                          </a:solidFill>
                        </a:rPr>
                        <a:t>5-9</a:t>
                      </a:r>
                      <a:endParaRPr lang="en-US" dirty="0">
                        <a:solidFill>
                          <a:srgbClr val="29FA29"/>
                        </a:solidFill>
                      </a:endParaRPr>
                    </a:p>
                  </a:txBody>
                  <a:tcPr/>
                </a:tc>
                <a:tc>
                  <a:txBody>
                    <a:bodyPr/>
                    <a:lstStyle/>
                    <a:p>
                      <a:r>
                        <a:rPr lang="en-US" dirty="0" smtClean="0"/>
                        <a:t>2,0,0</a:t>
                      </a:r>
                    </a:p>
                    <a:p>
                      <a:r>
                        <a:rPr lang="en-US" dirty="0" err="1" smtClean="0">
                          <a:solidFill>
                            <a:srgbClr val="29FA29"/>
                          </a:solidFill>
                        </a:rPr>
                        <a:t>vals</a:t>
                      </a:r>
                      <a:endParaRPr lang="en-US" dirty="0" smtClean="0">
                        <a:solidFill>
                          <a:srgbClr val="29FA29"/>
                        </a:solidFill>
                      </a:endParaRPr>
                    </a:p>
                    <a:p>
                      <a:r>
                        <a:rPr lang="en-US" dirty="0" smtClean="0">
                          <a:solidFill>
                            <a:srgbClr val="29FA29"/>
                          </a:solidFill>
                        </a:rPr>
                        <a:t>10-14</a:t>
                      </a:r>
                      <a:endParaRPr lang="en-US" dirty="0">
                        <a:solidFill>
                          <a:srgbClr val="29FA29"/>
                        </a:solidFill>
                      </a:endParaRPr>
                    </a:p>
                  </a:txBody>
                  <a:tcPr/>
                </a:tc>
                <a:tc>
                  <a:txBody>
                    <a:bodyPr/>
                    <a:lstStyle/>
                    <a:p>
                      <a:r>
                        <a:rPr lang="en-US" dirty="0" smtClean="0"/>
                        <a:t>3,0,0</a:t>
                      </a:r>
                    </a:p>
                    <a:p>
                      <a:r>
                        <a:rPr lang="en-US" dirty="0" err="1" smtClean="0">
                          <a:solidFill>
                            <a:srgbClr val="29FA29"/>
                          </a:solidFill>
                        </a:rPr>
                        <a:t>vals</a:t>
                      </a:r>
                      <a:endParaRPr lang="en-US" dirty="0" smtClean="0">
                        <a:solidFill>
                          <a:srgbClr val="29FA29"/>
                        </a:solidFill>
                      </a:endParaRPr>
                    </a:p>
                    <a:p>
                      <a:r>
                        <a:rPr lang="en-US" dirty="0" smtClean="0">
                          <a:solidFill>
                            <a:srgbClr val="29FA29"/>
                          </a:solidFill>
                        </a:rPr>
                        <a:t>15-19</a:t>
                      </a:r>
                      <a:endParaRPr lang="en-US" dirty="0">
                        <a:solidFill>
                          <a:srgbClr val="29FA29"/>
                        </a:solidFill>
                      </a:endParaRPr>
                    </a:p>
                  </a:txBody>
                  <a:tcPr/>
                </a:tc>
                <a:tc>
                  <a:txBody>
                    <a:bodyPr/>
                    <a:lstStyle/>
                    <a:p>
                      <a:r>
                        <a:rPr lang="en-US" dirty="0" smtClean="0"/>
                        <a:t>4,0,0</a:t>
                      </a:r>
                    </a:p>
                    <a:p>
                      <a:r>
                        <a:rPr lang="en-US" dirty="0" err="1" smtClean="0">
                          <a:solidFill>
                            <a:srgbClr val="29FA29"/>
                          </a:solidFill>
                        </a:rPr>
                        <a:t>vals</a:t>
                      </a:r>
                      <a:endParaRPr lang="en-US" dirty="0" smtClean="0">
                        <a:solidFill>
                          <a:srgbClr val="29FA29"/>
                        </a:solidFill>
                      </a:endParaRPr>
                    </a:p>
                    <a:p>
                      <a:r>
                        <a:rPr lang="en-US" dirty="0" smtClean="0">
                          <a:solidFill>
                            <a:srgbClr val="29FA29"/>
                          </a:solidFill>
                        </a:rPr>
                        <a:t>20-24</a:t>
                      </a:r>
                      <a:endParaRPr lang="en-US" dirty="0">
                        <a:solidFill>
                          <a:srgbClr val="29FA29"/>
                        </a:solidFill>
                      </a:endParaRPr>
                    </a:p>
                  </a:txBody>
                  <a:tcPr/>
                </a:tc>
                <a:tc>
                  <a:txBody>
                    <a:bodyPr/>
                    <a:lstStyle/>
                    <a:p>
                      <a:r>
                        <a:rPr lang="en-US" dirty="0" smtClean="0"/>
                        <a:t>5,0,0</a:t>
                      </a:r>
                    </a:p>
                    <a:p>
                      <a:r>
                        <a:rPr lang="en-US" dirty="0" err="1" smtClean="0">
                          <a:solidFill>
                            <a:srgbClr val="29FA29"/>
                          </a:solidFill>
                        </a:rPr>
                        <a:t>vals</a:t>
                      </a:r>
                      <a:endParaRPr lang="en-US" dirty="0" smtClean="0">
                        <a:solidFill>
                          <a:srgbClr val="29FA29"/>
                        </a:solidFill>
                      </a:endParaRPr>
                    </a:p>
                    <a:p>
                      <a:r>
                        <a:rPr lang="en-US" dirty="0" smtClean="0">
                          <a:solidFill>
                            <a:srgbClr val="29FA29"/>
                          </a:solidFill>
                        </a:rPr>
                        <a:t>25-30</a:t>
                      </a:r>
                      <a:endParaRPr lang="en-US" dirty="0">
                        <a:solidFill>
                          <a:srgbClr val="29FA29"/>
                        </a:solidFill>
                      </a:endParaRPr>
                    </a:p>
                  </a:txBody>
                  <a:tcPr/>
                </a:tc>
                <a:tc>
                  <a:txBody>
                    <a:bodyPr/>
                    <a:lstStyle/>
                    <a:p>
                      <a:r>
                        <a:rPr lang="en-US" dirty="0" smtClean="0"/>
                        <a:t>6,0,0 </a:t>
                      </a:r>
                      <a:r>
                        <a:rPr lang="en-US" dirty="0" err="1" smtClean="0">
                          <a:solidFill>
                            <a:srgbClr val="29FA29"/>
                          </a:solidFill>
                        </a:rPr>
                        <a:t>vals</a:t>
                      </a:r>
                      <a:endParaRPr lang="en-US" dirty="0" smtClean="0">
                        <a:solidFill>
                          <a:srgbClr val="29FA29"/>
                        </a:solidFill>
                      </a:endParaRPr>
                    </a:p>
                    <a:p>
                      <a:r>
                        <a:rPr lang="en-US" dirty="0" smtClean="0">
                          <a:solidFill>
                            <a:srgbClr val="29FA29"/>
                          </a:solidFill>
                        </a:rPr>
                        <a:t>31-34</a:t>
                      </a:r>
                      <a:endParaRPr lang="en-US" dirty="0">
                        <a:solidFill>
                          <a:srgbClr val="29FA29"/>
                        </a:solidFill>
                      </a:endParaRPr>
                    </a:p>
                  </a:txBody>
                  <a:tcPr/>
                </a:tc>
                <a:tc>
                  <a:txBody>
                    <a:bodyPr/>
                    <a:lstStyle/>
                    <a:p>
                      <a:r>
                        <a:rPr lang="en-US" dirty="0" smtClean="0"/>
                        <a:t>7,0,0</a:t>
                      </a:r>
                    </a:p>
                    <a:p>
                      <a:r>
                        <a:rPr lang="en-US" dirty="0" err="1" smtClean="0">
                          <a:solidFill>
                            <a:srgbClr val="29FA29"/>
                          </a:solidFill>
                        </a:rPr>
                        <a:t>vals</a:t>
                      </a:r>
                      <a:r>
                        <a:rPr lang="en-US" baseline="0" dirty="0" smtClean="0">
                          <a:solidFill>
                            <a:srgbClr val="29FA29"/>
                          </a:solidFill>
                        </a:rPr>
                        <a:t> 35-39</a:t>
                      </a:r>
                      <a:endParaRPr lang="en-US" dirty="0">
                        <a:solidFill>
                          <a:srgbClr val="29FA29"/>
                        </a:solidFill>
                      </a:endParaRPr>
                    </a:p>
                  </a:txBody>
                  <a:tcPr/>
                </a:tc>
                <a:tc>
                  <a:txBody>
                    <a:bodyPr/>
                    <a:lstStyle/>
                    <a:p>
                      <a:r>
                        <a:rPr lang="en-US" dirty="0" smtClean="0"/>
                        <a:t>8,0,0 </a:t>
                      </a:r>
                      <a:r>
                        <a:rPr lang="en-US" dirty="0" err="1" smtClean="0">
                          <a:solidFill>
                            <a:srgbClr val="29FA29"/>
                          </a:solidFill>
                        </a:rPr>
                        <a:t>vals</a:t>
                      </a:r>
                      <a:r>
                        <a:rPr lang="en-US" dirty="0" smtClean="0">
                          <a:solidFill>
                            <a:srgbClr val="29FA29"/>
                          </a:solidFill>
                        </a:rPr>
                        <a:t> 40-44</a:t>
                      </a:r>
                      <a:endParaRPr lang="en-US" dirty="0">
                        <a:solidFill>
                          <a:srgbClr val="29FA29"/>
                        </a:solidFill>
                      </a:endParaRPr>
                    </a:p>
                  </a:txBody>
                  <a:tcPr/>
                </a:tc>
                <a:tc>
                  <a:txBody>
                    <a:bodyPr/>
                    <a:lstStyle/>
                    <a:p>
                      <a:r>
                        <a:rPr lang="en-US" dirty="0" smtClean="0"/>
                        <a:t>9,0,0 </a:t>
                      </a:r>
                      <a:r>
                        <a:rPr lang="en-US" dirty="0" err="1" smtClean="0">
                          <a:solidFill>
                            <a:srgbClr val="29FA29"/>
                          </a:solidFill>
                        </a:rPr>
                        <a:t>vals</a:t>
                      </a:r>
                      <a:r>
                        <a:rPr lang="en-US" dirty="0" smtClean="0">
                          <a:solidFill>
                            <a:srgbClr val="29FA29"/>
                          </a:solidFill>
                        </a:rPr>
                        <a:t> 45-49</a:t>
                      </a:r>
                      <a:endParaRPr lang="en-US" dirty="0">
                        <a:solidFill>
                          <a:srgbClr val="29FA29"/>
                        </a:solidFill>
                      </a:endParaRPr>
                    </a:p>
                  </a:txBody>
                  <a:tcPr/>
                </a:tc>
              </a:tr>
            </a:tbl>
          </a:graphicData>
        </a:graphic>
      </p:graphicFrame>
      <p:sp>
        <p:nvSpPr>
          <p:cNvPr id="5" name="Content Placeholder 2"/>
          <p:cNvSpPr txBox="1">
            <a:spLocks/>
          </p:cNvSpPr>
          <p:nvPr/>
        </p:nvSpPr>
        <p:spPr bwMode="auto">
          <a:xfrm>
            <a:off x="393902" y="3131861"/>
            <a:ext cx="8229600" cy="2564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200">
                <a:solidFill>
                  <a:srgbClr val="5F5F5F"/>
                </a:solidFill>
                <a:latin typeface="Trebuchet MS"/>
                <a:ea typeface="ヒラギノ角ゴ Pro W3" charset="0"/>
                <a:cs typeface="Trebuchet MS"/>
              </a:defRPr>
            </a:lvl1pPr>
            <a:lvl2pPr marL="742950" indent="-285750" algn="l" rtl="0" eaLnBrk="0" fontAlgn="base" hangingPunct="0">
              <a:spcBef>
                <a:spcPct val="20000"/>
              </a:spcBef>
              <a:spcAft>
                <a:spcPct val="0"/>
              </a:spcAft>
              <a:buChar char="–"/>
              <a:defRPr>
                <a:solidFill>
                  <a:srgbClr val="5F5F5F"/>
                </a:solidFill>
                <a:latin typeface="Trebuchet MS"/>
                <a:ea typeface="Geneva" charset="0"/>
                <a:cs typeface="Trebuchet MS"/>
              </a:defRPr>
            </a:lvl2pPr>
            <a:lvl3pPr marL="1143000" indent="-228600" algn="l" rtl="0" eaLnBrk="0" fontAlgn="base" hangingPunct="0">
              <a:spcBef>
                <a:spcPct val="20000"/>
              </a:spcBef>
              <a:spcAft>
                <a:spcPct val="0"/>
              </a:spcAft>
              <a:buChar char="•"/>
              <a:defRPr sz="1600">
                <a:solidFill>
                  <a:srgbClr val="5F5F5F"/>
                </a:solidFill>
                <a:latin typeface="Trebuchet MS"/>
                <a:ea typeface="Geneva" charset="0"/>
                <a:cs typeface="Trebuchet MS"/>
              </a:defRPr>
            </a:lvl3pPr>
            <a:lvl4pPr marL="1600200" indent="-228600" algn="l" rtl="0" eaLnBrk="0" fontAlgn="base" hangingPunct="0">
              <a:spcBef>
                <a:spcPct val="20000"/>
              </a:spcBef>
              <a:spcAft>
                <a:spcPct val="0"/>
              </a:spcAft>
              <a:buChar char="–"/>
              <a:defRPr sz="1400">
                <a:solidFill>
                  <a:srgbClr val="5F5F5F"/>
                </a:solidFill>
                <a:latin typeface="Trebuchet MS"/>
                <a:ea typeface="Geneva" charset="0"/>
                <a:cs typeface="Trebuchet MS"/>
              </a:defRPr>
            </a:lvl4pPr>
            <a:lvl5pPr marL="2057400" indent="-228600" algn="l" rtl="0" eaLnBrk="0" fontAlgn="base" hangingPunct="0">
              <a:spcBef>
                <a:spcPct val="20000"/>
              </a:spcBef>
              <a:spcAft>
                <a:spcPct val="0"/>
              </a:spcAft>
              <a:buChar char="»"/>
              <a:defRPr sz="1400">
                <a:solidFill>
                  <a:srgbClr val="5F5F5F"/>
                </a:solidFill>
                <a:latin typeface="Trebuchet MS"/>
                <a:ea typeface="Geneva" charset="0"/>
                <a:cs typeface="Trebuchet MS"/>
              </a:defRPr>
            </a:lvl5pPr>
            <a:lvl6pPr marL="2514600" indent="-228600" algn="l" rtl="0" eaLnBrk="1" fontAlgn="base" hangingPunct="1">
              <a:spcBef>
                <a:spcPct val="20000"/>
              </a:spcBef>
              <a:spcAft>
                <a:spcPct val="0"/>
              </a:spcAft>
              <a:buChar char="»"/>
              <a:defRPr sz="1400">
                <a:solidFill>
                  <a:srgbClr val="5F5F5F"/>
                </a:solidFill>
                <a:latin typeface="+mn-lt"/>
              </a:defRPr>
            </a:lvl6pPr>
            <a:lvl7pPr marL="2971800" indent="-228600" algn="l" rtl="0" eaLnBrk="1" fontAlgn="base" hangingPunct="1">
              <a:spcBef>
                <a:spcPct val="20000"/>
              </a:spcBef>
              <a:spcAft>
                <a:spcPct val="0"/>
              </a:spcAft>
              <a:buChar char="»"/>
              <a:defRPr sz="1400">
                <a:solidFill>
                  <a:srgbClr val="5F5F5F"/>
                </a:solidFill>
                <a:latin typeface="+mn-lt"/>
              </a:defRPr>
            </a:lvl7pPr>
            <a:lvl8pPr marL="3429000" indent="-228600" algn="l" rtl="0" eaLnBrk="1" fontAlgn="base" hangingPunct="1">
              <a:spcBef>
                <a:spcPct val="20000"/>
              </a:spcBef>
              <a:spcAft>
                <a:spcPct val="0"/>
              </a:spcAft>
              <a:buChar char="»"/>
              <a:defRPr sz="1400">
                <a:solidFill>
                  <a:srgbClr val="5F5F5F"/>
                </a:solidFill>
                <a:latin typeface="+mn-lt"/>
              </a:defRPr>
            </a:lvl8pPr>
            <a:lvl9pPr marL="3886200" indent="-228600" algn="l" rtl="0" eaLnBrk="1" fontAlgn="base" hangingPunct="1">
              <a:spcBef>
                <a:spcPct val="20000"/>
              </a:spcBef>
              <a:spcAft>
                <a:spcPct val="0"/>
              </a:spcAft>
              <a:buChar char="»"/>
              <a:defRPr sz="1400">
                <a:solidFill>
                  <a:srgbClr val="5F5F5F"/>
                </a:solidFill>
                <a:latin typeface="+mn-lt"/>
              </a:defRPr>
            </a:lvl9pPr>
          </a:lstStyle>
          <a:p>
            <a:r>
              <a:rPr lang="en-US" dirty="0" smtClean="0"/>
              <a:t>Now, for the </a:t>
            </a:r>
            <a:r>
              <a:rPr lang="en-US" b="1" dirty="0" smtClean="0">
                <a:solidFill>
                  <a:srgbClr val="800000"/>
                </a:solidFill>
                <a:latin typeface="Courier"/>
                <a:cs typeface="Courier"/>
              </a:rPr>
              <a:t>get</a:t>
            </a:r>
            <a:r>
              <a:rPr lang="en-US" dirty="0" smtClean="0"/>
              <a:t> routine, we will ask for the ten values defined in boxes 3,0,0 and 4,0,0 for each </a:t>
            </a:r>
            <a:r>
              <a:rPr lang="en-US" dirty="0" err="1" smtClean="0"/>
              <a:t>timestep</a:t>
            </a:r>
            <a:endParaRPr lang="en-US" dirty="0" smtClean="0"/>
          </a:p>
          <a:p>
            <a:pPr lvl="1"/>
            <a:r>
              <a:rPr lang="en-US" b="1" dirty="0">
                <a:solidFill>
                  <a:schemeClr val="tx1"/>
                </a:solidFill>
              </a:rPr>
              <a:t>Why? </a:t>
            </a:r>
            <a:r>
              <a:rPr lang="en-US" dirty="0" smtClean="0"/>
              <a:t>Suppose a simulation event that we were waiting for occurs at only these </a:t>
            </a:r>
            <a:r>
              <a:rPr lang="en-US" dirty="0" err="1" smtClean="0"/>
              <a:t>timesteps</a:t>
            </a:r>
            <a:r>
              <a:rPr lang="en-US" dirty="0" smtClean="0"/>
              <a:t>. We </a:t>
            </a:r>
            <a:r>
              <a:rPr lang="en-US" dirty="0"/>
              <a:t>might be interested in only these values to perform </a:t>
            </a:r>
            <a:r>
              <a:rPr lang="en-US" dirty="0" smtClean="0"/>
              <a:t>further </a:t>
            </a:r>
            <a:r>
              <a:rPr lang="en-US" dirty="0"/>
              <a:t>calculation on</a:t>
            </a:r>
            <a:r>
              <a:rPr lang="en-US" dirty="0" smtClean="0"/>
              <a:t>.</a:t>
            </a:r>
          </a:p>
          <a:p>
            <a:r>
              <a:rPr lang="en-US" dirty="0" smtClean="0"/>
              <a:t>Open the get file</a:t>
            </a:r>
          </a:p>
          <a:p>
            <a:pPr marL="0" indent="0">
              <a:buNone/>
            </a:pPr>
            <a:r>
              <a:rPr lang="en-US" b="1" dirty="0" smtClean="0">
                <a:solidFill>
                  <a:srgbClr val="FF0000"/>
                </a:solidFill>
                <a:latin typeface="Courier"/>
                <a:cs typeface="Courier"/>
              </a:rPr>
              <a:t>$ vim </a:t>
            </a:r>
            <a:r>
              <a:rPr lang="en-US" b="1" dirty="0" err="1" smtClean="0">
                <a:solidFill>
                  <a:srgbClr val="FF0000"/>
                </a:solidFill>
                <a:latin typeface="Courier"/>
                <a:cs typeface="Courier"/>
              </a:rPr>
              <a:t>get.c</a:t>
            </a:r>
            <a:endParaRPr lang="en-US" b="1" dirty="0" smtClean="0">
              <a:solidFill>
                <a:srgbClr val="FF0000"/>
              </a:solidFill>
              <a:latin typeface="Courier"/>
              <a:cs typeface="Courier"/>
            </a:endParaRPr>
          </a:p>
        </p:txBody>
      </p:sp>
      <p:sp>
        <p:nvSpPr>
          <p:cNvPr id="6" name="Rectangle 5"/>
          <p:cNvSpPr/>
          <p:nvPr/>
        </p:nvSpPr>
        <p:spPr>
          <a:xfrm>
            <a:off x="2977444" y="1483683"/>
            <a:ext cx="1538111" cy="1030111"/>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Arrow Connector 7"/>
          <p:cNvCxnSpPr>
            <a:stCxn id="6" idx="2"/>
          </p:cNvCxnSpPr>
          <p:nvPr/>
        </p:nvCxnSpPr>
        <p:spPr>
          <a:xfrm>
            <a:off x="3746500" y="2513794"/>
            <a:ext cx="7055" cy="55033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0862136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Screen Shot 2015-01-24 at 8.32.5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80784" cy="6858000"/>
          </a:xfrm>
          <a:prstGeom prst="rect">
            <a:avLst/>
          </a:prstGeom>
        </p:spPr>
      </p:pic>
      <p:sp>
        <p:nvSpPr>
          <p:cNvPr id="6" name="Rectangle 5"/>
          <p:cNvSpPr/>
          <p:nvPr/>
        </p:nvSpPr>
        <p:spPr>
          <a:xfrm>
            <a:off x="6083905" y="0"/>
            <a:ext cx="3060095" cy="8466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5898444" y="0"/>
            <a:ext cx="3245557" cy="276999"/>
          </a:xfrm>
          <a:prstGeom prst="rect">
            <a:avLst/>
          </a:prstGeom>
          <a:noFill/>
        </p:spPr>
        <p:txBody>
          <a:bodyPr wrap="square" rtlCol="0">
            <a:spAutoFit/>
          </a:bodyPr>
          <a:lstStyle/>
          <a:p>
            <a:pPr algn="r"/>
            <a:r>
              <a:rPr lang="en-US" sz="1200" b="1" dirty="0" smtClean="0">
                <a:solidFill>
                  <a:srgbClr val="800000"/>
                </a:solidFill>
                <a:latin typeface="Courier"/>
                <a:cs typeface="Courier"/>
              </a:rPr>
              <a:t>Example 2, Bounding Box, </a:t>
            </a:r>
            <a:r>
              <a:rPr lang="en-US" sz="1200" b="1" dirty="0" err="1" smtClean="0">
                <a:solidFill>
                  <a:srgbClr val="800000"/>
                </a:solidFill>
                <a:latin typeface="Courier"/>
                <a:cs typeface="Courier"/>
              </a:rPr>
              <a:t>get.c</a:t>
            </a:r>
            <a:endParaRPr lang="en-US" sz="1200" b="1" dirty="0">
              <a:solidFill>
                <a:srgbClr val="800000"/>
              </a:solidFill>
              <a:latin typeface="Courier"/>
              <a:cs typeface="Courier"/>
            </a:endParaRPr>
          </a:p>
        </p:txBody>
      </p:sp>
      <p:sp>
        <p:nvSpPr>
          <p:cNvPr id="7" name="TextBox 6"/>
          <p:cNvSpPr txBox="1"/>
          <p:nvPr/>
        </p:nvSpPr>
        <p:spPr>
          <a:xfrm>
            <a:off x="5968999" y="1241778"/>
            <a:ext cx="2878668" cy="1323439"/>
          </a:xfrm>
          <a:prstGeom prst="rect">
            <a:avLst/>
          </a:prstGeom>
          <a:noFill/>
          <a:ln>
            <a:solidFill>
              <a:schemeClr val="tx1"/>
            </a:solidFill>
          </a:ln>
        </p:spPr>
        <p:txBody>
          <a:bodyPr wrap="square" rtlCol="0">
            <a:spAutoFit/>
          </a:bodyPr>
          <a:lstStyle/>
          <a:p>
            <a:r>
              <a:rPr lang="en-US" sz="2000" dirty="0" smtClean="0"/>
              <a:t>Create a data buffer large enough for 10 values, since we will access 2 boxes</a:t>
            </a:r>
            <a:endParaRPr lang="en-US" sz="2000" dirty="0"/>
          </a:p>
        </p:txBody>
      </p:sp>
      <p:sp>
        <p:nvSpPr>
          <p:cNvPr id="15" name="TextBox 14"/>
          <p:cNvSpPr txBox="1"/>
          <p:nvPr/>
        </p:nvSpPr>
        <p:spPr>
          <a:xfrm>
            <a:off x="5923843" y="2791178"/>
            <a:ext cx="2878668" cy="1015663"/>
          </a:xfrm>
          <a:prstGeom prst="rect">
            <a:avLst/>
          </a:prstGeom>
          <a:noFill/>
          <a:ln>
            <a:solidFill>
              <a:schemeClr val="tx1"/>
            </a:solidFill>
          </a:ln>
        </p:spPr>
        <p:txBody>
          <a:bodyPr wrap="square" rtlCol="0">
            <a:spAutoFit/>
          </a:bodyPr>
          <a:lstStyle/>
          <a:p>
            <a:r>
              <a:rPr lang="en-US" sz="2000" dirty="0" smtClean="0"/>
              <a:t>Set the lower bound at 3,0,0 and the upper at 4,0,0</a:t>
            </a:r>
            <a:endParaRPr lang="en-US" sz="2000" dirty="0"/>
          </a:p>
        </p:txBody>
      </p:sp>
      <p:sp>
        <p:nvSpPr>
          <p:cNvPr id="17" name="TextBox 16"/>
          <p:cNvSpPr txBox="1"/>
          <p:nvPr/>
        </p:nvSpPr>
        <p:spPr>
          <a:xfrm>
            <a:off x="6079065" y="3956591"/>
            <a:ext cx="2878668" cy="1323439"/>
          </a:xfrm>
          <a:prstGeom prst="rect">
            <a:avLst/>
          </a:prstGeom>
          <a:noFill/>
          <a:ln>
            <a:solidFill>
              <a:schemeClr val="tx1"/>
            </a:solidFill>
          </a:ln>
        </p:spPr>
        <p:txBody>
          <a:bodyPr wrap="square" rtlCol="0">
            <a:spAutoFit/>
          </a:bodyPr>
          <a:lstStyle/>
          <a:p>
            <a:r>
              <a:rPr lang="en-US" sz="2000" dirty="0" smtClean="0"/>
              <a:t>Note that the size itself is still 5*</a:t>
            </a:r>
            <a:r>
              <a:rPr lang="en-US" sz="2000" dirty="0" err="1" smtClean="0"/>
              <a:t>sizeof</a:t>
            </a:r>
            <a:r>
              <a:rPr lang="en-US" sz="2000" dirty="0" smtClean="0"/>
              <a:t>(</a:t>
            </a:r>
            <a:r>
              <a:rPr lang="en-US" sz="2000" dirty="0" err="1" smtClean="0"/>
              <a:t>int</a:t>
            </a:r>
            <a:r>
              <a:rPr lang="en-US" sz="2000" dirty="0" smtClean="0"/>
              <a:t>) because that is the size of the individual box</a:t>
            </a:r>
            <a:endParaRPr lang="en-US" sz="2000" dirty="0"/>
          </a:p>
        </p:txBody>
      </p:sp>
      <p:cxnSp>
        <p:nvCxnSpPr>
          <p:cNvPr id="4" name="Straight Arrow Connector 3"/>
          <p:cNvCxnSpPr>
            <a:stCxn id="7" idx="1"/>
          </p:cNvCxnSpPr>
          <p:nvPr/>
        </p:nvCxnSpPr>
        <p:spPr>
          <a:xfrm flipH="1" flipV="1">
            <a:off x="3645647" y="1733176"/>
            <a:ext cx="2323352" cy="17032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a:stCxn id="15" idx="1"/>
          </p:cNvCxnSpPr>
          <p:nvPr/>
        </p:nvCxnSpPr>
        <p:spPr>
          <a:xfrm flipH="1">
            <a:off x="1643529" y="3299010"/>
            <a:ext cx="4280314" cy="42134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17" idx="1"/>
          </p:cNvCxnSpPr>
          <p:nvPr/>
        </p:nvCxnSpPr>
        <p:spPr>
          <a:xfrm flipH="1">
            <a:off x="4967943" y="4618311"/>
            <a:ext cx="1111122" cy="19274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5921021" y="5842337"/>
            <a:ext cx="2878668" cy="707886"/>
          </a:xfrm>
          <a:prstGeom prst="rect">
            <a:avLst/>
          </a:prstGeom>
          <a:noFill/>
          <a:ln>
            <a:solidFill>
              <a:schemeClr val="tx1"/>
            </a:solidFill>
          </a:ln>
        </p:spPr>
        <p:txBody>
          <a:bodyPr wrap="square" rtlCol="0">
            <a:spAutoFit/>
          </a:bodyPr>
          <a:lstStyle/>
          <a:p>
            <a:r>
              <a:rPr lang="en-US" sz="2000" dirty="0" smtClean="0"/>
              <a:t>Print information for the user</a:t>
            </a:r>
            <a:endParaRPr lang="en-US" sz="2000" dirty="0"/>
          </a:p>
        </p:txBody>
      </p:sp>
      <p:cxnSp>
        <p:nvCxnSpPr>
          <p:cNvPr id="26" name="Straight Arrow Connector 25"/>
          <p:cNvCxnSpPr>
            <a:stCxn id="25" idx="1"/>
          </p:cNvCxnSpPr>
          <p:nvPr/>
        </p:nvCxnSpPr>
        <p:spPr>
          <a:xfrm flipH="1" flipV="1">
            <a:off x="4646706" y="5752353"/>
            <a:ext cx="1274315" cy="44392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H="1">
            <a:off x="3182471" y="6237111"/>
            <a:ext cx="2715973" cy="26230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079513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2: Compiling/Running the Example </a:t>
            </a:r>
            <a:endParaRPr lang="en-US" dirty="0"/>
          </a:p>
        </p:txBody>
      </p:sp>
      <p:sp>
        <p:nvSpPr>
          <p:cNvPr id="3" name="Content Placeholder 2"/>
          <p:cNvSpPr>
            <a:spLocks noGrp="1"/>
          </p:cNvSpPr>
          <p:nvPr>
            <p:ph idx="1"/>
          </p:nvPr>
        </p:nvSpPr>
        <p:spPr>
          <a:xfrm>
            <a:off x="457200" y="1444625"/>
            <a:ext cx="8229600" cy="4533900"/>
          </a:xfrm>
        </p:spPr>
        <p:txBody>
          <a:bodyPr/>
          <a:lstStyle/>
          <a:p>
            <a:r>
              <a:rPr lang="en-US" dirty="0" smtClean="0"/>
              <a:t>In your current terminal, compile the example.</a:t>
            </a:r>
          </a:p>
          <a:p>
            <a:pPr marL="0" indent="0">
              <a:buNone/>
            </a:pPr>
            <a:r>
              <a:rPr lang="en-US" b="1" dirty="0" smtClean="0">
                <a:solidFill>
                  <a:srgbClr val="FF0000"/>
                </a:solidFill>
                <a:latin typeface="Courier"/>
                <a:cs typeface="Courier"/>
              </a:rPr>
              <a:t>$ </a:t>
            </a:r>
            <a:r>
              <a:rPr lang="en-US" b="1" dirty="0" smtClean="0">
                <a:solidFill>
                  <a:srgbClr val="FF0000"/>
                </a:solidFill>
                <a:latin typeface="Courier"/>
                <a:cs typeface="Courier"/>
              </a:rPr>
              <a:t>make</a:t>
            </a:r>
          </a:p>
          <a:p>
            <a:r>
              <a:rPr lang="en-US" dirty="0" smtClean="0"/>
              <a:t>Submit your job to the queue</a:t>
            </a:r>
            <a:endParaRPr lang="en-US" b="1" dirty="0" smtClean="0">
              <a:solidFill>
                <a:srgbClr val="FF0000"/>
              </a:solidFill>
              <a:latin typeface="Courier"/>
              <a:cs typeface="Courier"/>
            </a:endParaRPr>
          </a:p>
          <a:p>
            <a:pPr marL="0" indent="0">
              <a:buNone/>
            </a:pPr>
            <a:r>
              <a:rPr lang="en-US" b="1" dirty="0">
                <a:solidFill>
                  <a:srgbClr val="FF0000"/>
                </a:solidFill>
                <a:latin typeface="Courier"/>
                <a:cs typeface="Courier"/>
              </a:rPr>
              <a:t>$ </a:t>
            </a:r>
            <a:r>
              <a:rPr lang="en-US" b="1" dirty="0" err="1" smtClean="0">
                <a:solidFill>
                  <a:srgbClr val="FF0000"/>
                </a:solidFill>
                <a:latin typeface="Courier"/>
                <a:cs typeface="Courier"/>
              </a:rPr>
              <a:t>sbatch</a:t>
            </a:r>
            <a:r>
              <a:rPr lang="en-US" b="1" dirty="0" smtClean="0">
                <a:solidFill>
                  <a:srgbClr val="FF0000"/>
                </a:solidFill>
                <a:latin typeface="Courier"/>
                <a:cs typeface="Courier"/>
              </a:rPr>
              <a:t> </a:t>
            </a:r>
            <a:r>
              <a:rPr lang="en-US" b="1" dirty="0" err="1" smtClean="0">
                <a:solidFill>
                  <a:srgbClr val="FF0000"/>
                </a:solidFill>
                <a:latin typeface="Courier"/>
                <a:cs typeface="Courier"/>
              </a:rPr>
              <a:t>job.sh</a:t>
            </a:r>
            <a:endParaRPr lang="en-US" b="1" dirty="0">
              <a:solidFill>
                <a:srgbClr val="FF0000"/>
              </a:solidFill>
              <a:latin typeface="Courier"/>
              <a:cs typeface="Courier"/>
            </a:endParaRPr>
          </a:p>
          <a:p>
            <a:pPr marL="0" indent="0">
              <a:buNone/>
            </a:pPr>
            <a:endParaRPr lang="en-US" b="1" dirty="0" smtClean="0">
              <a:solidFill>
                <a:srgbClr val="FF0000"/>
              </a:solidFill>
              <a:latin typeface="Courier"/>
              <a:cs typeface="Courier"/>
            </a:endParaRPr>
          </a:p>
        </p:txBody>
      </p:sp>
    </p:spTree>
    <p:extLst>
      <p:ext uri="{BB962C8B-B14F-4D97-AF65-F5344CB8AC3E}">
        <p14:creationId xmlns:p14="http://schemas.microsoft.com/office/powerpoint/2010/main" val="134352519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3: Min, Max, Average</a:t>
            </a:r>
            <a:endParaRPr lang="en-US" dirty="0"/>
          </a:p>
        </p:txBody>
      </p:sp>
      <p:sp>
        <p:nvSpPr>
          <p:cNvPr id="3" name="Content Placeholder 2"/>
          <p:cNvSpPr>
            <a:spLocks noGrp="1"/>
          </p:cNvSpPr>
          <p:nvPr>
            <p:ph idx="1"/>
          </p:nvPr>
        </p:nvSpPr>
        <p:spPr>
          <a:xfrm>
            <a:off x="457200" y="1523999"/>
            <a:ext cx="8229600" cy="4910667"/>
          </a:xfrm>
        </p:spPr>
        <p:txBody>
          <a:bodyPr/>
          <a:lstStyle/>
          <a:p>
            <a:r>
              <a:rPr lang="en-US" dirty="0" smtClean="0"/>
              <a:t>This example will expose us to some new terminology. We will call the application that is “putting” data into the space the “</a:t>
            </a:r>
            <a:r>
              <a:rPr lang="en-US" i="1" dirty="0" smtClean="0">
                <a:solidFill>
                  <a:srgbClr val="FF0000"/>
                </a:solidFill>
              </a:rPr>
              <a:t>writer</a:t>
            </a:r>
            <a:r>
              <a:rPr lang="en-US" dirty="0" smtClean="0"/>
              <a:t>” and the application that is “getting” data from the space the “</a:t>
            </a:r>
            <a:r>
              <a:rPr lang="en-US" i="1" dirty="0" smtClean="0">
                <a:solidFill>
                  <a:srgbClr val="FF0000"/>
                </a:solidFill>
              </a:rPr>
              <a:t>reader</a:t>
            </a:r>
            <a:r>
              <a:rPr lang="en-US" dirty="0" smtClean="0"/>
              <a:t>.” </a:t>
            </a:r>
          </a:p>
          <a:p>
            <a:pPr lvl="1"/>
            <a:r>
              <a:rPr lang="en-US" dirty="0" smtClean="0"/>
              <a:t>This is simply a naming convention. It </a:t>
            </a:r>
            <a:r>
              <a:rPr lang="en-US" b="1" i="1" dirty="0" smtClean="0"/>
              <a:t>is</a:t>
            </a:r>
            <a:r>
              <a:rPr lang="en-US" i="1" dirty="0" smtClean="0"/>
              <a:t> </a:t>
            </a:r>
            <a:r>
              <a:rPr lang="en-US" dirty="0" smtClean="0"/>
              <a:t>possible for an application to both read and write.</a:t>
            </a:r>
          </a:p>
          <a:p>
            <a:r>
              <a:rPr lang="en-US" dirty="0" smtClean="0"/>
              <a:t>In this example, we will write a 1D array consisting of 128 values into the space for only 1 </a:t>
            </a:r>
            <a:r>
              <a:rPr lang="en-US" dirty="0" err="1" smtClean="0"/>
              <a:t>timestep</a:t>
            </a:r>
            <a:endParaRPr lang="en-US" dirty="0"/>
          </a:p>
          <a:p>
            <a:pPr lvl="1"/>
            <a:r>
              <a:rPr lang="en-US" dirty="0" smtClean="0"/>
              <a:t>The values will vary in range from 0 to 64k</a:t>
            </a:r>
          </a:p>
          <a:p>
            <a:r>
              <a:rPr lang="en-US" dirty="0" smtClean="0"/>
              <a:t>We will then have multiple reader processes reading chunks of the space to compute the min/max/average</a:t>
            </a:r>
          </a:p>
          <a:p>
            <a:pPr lvl="1"/>
            <a:r>
              <a:rPr lang="en-US" dirty="0" smtClean="0"/>
              <a:t>What changes? </a:t>
            </a:r>
          </a:p>
          <a:p>
            <a:pPr lvl="2"/>
            <a:r>
              <a:rPr lang="en-US" dirty="0" smtClean="0"/>
              <a:t>We no longer have just 2 clients connecting to the </a:t>
            </a:r>
            <a:r>
              <a:rPr lang="en-US" dirty="0" err="1" smtClean="0"/>
              <a:t>DataSpaces</a:t>
            </a:r>
            <a:r>
              <a:rPr lang="en-US" dirty="0" smtClean="0"/>
              <a:t> server.</a:t>
            </a:r>
            <a:endParaRPr lang="en-US" dirty="0"/>
          </a:p>
          <a:p>
            <a:pPr marL="0" indent="0">
              <a:buNone/>
            </a:pPr>
            <a:r>
              <a:rPr lang="en-US" b="1" dirty="0" smtClean="0">
                <a:solidFill>
                  <a:srgbClr val="FF0000"/>
                </a:solidFill>
                <a:latin typeface="Courier"/>
                <a:cs typeface="Courier"/>
              </a:rPr>
              <a:t>$ cd examples/ex3_minmax</a:t>
            </a:r>
          </a:p>
        </p:txBody>
      </p:sp>
    </p:spTree>
    <p:extLst>
      <p:ext uri="{BB962C8B-B14F-4D97-AF65-F5344CB8AC3E}">
        <p14:creationId xmlns:p14="http://schemas.microsoft.com/office/powerpoint/2010/main" val="206055645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4159993488"/>
              </p:ext>
            </p:extLst>
          </p:nvPr>
        </p:nvGraphicFramePr>
        <p:xfrm>
          <a:off x="1008877" y="1464945"/>
          <a:ext cx="6924885" cy="365760"/>
        </p:xfrm>
        <a:graphic>
          <a:graphicData uri="http://schemas.openxmlformats.org/drawingml/2006/table">
            <a:tbl>
              <a:tblPr bandRow="1">
                <a:tableStyleId>{21E4AEA4-8DFA-4A89-87EB-49C32662AFE0}</a:tableStyleId>
              </a:tblPr>
              <a:tblGrid>
                <a:gridCol w="629535"/>
                <a:gridCol w="629535"/>
                <a:gridCol w="629535"/>
                <a:gridCol w="629535"/>
                <a:gridCol w="629535"/>
                <a:gridCol w="629535"/>
                <a:gridCol w="629535"/>
                <a:gridCol w="629535"/>
                <a:gridCol w="629535"/>
                <a:gridCol w="629535"/>
                <a:gridCol w="629535"/>
              </a:tblGrid>
              <a:tr h="268232">
                <a:tc>
                  <a:txBody>
                    <a:bodyPr/>
                    <a:lstStyle/>
                    <a:p>
                      <a:pPr algn="ctr"/>
                      <a:r>
                        <a:rPr lang="en-US" sz="1800" b="1" dirty="0" smtClean="0">
                          <a:solidFill>
                            <a:srgbClr val="FFFFFF"/>
                          </a:solidFill>
                        </a:rPr>
                        <a:t>0</a:t>
                      </a:r>
                      <a:endParaRPr lang="en-US" sz="1800" b="1" dirty="0">
                        <a:solidFill>
                          <a:srgbClr val="FFFFFF"/>
                        </a:solidFill>
                      </a:endParaRPr>
                    </a:p>
                  </a:txBody>
                  <a:tcPr>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E0026"/>
                    </a:solidFill>
                  </a:tcPr>
                </a:tc>
                <a:tc>
                  <a:txBody>
                    <a:bodyPr/>
                    <a:lstStyle/>
                    <a:p>
                      <a:pPr algn="ctr"/>
                      <a:endParaRPr lang="en-US" sz="1800" dirty="0"/>
                    </a:p>
                  </a:txBody>
                  <a:tcP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E0026"/>
                    </a:solidFill>
                  </a:tcPr>
                </a:tc>
                <a:tc>
                  <a:txBody>
                    <a:bodyPr/>
                    <a:lstStyle/>
                    <a:p>
                      <a:pPr algn="ctr"/>
                      <a:endParaRPr lang="en-US" sz="1800" dirty="0"/>
                    </a:p>
                  </a:txBody>
                  <a:tcP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E0026"/>
                    </a:solidFill>
                  </a:tcPr>
                </a:tc>
                <a:tc>
                  <a:txBody>
                    <a:bodyPr/>
                    <a:lstStyle/>
                    <a:p>
                      <a:pPr algn="ctr"/>
                      <a:endParaRPr lang="en-US" sz="1800" dirty="0"/>
                    </a:p>
                  </a:txBody>
                  <a:tcP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E0026"/>
                    </a:solidFill>
                  </a:tcPr>
                </a:tc>
                <a:tc>
                  <a:txBody>
                    <a:bodyPr/>
                    <a:lstStyle/>
                    <a:p>
                      <a:pPr algn="ctr"/>
                      <a:endParaRPr lang="en-US" sz="1800" dirty="0"/>
                    </a:p>
                  </a:txBody>
                  <a:tcP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E0026"/>
                    </a:solidFill>
                  </a:tcPr>
                </a:tc>
                <a:tc>
                  <a:txBody>
                    <a:bodyPr/>
                    <a:lstStyle/>
                    <a:p>
                      <a:pPr algn="ctr"/>
                      <a:r>
                        <a:rPr lang="en-US" sz="1800" b="1" dirty="0" smtClean="0">
                          <a:solidFill>
                            <a:srgbClr val="CE0026"/>
                          </a:solidFill>
                        </a:rPr>
                        <a:t>…</a:t>
                      </a:r>
                      <a:endParaRPr lang="en-US" sz="1800" b="1" dirty="0">
                        <a:solidFill>
                          <a:srgbClr val="CE0026"/>
                        </a:solidFill>
                      </a:endParaRPr>
                    </a:p>
                  </a:txBody>
                  <a:tcP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dirty="0"/>
                    </a:p>
                  </a:txBody>
                  <a:tcP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E0026"/>
                    </a:solidFill>
                  </a:tcPr>
                </a:tc>
                <a:tc>
                  <a:txBody>
                    <a:bodyPr/>
                    <a:lstStyle/>
                    <a:p>
                      <a:pPr algn="ctr"/>
                      <a:endParaRPr lang="en-US" sz="1800" dirty="0"/>
                    </a:p>
                  </a:txBody>
                  <a:tcP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E0026"/>
                    </a:solidFill>
                  </a:tcPr>
                </a:tc>
                <a:tc>
                  <a:txBody>
                    <a:bodyPr/>
                    <a:lstStyle/>
                    <a:p>
                      <a:pPr algn="ctr"/>
                      <a:endParaRPr lang="en-US" sz="1800" dirty="0"/>
                    </a:p>
                  </a:txBody>
                  <a:tcP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E0026"/>
                    </a:solidFill>
                  </a:tcPr>
                </a:tc>
                <a:tc>
                  <a:txBody>
                    <a:bodyPr/>
                    <a:lstStyle/>
                    <a:p>
                      <a:pPr algn="ctr"/>
                      <a:endParaRPr lang="en-US" sz="1800" dirty="0"/>
                    </a:p>
                  </a:txBody>
                  <a:tcP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E0026"/>
                    </a:solidFill>
                  </a:tcPr>
                </a:tc>
                <a:tc>
                  <a:txBody>
                    <a:bodyPr/>
                    <a:lstStyle/>
                    <a:p>
                      <a:pPr algn="ctr"/>
                      <a:r>
                        <a:rPr lang="en-US" sz="1800" b="1" dirty="0" smtClean="0">
                          <a:solidFill>
                            <a:schemeClr val="bg1"/>
                          </a:solidFill>
                        </a:rPr>
                        <a:t>127</a:t>
                      </a:r>
                      <a:endParaRPr lang="en-US" sz="1800" b="1" dirty="0">
                        <a:solidFill>
                          <a:schemeClr val="bg1"/>
                        </a:solidFill>
                      </a:endParaRPr>
                    </a:p>
                  </a:txBody>
                  <a:tcPr>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E0026"/>
                    </a:solidFill>
                  </a:tcPr>
                </a:tc>
              </a:tr>
            </a:tbl>
          </a:graphicData>
        </a:graphic>
      </p:graphicFrame>
      <p:graphicFrame>
        <p:nvGraphicFramePr>
          <p:cNvPr id="39" name="Table 38"/>
          <p:cNvGraphicFramePr>
            <a:graphicFrameLocks noGrp="1"/>
          </p:cNvGraphicFramePr>
          <p:nvPr>
            <p:extLst>
              <p:ext uri="{D42A27DB-BD31-4B8C-83A1-F6EECF244321}">
                <p14:modId xmlns:p14="http://schemas.microsoft.com/office/powerpoint/2010/main" val="1293303819"/>
              </p:ext>
            </p:extLst>
          </p:nvPr>
        </p:nvGraphicFramePr>
        <p:xfrm>
          <a:off x="6995316" y="3402106"/>
          <a:ext cx="1831218" cy="365760"/>
        </p:xfrm>
        <a:graphic>
          <a:graphicData uri="http://schemas.openxmlformats.org/drawingml/2006/table">
            <a:tbl>
              <a:tblPr firstRow="1" bandRow="1">
                <a:tableStyleId>{5C22544A-7EE6-4342-B048-85BDC9FD1C3A}</a:tableStyleId>
              </a:tblPr>
              <a:tblGrid>
                <a:gridCol w="610406"/>
                <a:gridCol w="610406"/>
                <a:gridCol w="610406"/>
              </a:tblGrid>
              <a:tr h="344714">
                <a:tc>
                  <a:txBody>
                    <a:bodyPr/>
                    <a:lstStyle/>
                    <a:p>
                      <a:pPr algn="ctr"/>
                      <a:r>
                        <a:rPr lang="en-US" dirty="0" smtClean="0">
                          <a:solidFill>
                            <a:schemeClr val="bg1"/>
                          </a:solidFill>
                        </a:rPr>
                        <a:t>96</a:t>
                      </a:r>
                      <a:endParaRPr lang="en-US" dirty="0">
                        <a:solidFill>
                          <a:schemeClr val="bg1"/>
                        </a:solidFill>
                      </a:endParaRPr>
                    </a:p>
                  </a:txBody>
                  <a:tcPr>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60066"/>
                    </a:solidFill>
                  </a:tcPr>
                </a:tc>
                <a:tc>
                  <a:txBody>
                    <a:bodyPr/>
                    <a:lstStyle/>
                    <a:p>
                      <a:pPr algn="ctr"/>
                      <a:r>
                        <a:rPr lang="en-US" dirty="0" smtClean="0">
                          <a:solidFill>
                            <a:srgbClr val="595959"/>
                          </a:solidFill>
                        </a:rPr>
                        <a:t>…</a:t>
                      </a:r>
                      <a:endParaRPr lang="en-US" dirty="0">
                        <a:solidFill>
                          <a:srgbClr val="595959"/>
                        </a:solidFill>
                      </a:endParaRPr>
                    </a:p>
                  </a:txBody>
                  <a:tcP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dirty="0" smtClean="0"/>
                        <a:t>111</a:t>
                      </a:r>
                      <a:endParaRPr lang="en-US" dirty="0"/>
                    </a:p>
                  </a:txBody>
                  <a:tcPr>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60066"/>
                    </a:solidFill>
                  </a:tcPr>
                </a:tc>
              </a:tr>
            </a:tbl>
          </a:graphicData>
        </a:graphic>
      </p:graphicFrame>
      <p:graphicFrame>
        <p:nvGraphicFramePr>
          <p:cNvPr id="40" name="Table 39"/>
          <p:cNvGraphicFramePr>
            <a:graphicFrameLocks noGrp="1"/>
          </p:cNvGraphicFramePr>
          <p:nvPr>
            <p:extLst>
              <p:ext uri="{D42A27DB-BD31-4B8C-83A1-F6EECF244321}">
                <p14:modId xmlns:p14="http://schemas.microsoft.com/office/powerpoint/2010/main" val="493451215"/>
              </p:ext>
            </p:extLst>
          </p:nvPr>
        </p:nvGraphicFramePr>
        <p:xfrm>
          <a:off x="6988058" y="2371165"/>
          <a:ext cx="1797354" cy="365760"/>
        </p:xfrm>
        <a:graphic>
          <a:graphicData uri="http://schemas.openxmlformats.org/drawingml/2006/table">
            <a:tbl>
              <a:tblPr firstRow="1" bandRow="1">
                <a:tableStyleId>{5C22544A-7EE6-4342-B048-85BDC9FD1C3A}</a:tableStyleId>
              </a:tblPr>
              <a:tblGrid>
                <a:gridCol w="599118"/>
                <a:gridCol w="599118"/>
                <a:gridCol w="599118"/>
              </a:tblGrid>
              <a:tr h="344714">
                <a:tc>
                  <a:txBody>
                    <a:bodyPr/>
                    <a:lstStyle/>
                    <a:p>
                      <a:pPr algn="ctr"/>
                      <a:r>
                        <a:rPr lang="en-US" dirty="0" smtClean="0">
                          <a:solidFill>
                            <a:schemeClr val="bg1"/>
                          </a:solidFill>
                        </a:rPr>
                        <a:t>112</a:t>
                      </a:r>
                      <a:endParaRPr lang="en-US" dirty="0">
                        <a:solidFill>
                          <a:schemeClr val="bg1"/>
                        </a:solidFill>
                      </a:endParaRPr>
                    </a:p>
                  </a:txBody>
                  <a:tcPr>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60066"/>
                    </a:solidFill>
                  </a:tcPr>
                </a:tc>
                <a:tc>
                  <a:txBody>
                    <a:bodyPr/>
                    <a:lstStyle/>
                    <a:p>
                      <a:pPr algn="ctr"/>
                      <a:r>
                        <a:rPr lang="en-US" dirty="0" smtClean="0">
                          <a:solidFill>
                            <a:srgbClr val="595959"/>
                          </a:solidFill>
                        </a:rPr>
                        <a:t>…</a:t>
                      </a:r>
                      <a:endParaRPr lang="en-US" dirty="0">
                        <a:solidFill>
                          <a:srgbClr val="595959"/>
                        </a:solidFill>
                      </a:endParaRPr>
                    </a:p>
                  </a:txBody>
                  <a:tcP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dirty="0" smtClean="0"/>
                        <a:t>127</a:t>
                      </a:r>
                      <a:endParaRPr lang="en-US" dirty="0"/>
                    </a:p>
                  </a:txBody>
                  <a:tcPr>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60066"/>
                    </a:solidFill>
                  </a:tcPr>
                </a:tc>
              </a:tr>
            </a:tbl>
          </a:graphicData>
        </a:graphic>
      </p:graphicFrame>
      <p:graphicFrame>
        <p:nvGraphicFramePr>
          <p:cNvPr id="41" name="Table 40"/>
          <p:cNvGraphicFramePr>
            <a:graphicFrameLocks noGrp="1"/>
          </p:cNvGraphicFramePr>
          <p:nvPr>
            <p:extLst>
              <p:ext uri="{D42A27DB-BD31-4B8C-83A1-F6EECF244321}">
                <p14:modId xmlns:p14="http://schemas.microsoft.com/office/powerpoint/2010/main" val="3686760508"/>
              </p:ext>
            </p:extLst>
          </p:nvPr>
        </p:nvGraphicFramePr>
        <p:xfrm>
          <a:off x="6973548" y="4607506"/>
          <a:ext cx="1831218" cy="365760"/>
        </p:xfrm>
        <a:graphic>
          <a:graphicData uri="http://schemas.openxmlformats.org/drawingml/2006/table">
            <a:tbl>
              <a:tblPr firstRow="1" bandRow="1">
                <a:tableStyleId>{5C22544A-7EE6-4342-B048-85BDC9FD1C3A}</a:tableStyleId>
              </a:tblPr>
              <a:tblGrid>
                <a:gridCol w="610406"/>
                <a:gridCol w="610406"/>
                <a:gridCol w="610406"/>
              </a:tblGrid>
              <a:tr h="0">
                <a:tc>
                  <a:txBody>
                    <a:bodyPr/>
                    <a:lstStyle/>
                    <a:p>
                      <a:pPr algn="ctr"/>
                      <a:r>
                        <a:rPr lang="en-US" dirty="0" smtClean="0">
                          <a:solidFill>
                            <a:schemeClr val="bg1"/>
                          </a:solidFill>
                        </a:rPr>
                        <a:t>80</a:t>
                      </a:r>
                      <a:endParaRPr lang="en-US" dirty="0">
                        <a:solidFill>
                          <a:schemeClr val="bg1"/>
                        </a:solidFill>
                      </a:endParaRPr>
                    </a:p>
                  </a:txBody>
                  <a:tcPr>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60066"/>
                    </a:solidFill>
                  </a:tcPr>
                </a:tc>
                <a:tc>
                  <a:txBody>
                    <a:bodyPr/>
                    <a:lstStyle/>
                    <a:p>
                      <a:pPr algn="ctr"/>
                      <a:r>
                        <a:rPr lang="en-US" dirty="0" smtClean="0">
                          <a:solidFill>
                            <a:srgbClr val="595959"/>
                          </a:solidFill>
                        </a:rPr>
                        <a:t>…</a:t>
                      </a:r>
                      <a:endParaRPr lang="en-US" dirty="0">
                        <a:solidFill>
                          <a:srgbClr val="595959"/>
                        </a:solidFill>
                      </a:endParaRPr>
                    </a:p>
                  </a:txBody>
                  <a:tcP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dirty="0" smtClean="0"/>
                        <a:t>95</a:t>
                      </a:r>
                      <a:endParaRPr lang="en-US" dirty="0"/>
                    </a:p>
                  </a:txBody>
                  <a:tcPr>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60066"/>
                    </a:solidFill>
                  </a:tcPr>
                </a:tc>
              </a:tr>
            </a:tbl>
          </a:graphicData>
        </a:graphic>
      </p:graphicFrame>
      <p:graphicFrame>
        <p:nvGraphicFramePr>
          <p:cNvPr id="42" name="Table 41"/>
          <p:cNvGraphicFramePr>
            <a:graphicFrameLocks noGrp="1"/>
          </p:cNvGraphicFramePr>
          <p:nvPr>
            <p:extLst>
              <p:ext uri="{D42A27DB-BD31-4B8C-83A1-F6EECF244321}">
                <p14:modId xmlns:p14="http://schemas.microsoft.com/office/powerpoint/2010/main" val="2239554655"/>
              </p:ext>
            </p:extLst>
          </p:nvPr>
        </p:nvGraphicFramePr>
        <p:xfrm>
          <a:off x="4818458" y="4607505"/>
          <a:ext cx="1831218" cy="365760"/>
        </p:xfrm>
        <a:graphic>
          <a:graphicData uri="http://schemas.openxmlformats.org/drawingml/2006/table">
            <a:tbl>
              <a:tblPr firstRow="1" bandRow="1">
                <a:tableStyleId>{5C22544A-7EE6-4342-B048-85BDC9FD1C3A}</a:tableStyleId>
              </a:tblPr>
              <a:tblGrid>
                <a:gridCol w="610406"/>
                <a:gridCol w="610406"/>
                <a:gridCol w="610406"/>
              </a:tblGrid>
              <a:tr h="344714">
                <a:tc>
                  <a:txBody>
                    <a:bodyPr/>
                    <a:lstStyle/>
                    <a:p>
                      <a:pPr algn="ctr"/>
                      <a:r>
                        <a:rPr lang="en-US" dirty="0" smtClean="0">
                          <a:solidFill>
                            <a:schemeClr val="bg1"/>
                          </a:solidFill>
                        </a:rPr>
                        <a:t>64</a:t>
                      </a:r>
                      <a:endParaRPr lang="en-US" dirty="0">
                        <a:solidFill>
                          <a:schemeClr val="bg1"/>
                        </a:solidFill>
                      </a:endParaRPr>
                    </a:p>
                  </a:txBody>
                  <a:tcPr>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60066"/>
                    </a:solidFill>
                  </a:tcPr>
                </a:tc>
                <a:tc>
                  <a:txBody>
                    <a:bodyPr/>
                    <a:lstStyle/>
                    <a:p>
                      <a:pPr algn="ctr"/>
                      <a:r>
                        <a:rPr lang="en-US" dirty="0" smtClean="0">
                          <a:solidFill>
                            <a:srgbClr val="595959"/>
                          </a:solidFill>
                        </a:rPr>
                        <a:t>…</a:t>
                      </a:r>
                      <a:endParaRPr lang="en-US" dirty="0">
                        <a:solidFill>
                          <a:srgbClr val="595959"/>
                        </a:solidFill>
                      </a:endParaRPr>
                    </a:p>
                  </a:txBody>
                  <a:tcP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dirty="0" smtClean="0"/>
                        <a:t>79</a:t>
                      </a:r>
                      <a:endParaRPr lang="en-US" dirty="0"/>
                    </a:p>
                  </a:txBody>
                  <a:tcPr>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60066"/>
                    </a:solidFill>
                  </a:tcPr>
                </a:tc>
              </a:tr>
            </a:tbl>
          </a:graphicData>
        </a:graphic>
      </p:graphicFrame>
      <p:graphicFrame>
        <p:nvGraphicFramePr>
          <p:cNvPr id="43" name="Table 42"/>
          <p:cNvGraphicFramePr>
            <a:graphicFrameLocks noGrp="1"/>
          </p:cNvGraphicFramePr>
          <p:nvPr>
            <p:extLst>
              <p:ext uri="{D42A27DB-BD31-4B8C-83A1-F6EECF244321}">
                <p14:modId xmlns:p14="http://schemas.microsoft.com/office/powerpoint/2010/main" val="2253994305"/>
              </p:ext>
            </p:extLst>
          </p:nvPr>
        </p:nvGraphicFramePr>
        <p:xfrm>
          <a:off x="2434826" y="4613037"/>
          <a:ext cx="1831218" cy="365760"/>
        </p:xfrm>
        <a:graphic>
          <a:graphicData uri="http://schemas.openxmlformats.org/drawingml/2006/table">
            <a:tbl>
              <a:tblPr firstRow="1" bandRow="1">
                <a:tableStyleId>{5C22544A-7EE6-4342-B048-85BDC9FD1C3A}</a:tableStyleId>
              </a:tblPr>
              <a:tblGrid>
                <a:gridCol w="610406"/>
                <a:gridCol w="610406"/>
                <a:gridCol w="610406"/>
              </a:tblGrid>
              <a:tr h="344714">
                <a:tc>
                  <a:txBody>
                    <a:bodyPr/>
                    <a:lstStyle/>
                    <a:p>
                      <a:pPr algn="ctr"/>
                      <a:r>
                        <a:rPr lang="en-US" dirty="0" smtClean="0">
                          <a:solidFill>
                            <a:schemeClr val="bg1"/>
                          </a:solidFill>
                        </a:rPr>
                        <a:t>48</a:t>
                      </a:r>
                      <a:endParaRPr lang="en-US" dirty="0">
                        <a:solidFill>
                          <a:schemeClr val="bg1"/>
                        </a:solidFill>
                      </a:endParaRPr>
                    </a:p>
                  </a:txBody>
                  <a:tcPr>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60066"/>
                    </a:solidFill>
                  </a:tcPr>
                </a:tc>
                <a:tc>
                  <a:txBody>
                    <a:bodyPr/>
                    <a:lstStyle/>
                    <a:p>
                      <a:pPr algn="ctr"/>
                      <a:r>
                        <a:rPr lang="en-US" dirty="0" smtClean="0">
                          <a:solidFill>
                            <a:srgbClr val="595959"/>
                          </a:solidFill>
                        </a:rPr>
                        <a:t>…</a:t>
                      </a:r>
                      <a:endParaRPr lang="en-US" dirty="0">
                        <a:solidFill>
                          <a:srgbClr val="595959"/>
                        </a:solidFill>
                      </a:endParaRPr>
                    </a:p>
                  </a:txBody>
                  <a:tcP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dirty="0" smtClean="0"/>
                        <a:t>63</a:t>
                      </a:r>
                      <a:endParaRPr lang="en-US" dirty="0"/>
                    </a:p>
                  </a:txBody>
                  <a:tcPr>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60066"/>
                    </a:solidFill>
                  </a:tcPr>
                </a:tc>
              </a:tr>
            </a:tbl>
          </a:graphicData>
        </a:graphic>
      </p:graphicFrame>
      <p:graphicFrame>
        <p:nvGraphicFramePr>
          <p:cNvPr id="44" name="Table 43"/>
          <p:cNvGraphicFramePr>
            <a:graphicFrameLocks noGrp="1"/>
          </p:cNvGraphicFramePr>
          <p:nvPr>
            <p:extLst>
              <p:ext uri="{D42A27DB-BD31-4B8C-83A1-F6EECF244321}">
                <p14:modId xmlns:p14="http://schemas.microsoft.com/office/powerpoint/2010/main" val="911926490"/>
              </p:ext>
            </p:extLst>
          </p:nvPr>
        </p:nvGraphicFramePr>
        <p:xfrm>
          <a:off x="182426" y="4607503"/>
          <a:ext cx="1831218" cy="365760"/>
        </p:xfrm>
        <a:graphic>
          <a:graphicData uri="http://schemas.openxmlformats.org/drawingml/2006/table">
            <a:tbl>
              <a:tblPr firstRow="1" bandRow="1">
                <a:tableStyleId>{5C22544A-7EE6-4342-B048-85BDC9FD1C3A}</a:tableStyleId>
              </a:tblPr>
              <a:tblGrid>
                <a:gridCol w="610406"/>
                <a:gridCol w="610406"/>
                <a:gridCol w="610406"/>
              </a:tblGrid>
              <a:tr h="344714">
                <a:tc>
                  <a:txBody>
                    <a:bodyPr/>
                    <a:lstStyle/>
                    <a:p>
                      <a:pPr algn="ctr"/>
                      <a:r>
                        <a:rPr lang="en-US" dirty="0" smtClean="0">
                          <a:solidFill>
                            <a:schemeClr val="bg1"/>
                          </a:solidFill>
                        </a:rPr>
                        <a:t>32</a:t>
                      </a:r>
                      <a:endParaRPr lang="en-US" dirty="0">
                        <a:solidFill>
                          <a:schemeClr val="bg1"/>
                        </a:solidFill>
                      </a:endParaRPr>
                    </a:p>
                  </a:txBody>
                  <a:tcPr>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60066"/>
                    </a:solidFill>
                  </a:tcPr>
                </a:tc>
                <a:tc>
                  <a:txBody>
                    <a:bodyPr/>
                    <a:lstStyle/>
                    <a:p>
                      <a:pPr algn="ctr"/>
                      <a:r>
                        <a:rPr lang="en-US" dirty="0" smtClean="0">
                          <a:solidFill>
                            <a:srgbClr val="595959"/>
                          </a:solidFill>
                        </a:rPr>
                        <a:t>…</a:t>
                      </a:r>
                      <a:endParaRPr lang="en-US" dirty="0">
                        <a:solidFill>
                          <a:srgbClr val="595959"/>
                        </a:solidFill>
                      </a:endParaRPr>
                    </a:p>
                  </a:txBody>
                  <a:tcP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dirty="0" smtClean="0"/>
                        <a:t>47</a:t>
                      </a:r>
                      <a:endParaRPr lang="en-US" dirty="0"/>
                    </a:p>
                  </a:txBody>
                  <a:tcPr>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60066"/>
                    </a:solidFill>
                  </a:tcPr>
                </a:tc>
              </a:tr>
            </a:tbl>
          </a:graphicData>
        </a:graphic>
      </p:graphicFrame>
      <p:graphicFrame>
        <p:nvGraphicFramePr>
          <p:cNvPr id="45" name="Table 44"/>
          <p:cNvGraphicFramePr>
            <a:graphicFrameLocks noGrp="1"/>
          </p:cNvGraphicFramePr>
          <p:nvPr>
            <p:extLst>
              <p:ext uri="{D42A27DB-BD31-4B8C-83A1-F6EECF244321}">
                <p14:modId xmlns:p14="http://schemas.microsoft.com/office/powerpoint/2010/main" val="2773209803"/>
              </p:ext>
            </p:extLst>
          </p:nvPr>
        </p:nvGraphicFramePr>
        <p:xfrm>
          <a:off x="176021" y="3516799"/>
          <a:ext cx="1831218" cy="365760"/>
        </p:xfrm>
        <a:graphic>
          <a:graphicData uri="http://schemas.openxmlformats.org/drawingml/2006/table">
            <a:tbl>
              <a:tblPr firstRow="1" bandRow="1">
                <a:tableStyleId>{5C22544A-7EE6-4342-B048-85BDC9FD1C3A}</a:tableStyleId>
              </a:tblPr>
              <a:tblGrid>
                <a:gridCol w="610406"/>
                <a:gridCol w="610406"/>
                <a:gridCol w="610406"/>
              </a:tblGrid>
              <a:tr h="344714">
                <a:tc>
                  <a:txBody>
                    <a:bodyPr/>
                    <a:lstStyle/>
                    <a:p>
                      <a:pPr algn="ctr"/>
                      <a:r>
                        <a:rPr lang="en-US" dirty="0" smtClean="0">
                          <a:solidFill>
                            <a:schemeClr val="bg1"/>
                          </a:solidFill>
                        </a:rPr>
                        <a:t>16</a:t>
                      </a:r>
                      <a:endParaRPr lang="en-US" dirty="0">
                        <a:solidFill>
                          <a:schemeClr val="bg1"/>
                        </a:solidFill>
                      </a:endParaRPr>
                    </a:p>
                  </a:txBody>
                  <a:tcPr>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60066"/>
                    </a:solidFill>
                  </a:tcPr>
                </a:tc>
                <a:tc>
                  <a:txBody>
                    <a:bodyPr/>
                    <a:lstStyle/>
                    <a:p>
                      <a:pPr algn="ctr"/>
                      <a:r>
                        <a:rPr lang="en-US" dirty="0" smtClean="0">
                          <a:solidFill>
                            <a:srgbClr val="595959"/>
                          </a:solidFill>
                        </a:rPr>
                        <a:t>…</a:t>
                      </a:r>
                      <a:endParaRPr lang="en-US" dirty="0">
                        <a:solidFill>
                          <a:srgbClr val="595959"/>
                        </a:solidFill>
                      </a:endParaRPr>
                    </a:p>
                  </a:txBody>
                  <a:tcP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dirty="0" smtClean="0"/>
                        <a:t>31</a:t>
                      </a:r>
                      <a:endParaRPr lang="en-US" dirty="0"/>
                    </a:p>
                  </a:txBody>
                  <a:tcPr>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60066"/>
                    </a:solidFill>
                  </a:tcPr>
                </a:tc>
              </a:tr>
            </a:tbl>
          </a:graphicData>
        </a:graphic>
      </p:graphicFrame>
      <p:graphicFrame>
        <p:nvGraphicFramePr>
          <p:cNvPr id="46" name="Table 45"/>
          <p:cNvGraphicFramePr>
            <a:graphicFrameLocks noGrp="1"/>
          </p:cNvGraphicFramePr>
          <p:nvPr>
            <p:extLst>
              <p:ext uri="{D42A27DB-BD31-4B8C-83A1-F6EECF244321}">
                <p14:modId xmlns:p14="http://schemas.microsoft.com/office/powerpoint/2010/main" val="2093281674"/>
              </p:ext>
            </p:extLst>
          </p:nvPr>
        </p:nvGraphicFramePr>
        <p:xfrm>
          <a:off x="177444" y="2545622"/>
          <a:ext cx="1831218" cy="365760"/>
        </p:xfrm>
        <a:graphic>
          <a:graphicData uri="http://schemas.openxmlformats.org/drawingml/2006/table">
            <a:tbl>
              <a:tblPr firstRow="1" bandRow="1">
                <a:tableStyleId>{5C22544A-7EE6-4342-B048-85BDC9FD1C3A}</a:tableStyleId>
              </a:tblPr>
              <a:tblGrid>
                <a:gridCol w="610406"/>
                <a:gridCol w="610406"/>
                <a:gridCol w="610406"/>
              </a:tblGrid>
              <a:tr h="344714">
                <a:tc>
                  <a:txBody>
                    <a:bodyPr/>
                    <a:lstStyle/>
                    <a:p>
                      <a:pPr algn="ctr"/>
                      <a:r>
                        <a:rPr lang="en-US" dirty="0" smtClean="0">
                          <a:solidFill>
                            <a:schemeClr val="bg1"/>
                          </a:solidFill>
                        </a:rPr>
                        <a:t>0</a:t>
                      </a:r>
                      <a:endParaRPr lang="en-US" dirty="0">
                        <a:solidFill>
                          <a:schemeClr val="bg1"/>
                        </a:solidFill>
                      </a:endParaRPr>
                    </a:p>
                  </a:txBody>
                  <a:tcPr>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60066"/>
                    </a:solidFill>
                  </a:tcPr>
                </a:tc>
                <a:tc>
                  <a:txBody>
                    <a:bodyPr/>
                    <a:lstStyle/>
                    <a:p>
                      <a:pPr algn="ctr"/>
                      <a:r>
                        <a:rPr lang="en-US" dirty="0" smtClean="0">
                          <a:solidFill>
                            <a:srgbClr val="595959"/>
                          </a:solidFill>
                        </a:rPr>
                        <a:t>…</a:t>
                      </a:r>
                      <a:endParaRPr lang="en-US" dirty="0">
                        <a:solidFill>
                          <a:srgbClr val="595959"/>
                        </a:solidFill>
                      </a:endParaRPr>
                    </a:p>
                  </a:txBody>
                  <a:tcP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dirty="0" smtClean="0"/>
                        <a:t>15</a:t>
                      </a:r>
                      <a:endParaRPr lang="en-US" dirty="0"/>
                    </a:p>
                  </a:txBody>
                  <a:tcPr>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60066"/>
                    </a:solidFill>
                  </a:tcPr>
                </a:tc>
              </a:tr>
            </a:tbl>
          </a:graphicData>
        </a:graphic>
      </p:graphicFrame>
      <p:sp>
        <p:nvSpPr>
          <p:cNvPr id="49" name="TextBox 48"/>
          <p:cNvSpPr txBox="1"/>
          <p:nvPr/>
        </p:nvSpPr>
        <p:spPr>
          <a:xfrm>
            <a:off x="4504409" y="1925278"/>
            <a:ext cx="859474" cy="323165"/>
          </a:xfrm>
          <a:prstGeom prst="rect">
            <a:avLst/>
          </a:prstGeom>
          <a:noFill/>
        </p:spPr>
        <p:txBody>
          <a:bodyPr wrap="square" rtlCol="0">
            <a:spAutoFit/>
          </a:bodyPr>
          <a:lstStyle/>
          <a:p>
            <a:r>
              <a:rPr lang="en-US" sz="1500" b="1" dirty="0" smtClean="0">
                <a:solidFill>
                  <a:srgbClr val="CE0026"/>
                </a:solidFill>
                <a:latin typeface="Courier"/>
                <a:cs typeface="Courier"/>
              </a:rPr>
              <a:t>put()</a:t>
            </a:r>
            <a:endParaRPr lang="en-US" sz="1500" b="1" dirty="0">
              <a:solidFill>
                <a:srgbClr val="CE0026"/>
              </a:solidFill>
              <a:latin typeface="Courier"/>
              <a:cs typeface="Courier"/>
            </a:endParaRPr>
          </a:p>
        </p:txBody>
      </p:sp>
      <p:cxnSp>
        <p:nvCxnSpPr>
          <p:cNvPr id="76" name="Straight Arrow Connector 75"/>
          <p:cNvCxnSpPr>
            <a:stCxn id="6" idx="2"/>
            <a:endCxn id="30" idx="3"/>
          </p:cNvCxnSpPr>
          <p:nvPr/>
        </p:nvCxnSpPr>
        <p:spPr>
          <a:xfrm>
            <a:off x="4471319" y="1830705"/>
            <a:ext cx="18505" cy="724126"/>
          </a:xfrm>
          <a:prstGeom prst="straightConnector1">
            <a:avLst/>
          </a:prstGeom>
          <a:ln>
            <a:solidFill>
              <a:srgbClr val="CE0026"/>
            </a:solidFill>
            <a:tailEnd type="arrow"/>
          </a:ln>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a:stCxn id="30" idx="0"/>
            <a:endCxn id="39" idx="1"/>
          </p:cNvCxnSpPr>
          <p:nvPr/>
        </p:nvCxnSpPr>
        <p:spPr>
          <a:xfrm>
            <a:off x="6451313" y="3248284"/>
            <a:ext cx="544003" cy="336702"/>
          </a:xfrm>
          <a:prstGeom prst="straightConnector1">
            <a:avLst/>
          </a:prstGeom>
          <a:ln>
            <a:solidFill>
              <a:srgbClr val="FF8000"/>
            </a:solidFill>
            <a:tailEnd type="arrow"/>
          </a:ln>
        </p:spPr>
        <p:style>
          <a:lnRef idx="2">
            <a:schemeClr val="accent1"/>
          </a:lnRef>
          <a:fillRef idx="0">
            <a:schemeClr val="accent1"/>
          </a:fillRef>
          <a:effectRef idx="1">
            <a:schemeClr val="accent1"/>
          </a:effectRef>
          <a:fontRef idx="minor">
            <a:schemeClr val="tx1"/>
          </a:fontRef>
        </p:style>
      </p:cxnSp>
      <p:cxnSp>
        <p:nvCxnSpPr>
          <p:cNvPr id="84" name="Straight Arrow Connector 83"/>
          <p:cNvCxnSpPr>
            <a:endCxn id="41" idx="0"/>
          </p:cNvCxnSpPr>
          <p:nvPr/>
        </p:nvCxnSpPr>
        <p:spPr>
          <a:xfrm>
            <a:off x="6245412" y="3466353"/>
            <a:ext cx="1643745" cy="1141153"/>
          </a:xfrm>
          <a:prstGeom prst="straightConnector1">
            <a:avLst/>
          </a:prstGeom>
          <a:ln>
            <a:solidFill>
              <a:srgbClr val="FF8000"/>
            </a:solidFill>
            <a:tailEnd type="arrow"/>
          </a:ln>
        </p:spPr>
        <p:style>
          <a:lnRef idx="2">
            <a:schemeClr val="accent1"/>
          </a:lnRef>
          <a:fillRef idx="0">
            <a:schemeClr val="accent1"/>
          </a:fillRef>
          <a:effectRef idx="1">
            <a:schemeClr val="accent1"/>
          </a:effectRef>
          <a:fontRef idx="minor">
            <a:schemeClr val="tx1"/>
          </a:fontRef>
        </p:style>
      </p:cxnSp>
      <p:cxnSp>
        <p:nvCxnSpPr>
          <p:cNvPr id="86" name="Straight Arrow Connector 85"/>
          <p:cNvCxnSpPr>
            <a:endCxn id="42" idx="0"/>
          </p:cNvCxnSpPr>
          <p:nvPr/>
        </p:nvCxnSpPr>
        <p:spPr>
          <a:xfrm>
            <a:off x="5573059" y="3824941"/>
            <a:ext cx="161008" cy="782564"/>
          </a:xfrm>
          <a:prstGeom prst="straightConnector1">
            <a:avLst/>
          </a:prstGeom>
          <a:ln>
            <a:solidFill>
              <a:srgbClr val="FF8000"/>
            </a:solidFill>
            <a:tailEnd type="arrow"/>
          </a:ln>
        </p:spPr>
        <p:style>
          <a:lnRef idx="2">
            <a:schemeClr val="accent1"/>
          </a:lnRef>
          <a:fillRef idx="0">
            <a:schemeClr val="accent1"/>
          </a:fillRef>
          <a:effectRef idx="1">
            <a:schemeClr val="accent1"/>
          </a:effectRef>
          <a:fontRef idx="minor">
            <a:schemeClr val="tx1"/>
          </a:fontRef>
        </p:style>
      </p:cxnSp>
      <p:cxnSp>
        <p:nvCxnSpPr>
          <p:cNvPr id="88" name="Straight Arrow Connector 87"/>
          <p:cNvCxnSpPr>
            <a:endCxn id="43" idx="0"/>
          </p:cNvCxnSpPr>
          <p:nvPr/>
        </p:nvCxnSpPr>
        <p:spPr>
          <a:xfrm flipH="1">
            <a:off x="3350435" y="3869765"/>
            <a:ext cx="653800" cy="743272"/>
          </a:xfrm>
          <a:prstGeom prst="straightConnector1">
            <a:avLst/>
          </a:prstGeom>
          <a:ln>
            <a:solidFill>
              <a:srgbClr val="FF8000"/>
            </a:solidFill>
            <a:tailEnd type="arrow"/>
          </a:ln>
        </p:spPr>
        <p:style>
          <a:lnRef idx="2">
            <a:schemeClr val="accent1"/>
          </a:lnRef>
          <a:fillRef idx="0">
            <a:schemeClr val="accent1"/>
          </a:fillRef>
          <a:effectRef idx="1">
            <a:schemeClr val="accent1"/>
          </a:effectRef>
          <a:fontRef idx="minor">
            <a:schemeClr val="tx1"/>
          </a:fontRef>
        </p:style>
      </p:cxnSp>
      <p:cxnSp>
        <p:nvCxnSpPr>
          <p:cNvPr id="90" name="Straight Arrow Connector 89"/>
          <p:cNvCxnSpPr>
            <a:endCxn id="44" idx="0"/>
          </p:cNvCxnSpPr>
          <p:nvPr/>
        </p:nvCxnSpPr>
        <p:spPr>
          <a:xfrm flipH="1">
            <a:off x="1098035" y="3765176"/>
            <a:ext cx="2009730" cy="842327"/>
          </a:xfrm>
          <a:prstGeom prst="straightConnector1">
            <a:avLst/>
          </a:prstGeom>
          <a:ln>
            <a:solidFill>
              <a:srgbClr val="FF8000"/>
            </a:solidFill>
            <a:tailEnd type="arrow"/>
          </a:ln>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a:endCxn id="45" idx="3"/>
          </p:cNvCxnSpPr>
          <p:nvPr/>
        </p:nvCxnSpPr>
        <p:spPr>
          <a:xfrm flipH="1">
            <a:off x="2007239" y="3391647"/>
            <a:ext cx="726996" cy="308032"/>
          </a:xfrm>
          <a:prstGeom prst="straightConnector1">
            <a:avLst/>
          </a:prstGeom>
          <a:ln>
            <a:solidFill>
              <a:srgbClr val="FF8000"/>
            </a:solidFill>
            <a:tailEnd type="arrow"/>
          </a:ln>
        </p:spPr>
        <p:style>
          <a:lnRef idx="2">
            <a:schemeClr val="accent1"/>
          </a:lnRef>
          <a:fillRef idx="0">
            <a:schemeClr val="accent1"/>
          </a:fillRef>
          <a:effectRef idx="1">
            <a:schemeClr val="accent1"/>
          </a:effectRef>
          <a:fontRef idx="minor">
            <a:schemeClr val="tx1"/>
          </a:fontRef>
        </p:style>
      </p:cxnSp>
      <p:cxnSp>
        <p:nvCxnSpPr>
          <p:cNvPr id="94" name="Straight Arrow Connector 93"/>
          <p:cNvCxnSpPr>
            <a:endCxn id="46" idx="3"/>
          </p:cNvCxnSpPr>
          <p:nvPr/>
        </p:nvCxnSpPr>
        <p:spPr>
          <a:xfrm flipH="1" flipV="1">
            <a:off x="2008662" y="2728502"/>
            <a:ext cx="919809" cy="244792"/>
          </a:xfrm>
          <a:prstGeom prst="straightConnector1">
            <a:avLst/>
          </a:prstGeom>
          <a:ln>
            <a:solidFill>
              <a:srgbClr val="FF8000"/>
            </a:solidFill>
            <a:tailEnd type="arrow"/>
          </a:ln>
        </p:spPr>
        <p:style>
          <a:lnRef idx="2">
            <a:schemeClr val="accent1"/>
          </a:lnRef>
          <a:fillRef idx="0">
            <a:schemeClr val="accent1"/>
          </a:fillRef>
          <a:effectRef idx="1">
            <a:schemeClr val="accent1"/>
          </a:effectRef>
          <a:fontRef idx="minor">
            <a:schemeClr val="tx1"/>
          </a:fontRef>
        </p:style>
      </p:cxnSp>
      <p:cxnSp>
        <p:nvCxnSpPr>
          <p:cNvPr id="96" name="Straight Arrow Connector 95"/>
          <p:cNvCxnSpPr>
            <a:endCxn id="40" idx="1"/>
          </p:cNvCxnSpPr>
          <p:nvPr/>
        </p:nvCxnSpPr>
        <p:spPr>
          <a:xfrm flipV="1">
            <a:off x="6021294" y="2554045"/>
            <a:ext cx="966764" cy="105484"/>
          </a:xfrm>
          <a:prstGeom prst="straightConnector1">
            <a:avLst/>
          </a:prstGeom>
          <a:ln>
            <a:solidFill>
              <a:srgbClr val="FF8000"/>
            </a:solidFill>
            <a:tailEnd type="arrow"/>
          </a:ln>
        </p:spPr>
        <p:style>
          <a:lnRef idx="2">
            <a:schemeClr val="accent1"/>
          </a:lnRef>
          <a:fillRef idx="0">
            <a:schemeClr val="accent1"/>
          </a:fillRef>
          <a:effectRef idx="1">
            <a:schemeClr val="accent1"/>
          </a:effectRef>
          <a:fontRef idx="minor">
            <a:schemeClr val="tx1"/>
          </a:fontRef>
        </p:style>
      </p:cxnSp>
      <p:sp>
        <p:nvSpPr>
          <p:cNvPr id="98" name="TextBox 97"/>
          <p:cNvSpPr txBox="1"/>
          <p:nvPr/>
        </p:nvSpPr>
        <p:spPr>
          <a:xfrm rot="818807">
            <a:off x="2191513" y="2570736"/>
            <a:ext cx="826604" cy="327852"/>
          </a:xfrm>
          <a:prstGeom prst="rect">
            <a:avLst/>
          </a:prstGeom>
          <a:noFill/>
        </p:spPr>
        <p:txBody>
          <a:bodyPr wrap="square" rtlCol="0">
            <a:spAutoFit/>
          </a:bodyPr>
          <a:lstStyle/>
          <a:p>
            <a:r>
              <a:rPr lang="en-US" sz="1500" b="1" dirty="0" smtClean="0">
                <a:solidFill>
                  <a:srgbClr val="FF8000"/>
                </a:solidFill>
                <a:latin typeface="Courier"/>
                <a:cs typeface="Courier"/>
              </a:rPr>
              <a:t>get()</a:t>
            </a:r>
            <a:endParaRPr lang="en-US" sz="1500" b="1" dirty="0">
              <a:solidFill>
                <a:srgbClr val="FF8000"/>
              </a:solidFill>
              <a:latin typeface="Courier"/>
              <a:cs typeface="Courier"/>
            </a:endParaRPr>
          </a:p>
        </p:txBody>
      </p:sp>
      <p:sp>
        <p:nvSpPr>
          <p:cNvPr id="100" name="TextBox 99"/>
          <p:cNvSpPr txBox="1"/>
          <p:nvPr/>
        </p:nvSpPr>
        <p:spPr>
          <a:xfrm rot="20222225">
            <a:off x="1865795" y="3813843"/>
            <a:ext cx="826604" cy="327852"/>
          </a:xfrm>
          <a:prstGeom prst="rect">
            <a:avLst/>
          </a:prstGeom>
          <a:noFill/>
        </p:spPr>
        <p:txBody>
          <a:bodyPr wrap="square" rtlCol="0">
            <a:spAutoFit/>
          </a:bodyPr>
          <a:lstStyle/>
          <a:p>
            <a:r>
              <a:rPr lang="en-US" sz="1500" b="1" dirty="0" smtClean="0">
                <a:solidFill>
                  <a:srgbClr val="FF8000"/>
                </a:solidFill>
                <a:latin typeface="Courier"/>
                <a:cs typeface="Courier"/>
              </a:rPr>
              <a:t>get()</a:t>
            </a:r>
            <a:endParaRPr lang="en-US" sz="1500" b="1" dirty="0">
              <a:solidFill>
                <a:srgbClr val="FF8000"/>
              </a:solidFill>
              <a:latin typeface="Courier"/>
              <a:cs typeface="Courier"/>
            </a:endParaRPr>
          </a:p>
        </p:txBody>
      </p:sp>
      <p:sp>
        <p:nvSpPr>
          <p:cNvPr id="101" name="TextBox 100"/>
          <p:cNvSpPr txBox="1"/>
          <p:nvPr/>
        </p:nvSpPr>
        <p:spPr>
          <a:xfrm>
            <a:off x="3643795" y="4082783"/>
            <a:ext cx="826604" cy="327852"/>
          </a:xfrm>
          <a:prstGeom prst="rect">
            <a:avLst/>
          </a:prstGeom>
          <a:noFill/>
        </p:spPr>
        <p:txBody>
          <a:bodyPr wrap="square" rtlCol="0">
            <a:spAutoFit/>
          </a:bodyPr>
          <a:lstStyle/>
          <a:p>
            <a:r>
              <a:rPr lang="en-US" sz="1500" b="1" dirty="0" smtClean="0">
                <a:solidFill>
                  <a:srgbClr val="FF8000"/>
                </a:solidFill>
                <a:latin typeface="Courier"/>
                <a:cs typeface="Courier"/>
              </a:rPr>
              <a:t>get()</a:t>
            </a:r>
            <a:endParaRPr lang="en-US" sz="1500" b="1" dirty="0">
              <a:solidFill>
                <a:srgbClr val="FF8000"/>
              </a:solidFill>
              <a:latin typeface="Courier"/>
              <a:cs typeface="Courier"/>
            </a:endParaRPr>
          </a:p>
        </p:txBody>
      </p:sp>
      <p:sp>
        <p:nvSpPr>
          <p:cNvPr id="102" name="TextBox 101"/>
          <p:cNvSpPr txBox="1"/>
          <p:nvPr/>
        </p:nvSpPr>
        <p:spPr>
          <a:xfrm>
            <a:off x="5660854" y="4023019"/>
            <a:ext cx="826604" cy="327852"/>
          </a:xfrm>
          <a:prstGeom prst="rect">
            <a:avLst/>
          </a:prstGeom>
          <a:noFill/>
        </p:spPr>
        <p:txBody>
          <a:bodyPr wrap="square" rtlCol="0">
            <a:spAutoFit/>
          </a:bodyPr>
          <a:lstStyle/>
          <a:p>
            <a:r>
              <a:rPr lang="en-US" sz="1500" b="1" dirty="0" smtClean="0">
                <a:solidFill>
                  <a:srgbClr val="FF8000"/>
                </a:solidFill>
                <a:latin typeface="Courier"/>
                <a:cs typeface="Courier"/>
              </a:rPr>
              <a:t>get()</a:t>
            </a:r>
            <a:endParaRPr lang="en-US" sz="1500" b="1" dirty="0">
              <a:solidFill>
                <a:srgbClr val="FF8000"/>
              </a:solidFill>
              <a:latin typeface="Courier"/>
              <a:cs typeface="Courier"/>
            </a:endParaRPr>
          </a:p>
        </p:txBody>
      </p:sp>
      <p:sp>
        <p:nvSpPr>
          <p:cNvPr id="103" name="TextBox 102"/>
          <p:cNvSpPr txBox="1"/>
          <p:nvPr/>
        </p:nvSpPr>
        <p:spPr>
          <a:xfrm rot="2153613">
            <a:off x="7110149" y="3963255"/>
            <a:ext cx="826604" cy="327852"/>
          </a:xfrm>
          <a:prstGeom prst="rect">
            <a:avLst/>
          </a:prstGeom>
          <a:noFill/>
        </p:spPr>
        <p:txBody>
          <a:bodyPr wrap="square" rtlCol="0">
            <a:spAutoFit/>
          </a:bodyPr>
          <a:lstStyle/>
          <a:p>
            <a:r>
              <a:rPr lang="en-US" sz="1500" b="1" dirty="0" smtClean="0">
                <a:solidFill>
                  <a:srgbClr val="FF8000"/>
                </a:solidFill>
                <a:latin typeface="Courier"/>
                <a:cs typeface="Courier"/>
              </a:rPr>
              <a:t>get()</a:t>
            </a:r>
            <a:endParaRPr lang="en-US" sz="1500" b="1" dirty="0">
              <a:solidFill>
                <a:srgbClr val="FF8000"/>
              </a:solidFill>
              <a:latin typeface="Courier"/>
              <a:cs typeface="Courier"/>
            </a:endParaRPr>
          </a:p>
        </p:txBody>
      </p:sp>
      <p:sp>
        <p:nvSpPr>
          <p:cNvPr id="104" name="TextBox 103"/>
          <p:cNvSpPr txBox="1"/>
          <p:nvPr/>
        </p:nvSpPr>
        <p:spPr>
          <a:xfrm rot="1701724">
            <a:off x="6378030" y="3081722"/>
            <a:ext cx="826604" cy="327852"/>
          </a:xfrm>
          <a:prstGeom prst="rect">
            <a:avLst/>
          </a:prstGeom>
          <a:noFill/>
        </p:spPr>
        <p:txBody>
          <a:bodyPr wrap="square" rtlCol="0">
            <a:spAutoFit/>
          </a:bodyPr>
          <a:lstStyle/>
          <a:p>
            <a:r>
              <a:rPr lang="en-US" sz="1500" b="1" dirty="0" smtClean="0">
                <a:solidFill>
                  <a:srgbClr val="FF8000"/>
                </a:solidFill>
                <a:latin typeface="Courier"/>
                <a:cs typeface="Courier"/>
              </a:rPr>
              <a:t>get()</a:t>
            </a:r>
            <a:endParaRPr lang="en-US" sz="1500" b="1" dirty="0">
              <a:solidFill>
                <a:srgbClr val="FF8000"/>
              </a:solidFill>
              <a:latin typeface="Courier"/>
              <a:cs typeface="Courier"/>
            </a:endParaRPr>
          </a:p>
        </p:txBody>
      </p:sp>
      <p:sp>
        <p:nvSpPr>
          <p:cNvPr id="105" name="TextBox 104"/>
          <p:cNvSpPr txBox="1"/>
          <p:nvPr/>
        </p:nvSpPr>
        <p:spPr>
          <a:xfrm rot="21293763">
            <a:off x="6034383" y="2245019"/>
            <a:ext cx="826604" cy="327852"/>
          </a:xfrm>
          <a:prstGeom prst="rect">
            <a:avLst/>
          </a:prstGeom>
          <a:noFill/>
        </p:spPr>
        <p:txBody>
          <a:bodyPr wrap="square" rtlCol="0">
            <a:spAutoFit/>
          </a:bodyPr>
          <a:lstStyle/>
          <a:p>
            <a:r>
              <a:rPr lang="en-US" sz="1500" b="1" dirty="0" smtClean="0">
                <a:solidFill>
                  <a:srgbClr val="FF8000"/>
                </a:solidFill>
                <a:latin typeface="Courier"/>
                <a:cs typeface="Courier"/>
              </a:rPr>
              <a:t>get()</a:t>
            </a:r>
            <a:endParaRPr lang="en-US" sz="1500" b="1" dirty="0">
              <a:solidFill>
                <a:srgbClr val="FF8000"/>
              </a:solidFill>
              <a:latin typeface="Courier"/>
              <a:cs typeface="Courier"/>
            </a:endParaRPr>
          </a:p>
        </p:txBody>
      </p:sp>
      <p:sp>
        <p:nvSpPr>
          <p:cNvPr id="106" name="TextBox 105"/>
          <p:cNvSpPr txBox="1"/>
          <p:nvPr/>
        </p:nvSpPr>
        <p:spPr>
          <a:xfrm>
            <a:off x="119529" y="2301794"/>
            <a:ext cx="1957294" cy="830997"/>
          </a:xfrm>
          <a:prstGeom prst="rect">
            <a:avLst/>
          </a:prstGeom>
          <a:noFill/>
        </p:spPr>
        <p:txBody>
          <a:bodyPr wrap="square" rtlCol="0">
            <a:spAutoFit/>
          </a:bodyPr>
          <a:lstStyle/>
          <a:p>
            <a:r>
              <a:rPr lang="en-US" sz="1200" b="1" dirty="0" smtClean="0">
                <a:solidFill>
                  <a:srgbClr val="660066"/>
                </a:solidFill>
                <a:latin typeface="Courier"/>
                <a:cs typeface="Courier"/>
              </a:rPr>
              <a:t>Rank 0:</a:t>
            </a:r>
          </a:p>
          <a:p>
            <a:endParaRPr lang="en-US" sz="1200" b="1" dirty="0">
              <a:solidFill>
                <a:srgbClr val="660066"/>
              </a:solidFill>
              <a:latin typeface="Courier"/>
              <a:cs typeface="Courier"/>
            </a:endParaRPr>
          </a:p>
          <a:p>
            <a:endParaRPr lang="en-US" sz="1200" b="1" dirty="0" smtClean="0">
              <a:solidFill>
                <a:srgbClr val="660066"/>
              </a:solidFill>
              <a:latin typeface="Courier"/>
              <a:cs typeface="Courier"/>
            </a:endParaRPr>
          </a:p>
          <a:p>
            <a:r>
              <a:rPr lang="en-US" sz="1200" b="1" dirty="0">
                <a:solidFill>
                  <a:srgbClr val="660066"/>
                </a:solidFill>
                <a:latin typeface="Courier"/>
                <a:cs typeface="Courier"/>
              </a:rPr>
              <a:t>L</a:t>
            </a:r>
            <a:r>
              <a:rPr lang="en-US" sz="1200" b="1" dirty="0" smtClean="0">
                <a:solidFill>
                  <a:srgbClr val="660066"/>
                </a:solidFill>
                <a:latin typeface="Courier"/>
                <a:cs typeface="Courier"/>
              </a:rPr>
              <a:t>ocal min, max, </a:t>
            </a:r>
            <a:r>
              <a:rPr lang="en-US" sz="1200" b="1" dirty="0" err="1" smtClean="0">
                <a:solidFill>
                  <a:srgbClr val="660066"/>
                </a:solidFill>
                <a:latin typeface="Courier"/>
                <a:cs typeface="Courier"/>
              </a:rPr>
              <a:t>avg</a:t>
            </a:r>
            <a:endParaRPr lang="en-US" sz="1200" b="1" dirty="0">
              <a:solidFill>
                <a:srgbClr val="660066"/>
              </a:solidFill>
              <a:latin typeface="Courier"/>
              <a:cs typeface="Courier"/>
            </a:endParaRPr>
          </a:p>
        </p:txBody>
      </p:sp>
      <p:sp>
        <p:nvSpPr>
          <p:cNvPr id="108" name="TextBox 107"/>
          <p:cNvSpPr txBox="1"/>
          <p:nvPr/>
        </p:nvSpPr>
        <p:spPr>
          <a:xfrm>
            <a:off x="107577" y="3261020"/>
            <a:ext cx="1957294" cy="830997"/>
          </a:xfrm>
          <a:prstGeom prst="rect">
            <a:avLst/>
          </a:prstGeom>
          <a:noFill/>
        </p:spPr>
        <p:txBody>
          <a:bodyPr wrap="square" rtlCol="0">
            <a:spAutoFit/>
          </a:bodyPr>
          <a:lstStyle/>
          <a:p>
            <a:r>
              <a:rPr lang="en-US" sz="1200" b="1" dirty="0" smtClean="0">
                <a:solidFill>
                  <a:srgbClr val="660066"/>
                </a:solidFill>
                <a:latin typeface="Courier"/>
                <a:cs typeface="Courier"/>
              </a:rPr>
              <a:t>Rank 1:</a:t>
            </a:r>
          </a:p>
          <a:p>
            <a:endParaRPr lang="en-US" sz="1200" b="1" dirty="0" smtClean="0">
              <a:solidFill>
                <a:srgbClr val="660066"/>
              </a:solidFill>
              <a:latin typeface="Courier"/>
              <a:cs typeface="Courier"/>
            </a:endParaRPr>
          </a:p>
          <a:p>
            <a:endParaRPr lang="en-US" sz="1200" b="1" dirty="0">
              <a:solidFill>
                <a:srgbClr val="660066"/>
              </a:solidFill>
              <a:latin typeface="Courier"/>
              <a:cs typeface="Courier"/>
            </a:endParaRPr>
          </a:p>
          <a:p>
            <a:r>
              <a:rPr lang="en-US" sz="1200" b="1" dirty="0" smtClean="0">
                <a:solidFill>
                  <a:srgbClr val="660066"/>
                </a:solidFill>
                <a:latin typeface="Courier"/>
                <a:cs typeface="Courier"/>
              </a:rPr>
              <a:t>Local min, max, </a:t>
            </a:r>
            <a:r>
              <a:rPr lang="en-US" sz="1200" b="1" dirty="0" err="1" smtClean="0">
                <a:solidFill>
                  <a:srgbClr val="660066"/>
                </a:solidFill>
                <a:latin typeface="Courier"/>
                <a:cs typeface="Courier"/>
              </a:rPr>
              <a:t>avg</a:t>
            </a:r>
            <a:endParaRPr lang="en-US" sz="1200" b="1" dirty="0">
              <a:solidFill>
                <a:srgbClr val="660066"/>
              </a:solidFill>
              <a:latin typeface="Courier"/>
              <a:cs typeface="Courier"/>
            </a:endParaRPr>
          </a:p>
        </p:txBody>
      </p:sp>
      <p:sp>
        <p:nvSpPr>
          <p:cNvPr id="109" name="TextBox 108"/>
          <p:cNvSpPr txBox="1"/>
          <p:nvPr/>
        </p:nvSpPr>
        <p:spPr>
          <a:xfrm>
            <a:off x="134471" y="4351724"/>
            <a:ext cx="1957294" cy="830997"/>
          </a:xfrm>
          <a:prstGeom prst="rect">
            <a:avLst/>
          </a:prstGeom>
          <a:noFill/>
        </p:spPr>
        <p:txBody>
          <a:bodyPr wrap="square" rtlCol="0">
            <a:spAutoFit/>
          </a:bodyPr>
          <a:lstStyle/>
          <a:p>
            <a:r>
              <a:rPr lang="en-US" sz="1200" b="1" dirty="0" smtClean="0">
                <a:solidFill>
                  <a:srgbClr val="660066"/>
                </a:solidFill>
                <a:latin typeface="Courier"/>
                <a:cs typeface="Courier"/>
              </a:rPr>
              <a:t>Rank 2:</a:t>
            </a:r>
          </a:p>
          <a:p>
            <a:endParaRPr lang="en-US" sz="1200" b="1" dirty="0" smtClean="0">
              <a:solidFill>
                <a:srgbClr val="660066"/>
              </a:solidFill>
              <a:latin typeface="Courier"/>
              <a:cs typeface="Courier"/>
            </a:endParaRPr>
          </a:p>
          <a:p>
            <a:endParaRPr lang="en-US" sz="1200" b="1" dirty="0" smtClean="0">
              <a:solidFill>
                <a:srgbClr val="660066"/>
              </a:solidFill>
              <a:latin typeface="Courier"/>
              <a:cs typeface="Courier"/>
            </a:endParaRPr>
          </a:p>
          <a:p>
            <a:r>
              <a:rPr lang="en-US" sz="1200" b="1" dirty="0" smtClean="0">
                <a:solidFill>
                  <a:srgbClr val="660066"/>
                </a:solidFill>
                <a:latin typeface="Courier"/>
                <a:cs typeface="Courier"/>
              </a:rPr>
              <a:t>Local min, max, </a:t>
            </a:r>
            <a:r>
              <a:rPr lang="en-US" sz="1200" b="1" dirty="0" err="1" smtClean="0">
                <a:solidFill>
                  <a:srgbClr val="660066"/>
                </a:solidFill>
                <a:latin typeface="Courier"/>
                <a:cs typeface="Courier"/>
              </a:rPr>
              <a:t>avg</a:t>
            </a:r>
            <a:endParaRPr lang="en-US" sz="1200" b="1" dirty="0">
              <a:solidFill>
                <a:srgbClr val="660066"/>
              </a:solidFill>
              <a:latin typeface="Courier"/>
              <a:cs typeface="Courier"/>
            </a:endParaRPr>
          </a:p>
        </p:txBody>
      </p:sp>
      <p:sp>
        <p:nvSpPr>
          <p:cNvPr id="110" name="TextBox 109"/>
          <p:cNvSpPr txBox="1"/>
          <p:nvPr/>
        </p:nvSpPr>
        <p:spPr>
          <a:xfrm>
            <a:off x="2393576" y="4366674"/>
            <a:ext cx="1957294" cy="830997"/>
          </a:xfrm>
          <a:prstGeom prst="rect">
            <a:avLst/>
          </a:prstGeom>
          <a:noFill/>
        </p:spPr>
        <p:txBody>
          <a:bodyPr wrap="square" rtlCol="0">
            <a:spAutoFit/>
          </a:bodyPr>
          <a:lstStyle/>
          <a:p>
            <a:r>
              <a:rPr lang="en-US" sz="1200" b="1" dirty="0" smtClean="0">
                <a:solidFill>
                  <a:srgbClr val="660066"/>
                </a:solidFill>
                <a:latin typeface="Courier"/>
                <a:cs typeface="Courier"/>
              </a:rPr>
              <a:t>Rank 3:</a:t>
            </a:r>
          </a:p>
          <a:p>
            <a:endParaRPr lang="en-US" sz="1200" b="1" dirty="0">
              <a:solidFill>
                <a:srgbClr val="660066"/>
              </a:solidFill>
              <a:latin typeface="Courier"/>
              <a:cs typeface="Courier"/>
            </a:endParaRPr>
          </a:p>
          <a:p>
            <a:endParaRPr lang="en-US" sz="1200" b="1" dirty="0" smtClean="0">
              <a:solidFill>
                <a:srgbClr val="660066"/>
              </a:solidFill>
              <a:latin typeface="Courier"/>
              <a:cs typeface="Courier"/>
            </a:endParaRPr>
          </a:p>
          <a:p>
            <a:r>
              <a:rPr lang="en-US" sz="1200" b="1" dirty="0">
                <a:solidFill>
                  <a:srgbClr val="660066"/>
                </a:solidFill>
                <a:latin typeface="Courier"/>
                <a:cs typeface="Courier"/>
              </a:rPr>
              <a:t>L</a:t>
            </a:r>
            <a:r>
              <a:rPr lang="en-US" sz="1200" b="1" dirty="0" smtClean="0">
                <a:solidFill>
                  <a:srgbClr val="660066"/>
                </a:solidFill>
                <a:latin typeface="Courier"/>
                <a:cs typeface="Courier"/>
              </a:rPr>
              <a:t>ocal min, max, </a:t>
            </a:r>
            <a:r>
              <a:rPr lang="en-US" sz="1200" b="1" dirty="0" err="1" smtClean="0">
                <a:solidFill>
                  <a:srgbClr val="660066"/>
                </a:solidFill>
                <a:latin typeface="Courier"/>
                <a:cs typeface="Courier"/>
              </a:rPr>
              <a:t>avg</a:t>
            </a:r>
            <a:endParaRPr lang="en-US" sz="1200" b="1" dirty="0">
              <a:solidFill>
                <a:srgbClr val="660066"/>
              </a:solidFill>
              <a:latin typeface="Courier"/>
              <a:cs typeface="Courier"/>
            </a:endParaRPr>
          </a:p>
        </p:txBody>
      </p:sp>
      <p:sp>
        <p:nvSpPr>
          <p:cNvPr id="111" name="TextBox 110"/>
          <p:cNvSpPr txBox="1"/>
          <p:nvPr/>
        </p:nvSpPr>
        <p:spPr>
          <a:xfrm>
            <a:off x="4784164" y="4381615"/>
            <a:ext cx="1957294" cy="830997"/>
          </a:xfrm>
          <a:prstGeom prst="rect">
            <a:avLst/>
          </a:prstGeom>
          <a:noFill/>
        </p:spPr>
        <p:txBody>
          <a:bodyPr wrap="square" rtlCol="0">
            <a:spAutoFit/>
          </a:bodyPr>
          <a:lstStyle/>
          <a:p>
            <a:r>
              <a:rPr lang="en-US" sz="1200" b="1" dirty="0" smtClean="0">
                <a:solidFill>
                  <a:srgbClr val="660066"/>
                </a:solidFill>
                <a:latin typeface="Courier"/>
                <a:cs typeface="Courier"/>
              </a:rPr>
              <a:t>Rank 4:</a:t>
            </a:r>
          </a:p>
          <a:p>
            <a:endParaRPr lang="en-US" sz="1200" b="1" dirty="0">
              <a:solidFill>
                <a:srgbClr val="660066"/>
              </a:solidFill>
              <a:latin typeface="Courier"/>
              <a:cs typeface="Courier"/>
            </a:endParaRPr>
          </a:p>
          <a:p>
            <a:endParaRPr lang="en-US" sz="1200" b="1" dirty="0" smtClean="0">
              <a:solidFill>
                <a:srgbClr val="660066"/>
              </a:solidFill>
              <a:latin typeface="Courier"/>
              <a:cs typeface="Courier"/>
            </a:endParaRPr>
          </a:p>
          <a:p>
            <a:r>
              <a:rPr lang="en-US" sz="1200" b="1" dirty="0">
                <a:solidFill>
                  <a:srgbClr val="660066"/>
                </a:solidFill>
                <a:latin typeface="Courier"/>
                <a:cs typeface="Courier"/>
              </a:rPr>
              <a:t>L</a:t>
            </a:r>
            <a:r>
              <a:rPr lang="en-US" sz="1200" b="1" dirty="0" smtClean="0">
                <a:solidFill>
                  <a:srgbClr val="660066"/>
                </a:solidFill>
                <a:latin typeface="Courier"/>
                <a:cs typeface="Courier"/>
              </a:rPr>
              <a:t>ocal min, max, </a:t>
            </a:r>
            <a:r>
              <a:rPr lang="en-US" sz="1200" b="1" dirty="0" err="1" smtClean="0">
                <a:solidFill>
                  <a:srgbClr val="660066"/>
                </a:solidFill>
                <a:latin typeface="Courier"/>
                <a:cs typeface="Courier"/>
              </a:rPr>
              <a:t>avg</a:t>
            </a:r>
            <a:endParaRPr lang="en-US" sz="1200" b="1" dirty="0">
              <a:solidFill>
                <a:srgbClr val="660066"/>
              </a:solidFill>
              <a:latin typeface="Courier"/>
              <a:cs typeface="Courier"/>
            </a:endParaRPr>
          </a:p>
        </p:txBody>
      </p:sp>
      <p:sp>
        <p:nvSpPr>
          <p:cNvPr id="112" name="TextBox 111"/>
          <p:cNvSpPr txBox="1"/>
          <p:nvPr/>
        </p:nvSpPr>
        <p:spPr>
          <a:xfrm>
            <a:off x="6920753" y="4366674"/>
            <a:ext cx="1957294" cy="830997"/>
          </a:xfrm>
          <a:prstGeom prst="rect">
            <a:avLst/>
          </a:prstGeom>
          <a:noFill/>
        </p:spPr>
        <p:txBody>
          <a:bodyPr wrap="square" rtlCol="0">
            <a:spAutoFit/>
          </a:bodyPr>
          <a:lstStyle/>
          <a:p>
            <a:r>
              <a:rPr lang="en-US" sz="1200" b="1" dirty="0" smtClean="0">
                <a:solidFill>
                  <a:srgbClr val="660066"/>
                </a:solidFill>
                <a:latin typeface="Courier"/>
                <a:cs typeface="Courier"/>
              </a:rPr>
              <a:t>Rank 5:</a:t>
            </a:r>
          </a:p>
          <a:p>
            <a:endParaRPr lang="en-US" sz="1200" b="1" dirty="0">
              <a:solidFill>
                <a:srgbClr val="660066"/>
              </a:solidFill>
              <a:latin typeface="Courier"/>
              <a:cs typeface="Courier"/>
            </a:endParaRPr>
          </a:p>
          <a:p>
            <a:endParaRPr lang="en-US" sz="1200" b="1" dirty="0" smtClean="0">
              <a:solidFill>
                <a:srgbClr val="660066"/>
              </a:solidFill>
              <a:latin typeface="Courier"/>
              <a:cs typeface="Courier"/>
            </a:endParaRPr>
          </a:p>
          <a:p>
            <a:r>
              <a:rPr lang="en-US" sz="1200" b="1" dirty="0">
                <a:solidFill>
                  <a:srgbClr val="660066"/>
                </a:solidFill>
                <a:latin typeface="Courier"/>
                <a:cs typeface="Courier"/>
              </a:rPr>
              <a:t>L</a:t>
            </a:r>
            <a:r>
              <a:rPr lang="en-US" sz="1200" b="1" dirty="0" smtClean="0">
                <a:solidFill>
                  <a:srgbClr val="660066"/>
                </a:solidFill>
                <a:latin typeface="Courier"/>
                <a:cs typeface="Courier"/>
              </a:rPr>
              <a:t>ocal min, max, </a:t>
            </a:r>
            <a:r>
              <a:rPr lang="en-US" sz="1200" b="1" dirty="0" err="1" smtClean="0">
                <a:solidFill>
                  <a:srgbClr val="660066"/>
                </a:solidFill>
                <a:latin typeface="Courier"/>
                <a:cs typeface="Courier"/>
              </a:rPr>
              <a:t>avg</a:t>
            </a:r>
            <a:endParaRPr lang="en-US" sz="1200" b="1" dirty="0">
              <a:solidFill>
                <a:srgbClr val="660066"/>
              </a:solidFill>
              <a:latin typeface="Courier"/>
              <a:cs typeface="Courier"/>
            </a:endParaRPr>
          </a:p>
        </p:txBody>
      </p:sp>
      <p:sp>
        <p:nvSpPr>
          <p:cNvPr id="113" name="TextBox 112"/>
          <p:cNvSpPr txBox="1"/>
          <p:nvPr/>
        </p:nvSpPr>
        <p:spPr>
          <a:xfrm>
            <a:off x="6995459" y="3156428"/>
            <a:ext cx="1957294" cy="830997"/>
          </a:xfrm>
          <a:prstGeom prst="rect">
            <a:avLst/>
          </a:prstGeom>
          <a:noFill/>
        </p:spPr>
        <p:txBody>
          <a:bodyPr wrap="square" rtlCol="0">
            <a:spAutoFit/>
          </a:bodyPr>
          <a:lstStyle/>
          <a:p>
            <a:r>
              <a:rPr lang="en-US" sz="1200" b="1" dirty="0" smtClean="0">
                <a:solidFill>
                  <a:srgbClr val="660066"/>
                </a:solidFill>
                <a:latin typeface="Courier"/>
                <a:cs typeface="Courier"/>
              </a:rPr>
              <a:t>Rank 6:</a:t>
            </a:r>
          </a:p>
          <a:p>
            <a:endParaRPr lang="en-US" sz="1200" b="1" dirty="0">
              <a:solidFill>
                <a:srgbClr val="660066"/>
              </a:solidFill>
              <a:latin typeface="Courier"/>
              <a:cs typeface="Courier"/>
            </a:endParaRPr>
          </a:p>
          <a:p>
            <a:endParaRPr lang="en-US" sz="1200" b="1" dirty="0" smtClean="0">
              <a:solidFill>
                <a:srgbClr val="660066"/>
              </a:solidFill>
              <a:latin typeface="Courier"/>
              <a:cs typeface="Courier"/>
            </a:endParaRPr>
          </a:p>
          <a:p>
            <a:r>
              <a:rPr lang="en-US" sz="1200" b="1" dirty="0">
                <a:solidFill>
                  <a:srgbClr val="660066"/>
                </a:solidFill>
                <a:latin typeface="Courier"/>
                <a:cs typeface="Courier"/>
              </a:rPr>
              <a:t>L</a:t>
            </a:r>
            <a:r>
              <a:rPr lang="en-US" sz="1200" b="1" dirty="0" smtClean="0">
                <a:solidFill>
                  <a:srgbClr val="660066"/>
                </a:solidFill>
                <a:latin typeface="Courier"/>
                <a:cs typeface="Courier"/>
              </a:rPr>
              <a:t>ocal min, max, </a:t>
            </a:r>
            <a:r>
              <a:rPr lang="en-US" sz="1200" b="1" dirty="0" err="1" smtClean="0">
                <a:solidFill>
                  <a:srgbClr val="660066"/>
                </a:solidFill>
                <a:latin typeface="Courier"/>
                <a:cs typeface="Courier"/>
              </a:rPr>
              <a:t>avg</a:t>
            </a:r>
            <a:endParaRPr lang="en-US" sz="1200" b="1" dirty="0">
              <a:solidFill>
                <a:srgbClr val="660066"/>
              </a:solidFill>
              <a:latin typeface="Courier"/>
              <a:cs typeface="Courier"/>
            </a:endParaRPr>
          </a:p>
        </p:txBody>
      </p:sp>
      <p:sp>
        <p:nvSpPr>
          <p:cNvPr id="114" name="TextBox 113"/>
          <p:cNvSpPr txBox="1"/>
          <p:nvPr/>
        </p:nvSpPr>
        <p:spPr>
          <a:xfrm>
            <a:off x="6950636" y="2125487"/>
            <a:ext cx="1957294" cy="830997"/>
          </a:xfrm>
          <a:prstGeom prst="rect">
            <a:avLst/>
          </a:prstGeom>
          <a:noFill/>
        </p:spPr>
        <p:txBody>
          <a:bodyPr wrap="square" rtlCol="0">
            <a:spAutoFit/>
          </a:bodyPr>
          <a:lstStyle/>
          <a:p>
            <a:r>
              <a:rPr lang="en-US" sz="1200" b="1" dirty="0" smtClean="0">
                <a:solidFill>
                  <a:srgbClr val="660066"/>
                </a:solidFill>
                <a:latin typeface="Courier"/>
                <a:cs typeface="Courier"/>
              </a:rPr>
              <a:t>Rank 7:</a:t>
            </a:r>
          </a:p>
          <a:p>
            <a:endParaRPr lang="en-US" sz="1200" b="1" dirty="0">
              <a:solidFill>
                <a:srgbClr val="660066"/>
              </a:solidFill>
              <a:latin typeface="Courier"/>
              <a:cs typeface="Courier"/>
            </a:endParaRPr>
          </a:p>
          <a:p>
            <a:endParaRPr lang="en-US" sz="1200" b="1" dirty="0" smtClean="0">
              <a:solidFill>
                <a:srgbClr val="660066"/>
              </a:solidFill>
              <a:latin typeface="Courier"/>
              <a:cs typeface="Courier"/>
            </a:endParaRPr>
          </a:p>
          <a:p>
            <a:r>
              <a:rPr lang="en-US" sz="1200" b="1" dirty="0">
                <a:solidFill>
                  <a:srgbClr val="660066"/>
                </a:solidFill>
                <a:latin typeface="Courier"/>
                <a:cs typeface="Courier"/>
              </a:rPr>
              <a:t>L</a:t>
            </a:r>
            <a:r>
              <a:rPr lang="en-US" sz="1200" b="1" dirty="0" smtClean="0">
                <a:solidFill>
                  <a:srgbClr val="660066"/>
                </a:solidFill>
                <a:latin typeface="Courier"/>
                <a:cs typeface="Courier"/>
              </a:rPr>
              <a:t>ocal min, max, </a:t>
            </a:r>
            <a:r>
              <a:rPr lang="en-US" sz="1200" b="1" dirty="0" err="1" smtClean="0">
                <a:solidFill>
                  <a:srgbClr val="660066"/>
                </a:solidFill>
                <a:latin typeface="Courier"/>
                <a:cs typeface="Courier"/>
              </a:rPr>
              <a:t>avg</a:t>
            </a:r>
            <a:endParaRPr lang="en-US" sz="1200" b="1" dirty="0">
              <a:solidFill>
                <a:srgbClr val="660066"/>
              </a:solidFill>
              <a:latin typeface="Courier"/>
              <a:cs typeface="Courier"/>
            </a:endParaRPr>
          </a:p>
        </p:txBody>
      </p:sp>
      <p:sp>
        <p:nvSpPr>
          <p:cNvPr id="30" name="Cloud 29"/>
          <p:cNvSpPr/>
          <p:nvPr/>
        </p:nvSpPr>
        <p:spPr>
          <a:xfrm>
            <a:off x="2525060" y="2465295"/>
            <a:ext cx="3929528" cy="1565978"/>
          </a:xfrm>
          <a:prstGeom prst="cloud">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b="1" dirty="0" err="1" smtClean="0"/>
              <a:t>DataSpaces</a:t>
            </a:r>
            <a:r>
              <a:rPr lang="en-US" b="1" dirty="0" smtClean="0"/>
              <a:t>   </a:t>
            </a:r>
          </a:p>
          <a:p>
            <a:pPr algn="ctr"/>
            <a:r>
              <a:rPr lang="en-US" b="1" dirty="0"/>
              <a:t> </a:t>
            </a:r>
            <a:r>
              <a:rPr lang="en-US" b="1" dirty="0" smtClean="0"/>
              <a:t>     Staging Area</a:t>
            </a:r>
            <a:endParaRPr lang="en-US" b="1" dirty="0"/>
          </a:p>
        </p:txBody>
      </p:sp>
      <p:sp>
        <p:nvSpPr>
          <p:cNvPr id="99" name="TextBox 98"/>
          <p:cNvSpPr txBox="1"/>
          <p:nvPr/>
        </p:nvSpPr>
        <p:spPr>
          <a:xfrm rot="20222183">
            <a:off x="1940502" y="3231136"/>
            <a:ext cx="826604" cy="327852"/>
          </a:xfrm>
          <a:prstGeom prst="rect">
            <a:avLst/>
          </a:prstGeom>
          <a:noFill/>
        </p:spPr>
        <p:txBody>
          <a:bodyPr wrap="square" rtlCol="0">
            <a:spAutoFit/>
          </a:bodyPr>
          <a:lstStyle/>
          <a:p>
            <a:r>
              <a:rPr lang="en-US" sz="1500" b="1" dirty="0" smtClean="0">
                <a:solidFill>
                  <a:srgbClr val="FF8000"/>
                </a:solidFill>
                <a:latin typeface="Courier"/>
                <a:cs typeface="Courier"/>
              </a:rPr>
              <a:t>get()</a:t>
            </a:r>
            <a:endParaRPr lang="en-US" sz="1500" b="1" dirty="0">
              <a:solidFill>
                <a:srgbClr val="FF8000"/>
              </a:solidFill>
              <a:latin typeface="Courier"/>
              <a:cs typeface="Courier"/>
            </a:endParaRPr>
          </a:p>
        </p:txBody>
      </p:sp>
      <p:sp>
        <p:nvSpPr>
          <p:cNvPr id="125" name="Left Brace 124"/>
          <p:cNvSpPr/>
          <p:nvPr/>
        </p:nvSpPr>
        <p:spPr>
          <a:xfrm rot="16200000">
            <a:off x="4153649" y="1180351"/>
            <a:ext cx="851649" cy="8890002"/>
          </a:xfrm>
          <a:prstGeom prst="leftBrace">
            <a:avLst/>
          </a:prstGeom>
          <a:ln>
            <a:solidFill>
              <a:schemeClr val="tx1"/>
            </a:solidFill>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6" name="TextBox 125"/>
          <p:cNvSpPr txBox="1"/>
          <p:nvPr/>
        </p:nvSpPr>
        <p:spPr>
          <a:xfrm>
            <a:off x="2218764" y="6095999"/>
            <a:ext cx="4706473" cy="461665"/>
          </a:xfrm>
          <a:prstGeom prst="rect">
            <a:avLst/>
          </a:prstGeom>
          <a:noFill/>
        </p:spPr>
        <p:txBody>
          <a:bodyPr wrap="square" rtlCol="0">
            <a:spAutoFit/>
          </a:bodyPr>
          <a:lstStyle/>
          <a:p>
            <a:r>
              <a:rPr lang="en-US" b="1" dirty="0" smtClean="0"/>
              <a:t>Compute Global Min, Max, </a:t>
            </a:r>
            <a:r>
              <a:rPr lang="en-US" b="1" dirty="0" err="1" smtClean="0"/>
              <a:t>Avg</a:t>
            </a:r>
            <a:endParaRPr lang="en-US" b="1" dirty="0"/>
          </a:p>
        </p:txBody>
      </p:sp>
      <p:sp>
        <p:nvSpPr>
          <p:cNvPr id="127" name="TextBox 126"/>
          <p:cNvSpPr txBox="1"/>
          <p:nvPr/>
        </p:nvSpPr>
        <p:spPr>
          <a:xfrm>
            <a:off x="2659530" y="986117"/>
            <a:ext cx="3824941" cy="461665"/>
          </a:xfrm>
          <a:prstGeom prst="rect">
            <a:avLst/>
          </a:prstGeom>
          <a:noFill/>
        </p:spPr>
        <p:txBody>
          <a:bodyPr wrap="square" rtlCol="0">
            <a:spAutoFit/>
          </a:bodyPr>
          <a:lstStyle/>
          <a:p>
            <a:pPr algn="ctr"/>
            <a:r>
              <a:rPr lang="en-US" b="1" dirty="0" smtClean="0">
                <a:solidFill>
                  <a:srgbClr val="CE0026"/>
                </a:solidFill>
              </a:rPr>
              <a:t>1D Array, 128 integers</a:t>
            </a:r>
            <a:endParaRPr lang="en-US" b="1" dirty="0">
              <a:solidFill>
                <a:srgbClr val="CE0026"/>
              </a:solidFill>
            </a:endParaRPr>
          </a:p>
        </p:txBody>
      </p:sp>
      <p:sp>
        <p:nvSpPr>
          <p:cNvPr id="128" name="TextBox 127"/>
          <p:cNvSpPr txBox="1"/>
          <p:nvPr/>
        </p:nvSpPr>
        <p:spPr>
          <a:xfrm>
            <a:off x="0" y="600634"/>
            <a:ext cx="4706473" cy="461665"/>
          </a:xfrm>
          <a:prstGeom prst="rect">
            <a:avLst/>
          </a:prstGeom>
          <a:noFill/>
        </p:spPr>
        <p:txBody>
          <a:bodyPr wrap="square" rtlCol="0">
            <a:spAutoFit/>
          </a:bodyPr>
          <a:lstStyle/>
          <a:p>
            <a:r>
              <a:rPr lang="en-US" b="1" dirty="0" smtClean="0"/>
              <a:t>Example 3</a:t>
            </a:r>
            <a:endParaRPr lang="en-US" b="1" dirty="0"/>
          </a:p>
        </p:txBody>
      </p:sp>
    </p:spTree>
    <p:extLst>
      <p:ext uri="{BB962C8B-B14F-4D97-AF65-F5344CB8AC3E}">
        <p14:creationId xmlns:p14="http://schemas.microsoft.com/office/powerpoint/2010/main" val="180356452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dirty="0" smtClean="0"/>
              <a:t>Examples Directory</a:t>
            </a:r>
            <a:endParaRPr lang="en-US" dirty="0"/>
          </a:p>
        </p:txBody>
      </p:sp>
      <p:sp>
        <p:nvSpPr>
          <p:cNvPr id="3" name="Content Placeholder 2"/>
          <p:cNvSpPr>
            <a:spLocks noGrp="1"/>
          </p:cNvSpPr>
          <p:nvPr>
            <p:ph idx="1"/>
          </p:nvPr>
        </p:nvSpPr>
        <p:spPr>
          <a:xfrm>
            <a:off x="457200" y="1524000"/>
            <a:ext cx="8229600" cy="4984750"/>
          </a:xfrm>
        </p:spPr>
        <p:txBody>
          <a:bodyPr/>
          <a:lstStyle/>
          <a:p>
            <a:r>
              <a:rPr lang="en-US" dirty="0" smtClean="0"/>
              <a:t>We have already loaded the examples for this tutorial onto the Virtual Machine in your home directory.</a:t>
            </a:r>
          </a:p>
          <a:p>
            <a:r>
              <a:rPr lang="en-US" dirty="0" smtClean="0"/>
              <a:t>The exact location is </a:t>
            </a:r>
            <a:r>
              <a:rPr lang="en-US" b="1" dirty="0" smtClean="0">
                <a:solidFill>
                  <a:srgbClr val="FF0000"/>
                </a:solidFill>
                <a:latin typeface="Courier"/>
                <a:cs typeface="Courier"/>
              </a:rPr>
              <a:t>$HOME/examples</a:t>
            </a:r>
            <a:endParaRPr lang="en-US" b="1" dirty="0" smtClean="0">
              <a:solidFill>
                <a:srgbClr val="FF0000"/>
              </a:solidFill>
              <a:latin typeface="Courier"/>
              <a:cs typeface="Courier"/>
            </a:endParaRPr>
          </a:p>
          <a:p>
            <a:pPr marL="0" indent="0">
              <a:buNone/>
            </a:pPr>
            <a:endParaRPr lang="en-US" b="1" dirty="0" smtClean="0">
              <a:solidFill>
                <a:srgbClr val="FF0000"/>
              </a:solidFill>
              <a:latin typeface="Courier"/>
              <a:cs typeface="Courier"/>
            </a:endParaRPr>
          </a:p>
          <a:p>
            <a:r>
              <a:rPr lang="en-US" dirty="0"/>
              <a:t>Go into this directory.</a:t>
            </a:r>
          </a:p>
          <a:p>
            <a:pPr marL="0" indent="0">
              <a:buNone/>
            </a:pPr>
            <a:r>
              <a:rPr lang="en-US" b="1" dirty="0">
                <a:solidFill>
                  <a:srgbClr val="FF0000"/>
                </a:solidFill>
                <a:latin typeface="Courier"/>
                <a:cs typeface="Courier"/>
              </a:rPr>
              <a:t>$ cd examples</a:t>
            </a:r>
          </a:p>
          <a:p>
            <a:pPr marL="0" indent="0">
              <a:buNone/>
            </a:pPr>
            <a:endParaRPr lang="en-US" dirty="0"/>
          </a:p>
          <a:p>
            <a:r>
              <a:rPr lang="en-US" dirty="0"/>
              <a:t>List the directory contents to verify that you have the examples for today’s tutorial.</a:t>
            </a:r>
          </a:p>
          <a:p>
            <a:pPr marL="0" indent="0">
              <a:buNone/>
            </a:pPr>
            <a:r>
              <a:rPr lang="en-US" b="1" dirty="0">
                <a:solidFill>
                  <a:srgbClr val="FF0000"/>
                </a:solidFill>
                <a:latin typeface="Courier"/>
                <a:cs typeface="Courier"/>
              </a:rPr>
              <a:t>$ </a:t>
            </a:r>
            <a:r>
              <a:rPr lang="en-US" b="1" dirty="0" err="1">
                <a:solidFill>
                  <a:srgbClr val="FF0000"/>
                </a:solidFill>
                <a:latin typeface="Courier"/>
                <a:cs typeface="Courier"/>
              </a:rPr>
              <a:t>ls</a:t>
            </a:r>
            <a:endParaRPr lang="en-US" b="1" dirty="0">
              <a:solidFill>
                <a:srgbClr val="FF0000"/>
              </a:solidFill>
              <a:latin typeface="Courier"/>
              <a:cs typeface="Courier"/>
            </a:endParaRPr>
          </a:p>
          <a:p>
            <a:pPr marL="0" indent="0">
              <a:buNone/>
            </a:pPr>
            <a:r>
              <a:rPr lang="en-US" dirty="0"/>
              <a:t>ex1_putget                ex3_minmax      ex5_matrix_mult</a:t>
            </a:r>
          </a:p>
          <a:p>
            <a:pPr marL="0" indent="0">
              <a:buNone/>
            </a:pPr>
            <a:r>
              <a:rPr lang="en-US" dirty="0"/>
              <a:t>ex2_boundingBox    </a:t>
            </a:r>
            <a:r>
              <a:rPr lang="en-US" dirty="0" smtClean="0"/>
              <a:t>   ex4_2d_array     </a:t>
            </a:r>
            <a:r>
              <a:rPr lang="en-US" dirty="0" err="1" smtClean="0"/>
              <a:t>mandelbrot</a:t>
            </a:r>
            <a:endParaRPr lang="en-US" dirty="0"/>
          </a:p>
          <a:p>
            <a:pPr marL="0" indent="0">
              <a:buNone/>
            </a:pPr>
            <a:endParaRPr lang="en-US" dirty="0"/>
          </a:p>
        </p:txBody>
      </p:sp>
    </p:spTree>
    <p:extLst>
      <p:ext uri="{BB962C8B-B14F-4D97-AF65-F5344CB8AC3E}">
        <p14:creationId xmlns:p14="http://schemas.microsoft.com/office/powerpoint/2010/main" val="1753940330"/>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3, Min Max Average Writer</a:t>
            </a:r>
            <a:endParaRPr lang="en-US" dirty="0"/>
          </a:p>
        </p:txBody>
      </p:sp>
      <p:sp>
        <p:nvSpPr>
          <p:cNvPr id="3" name="Content Placeholder 2"/>
          <p:cNvSpPr>
            <a:spLocks noGrp="1"/>
          </p:cNvSpPr>
          <p:nvPr>
            <p:ph idx="1"/>
          </p:nvPr>
        </p:nvSpPr>
        <p:spPr/>
        <p:txBody>
          <a:bodyPr/>
          <a:lstStyle/>
          <a:p>
            <a:r>
              <a:rPr lang="en-US" dirty="0" smtClean="0"/>
              <a:t>The concepts explored in </a:t>
            </a:r>
            <a:r>
              <a:rPr lang="en-US" dirty="0" err="1" smtClean="0"/>
              <a:t>minmaxavg_writer.c</a:t>
            </a:r>
            <a:r>
              <a:rPr lang="en-US" dirty="0" smtClean="0"/>
              <a:t> have been thoroughly covered in Examples 1 and 2. We create the array, populate it with values, then store it into the space. </a:t>
            </a:r>
          </a:p>
          <a:p>
            <a:pPr marL="0" indent="0">
              <a:buNone/>
            </a:pPr>
            <a:r>
              <a:rPr lang="en-US" b="1" dirty="0" smtClean="0">
                <a:solidFill>
                  <a:srgbClr val="FF0000"/>
                </a:solidFill>
                <a:latin typeface="Courier"/>
                <a:cs typeface="Courier"/>
              </a:rPr>
              <a:t>$ vim </a:t>
            </a:r>
            <a:r>
              <a:rPr lang="en-US" b="1" dirty="0" err="1" smtClean="0">
                <a:solidFill>
                  <a:srgbClr val="FF0000"/>
                </a:solidFill>
                <a:latin typeface="Courier"/>
                <a:cs typeface="Courier"/>
              </a:rPr>
              <a:t>minmaxavg_writer.c</a:t>
            </a:r>
            <a:endParaRPr lang="en-US" b="1" dirty="0" smtClean="0">
              <a:solidFill>
                <a:srgbClr val="FF0000"/>
              </a:solidFill>
              <a:latin typeface="Courier"/>
              <a:cs typeface="Courier"/>
            </a:endParaRPr>
          </a:p>
          <a:p>
            <a:r>
              <a:rPr lang="en-US" dirty="0" smtClean="0">
                <a:solidFill>
                  <a:schemeClr val="tx1">
                    <a:lumMod val="65000"/>
                    <a:lumOff val="35000"/>
                  </a:schemeClr>
                </a:solidFill>
              </a:rPr>
              <a:t>We will just call your attention to how the data is stored in the </a:t>
            </a:r>
            <a:r>
              <a:rPr lang="en-US" dirty="0" err="1" smtClean="0">
                <a:solidFill>
                  <a:schemeClr val="tx1">
                    <a:lumMod val="65000"/>
                    <a:lumOff val="35000"/>
                  </a:schemeClr>
                </a:solidFill>
              </a:rPr>
              <a:t>DataSpace</a:t>
            </a:r>
            <a:r>
              <a:rPr lang="en-US" dirty="0" smtClean="0">
                <a:solidFill>
                  <a:schemeClr val="tx1">
                    <a:lumMod val="65000"/>
                    <a:lumOff val="35000"/>
                  </a:schemeClr>
                </a:solidFill>
              </a:rPr>
              <a:t>. One integer in each box.</a:t>
            </a:r>
          </a:p>
          <a:p>
            <a:pPr marL="0" indent="0">
              <a:buNone/>
            </a:pPr>
            <a:endParaRPr lang="en-US" sz="1000" dirty="0">
              <a:solidFill>
                <a:schemeClr val="tx1">
                  <a:lumMod val="65000"/>
                  <a:lumOff val="35000"/>
                </a:schemeClr>
              </a:solidFill>
            </a:endParaRPr>
          </a:p>
          <a:p>
            <a:pPr marL="0" indent="0">
              <a:buNone/>
            </a:pPr>
            <a:r>
              <a:rPr lang="fr-FR" sz="2000" dirty="0" smtClean="0">
                <a:solidFill>
                  <a:srgbClr val="000000"/>
                </a:solidFill>
                <a:latin typeface="Menlo-Regular"/>
              </a:rPr>
              <a:t>uint64_t </a:t>
            </a:r>
            <a:r>
              <a:rPr lang="fr-FR" sz="2000" dirty="0">
                <a:solidFill>
                  <a:srgbClr val="000000"/>
                </a:solidFill>
                <a:latin typeface="Menlo-Regular"/>
              </a:rPr>
              <a:t>lb[</a:t>
            </a:r>
            <a:r>
              <a:rPr lang="fr-FR" sz="2000" dirty="0">
                <a:solidFill>
                  <a:srgbClr val="1C00CF"/>
                </a:solidFill>
                <a:latin typeface="Menlo-Regular"/>
              </a:rPr>
              <a:t>3</a:t>
            </a:r>
            <a:r>
              <a:rPr lang="fr-FR" sz="2000" dirty="0">
                <a:solidFill>
                  <a:srgbClr val="000000"/>
                </a:solidFill>
                <a:latin typeface="Menlo-Regular"/>
              </a:rPr>
              <a:t>] = {</a:t>
            </a:r>
            <a:r>
              <a:rPr lang="fr-FR" sz="2000" dirty="0">
                <a:solidFill>
                  <a:srgbClr val="1C00CF"/>
                </a:solidFill>
                <a:latin typeface="Menlo-Regular"/>
              </a:rPr>
              <a:t>0</a:t>
            </a:r>
            <a:r>
              <a:rPr lang="fr-FR" sz="2000" dirty="0">
                <a:solidFill>
                  <a:srgbClr val="000000"/>
                </a:solidFill>
                <a:latin typeface="Menlo-Regular"/>
              </a:rPr>
              <a:t>}, </a:t>
            </a:r>
            <a:r>
              <a:rPr lang="fr-FR" sz="2000" dirty="0" err="1">
                <a:solidFill>
                  <a:srgbClr val="000000"/>
                </a:solidFill>
                <a:latin typeface="Menlo-Regular"/>
              </a:rPr>
              <a:t>ub</a:t>
            </a:r>
            <a:r>
              <a:rPr lang="fr-FR" sz="2000" dirty="0">
                <a:solidFill>
                  <a:srgbClr val="000000"/>
                </a:solidFill>
                <a:latin typeface="Menlo-Regular"/>
              </a:rPr>
              <a:t>[</a:t>
            </a:r>
            <a:r>
              <a:rPr lang="fr-FR" sz="2000" dirty="0">
                <a:solidFill>
                  <a:srgbClr val="1C00CF"/>
                </a:solidFill>
                <a:latin typeface="Menlo-Regular"/>
              </a:rPr>
              <a:t>3</a:t>
            </a:r>
            <a:r>
              <a:rPr lang="fr-FR" sz="2000" dirty="0">
                <a:solidFill>
                  <a:srgbClr val="000000"/>
                </a:solidFill>
                <a:latin typeface="Menlo-Regular"/>
              </a:rPr>
              <a:t>] = {</a:t>
            </a:r>
            <a:r>
              <a:rPr lang="fr-FR" sz="2000" dirty="0">
                <a:solidFill>
                  <a:srgbClr val="1C00CF"/>
                </a:solidFill>
                <a:latin typeface="Menlo-Regular"/>
              </a:rPr>
              <a:t>0</a:t>
            </a:r>
            <a:r>
              <a:rPr lang="fr-FR" sz="2000" dirty="0">
                <a:solidFill>
                  <a:srgbClr val="000000"/>
                </a:solidFill>
                <a:latin typeface="Menlo-Regular"/>
              </a:rPr>
              <a:t>};</a:t>
            </a:r>
          </a:p>
          <a:p>
            <a:pPr marL="0" indent="0">
              <a:buNone/>
            </a:pPr>
            <a:r>
              <a:rPr lang="en-US" sz="2000" dirty="0" err="1" smtClean="0">
                <a:solidFill>
                  <a:srgbClr val="000000"/>
                </a:solidFill>
                <a:latin typeface="Menlo-Regular"/>
              </a:rPr>
              <a:t>ub</a:t>
            </a:r>
            <a:r>
              <a:rPr lang="en-US" sz="2000" dirty="0">
                <a:solidFill>
                  <a:srgbClr val="000000"/>
                </a:solidFill>
                <a:latin typeface="Menlo-Regular"/>
              </a:rPr>
              <a:t>[</a:t>
            </a:r>
            <a:r>
              <a:rPr lang="en-US" sz="2000" dirty="0">
                <a:solidFill>
                  <a:srgbClr val="1C00CF"/>
                </a:solidFill>
                <a:latin typeface="Menlo-Regular"/>
              </a:rPr>
              <a:t>0</a:t>
            </a:r>
            <a:r>
              <a:rPr lang="en-US" sz="2000" dirty="0">
                <a:solidFill>
                  <a:srgbClr val="000000"/>
                </a:solidFill>
                <a:latin typeface="Menlo-Regular"/>
              </a:rPr>
              <a:t>] = ARRAY_SIZE-</a:t>
            </a:r>
            <a:r>
              <a:rPr lang="en-US" sz="2000" dirty="0">
                <a:solidFill>
                  <a:srgbClr val="1C00CF"/>
                </a:solidFill>
                <a:latin typeface="Menlo-Regular"/>
              </a:rPr>
              <a:t>1</a:t>
            </a:r>
            <a:r>
              <a:rPr lang="en-US" sz="2000" dirty="0" smtClean="0">
                <a:solidFill>
                  <a:srgbClr val="000000"/>
                </a:solidFill>
                <a:latin typeface="Menlo-Regular"/>
              </a:rPr>
              <a:t>;</a:t>
            </a:r>
          </a:p>
          <a:p>
            <a:pPr marL="0" indent="0">
              <a:buNone/>
            </a:pPr>
            <a:endParaRPr lang="en-US" sz="2000" dirty="0" smtClean="0">
              <a:solidFill>
                <a:srgbClr val="000000"/>
              </a:solidFill>
              <a:latin typeface="Menlo-Regular"/>
            </a:endParaRPr>
          </a:p>
          <a:p>
            <a:pPr marL="0" indent="0">
              <a:buNone/>
            </a:pPr>
            <a:r>
              <a:rPr lang="en-US" sz="2000" dirty="0" smtClean="0">
                <a:solidFill>
                  <a:srgbClr val="007400"/>
                </a:solidFill>
                <a:latin typeface="Menlo-Regular"/>
              </a:rPr>
              <a:t>/</a:t>
            </a:r>
            <a:r>
              <a:rPr lang="en-US" sz="2000" dirty="0">
                <a:solidFill>
                  <a:srgbClr val="007400"/>
                </a:solidFill>
                <a:latin typeface="Menlo-Regular"/>
              </a:rPr>
              <a:t>/ 1 integer in each box, fill boxes 0,0,0 to 127,0,0</a:t>
            </a:r>
            <a:endParaRPr lang="en-US" sz="2000" dirty="0">
              <a:solidFill>
                <a:srgbClr val="000000"/>
              </a:solidFill>
              <a:latin typeface="Menlo-Regular"/>
            </a:endParaRPr>
          </a:p>
          <a:p>
            <a:pPr marL="0" indent="0">
              <a:buNone/>
            </a:pPr>
            <a:r>
              <a:rPr lang="en-US" sz="2000" dirty="0" err="1" smtClean="0">
                <a:solidFill>
                  <a:srgbClr val="000000"/>
                </a:solidFill>
                <a:latin typeface="Menlo-Regular"/>
              </a:rPr>
              <a:t>dspaces_put</a:t>
            </a:r>
            <a:r>
              <a:rPr lang="en-US" sz="2000" dirty="0">
                <a:solidFill>
                  <a:srgbClr val="000000"/>
                </a:solidFill>
                <a:latin typeface="Menlo-Regular"/>
              </a:rPr>
              <a:t>(</a:t>
            </a:r>
            <a:r>
              <a:rPr lang="en-US" sz="2000" dirty="0" err="1">
                <a:solidFill>
                  <a:srgbClr val="000000"/>
                </a:solidFill>
                <a:latin typeface="Menlo-Regular"/>
              </a:rPr>
              <a:t>var_name</a:t>
            </a:r>
            <a:r>
              <a:rPr lang="en-US" sz="2000" dirty="0">
                <a:solidFill>
                  <a:srgbClr val="000000"/>
                </a:solidFill>
                <a:latin typeface="Menlo-Regular"/>
              </a:rPr>
              <a:t>, </a:t>
            </a:r>
            <a:r>
              <a:rPr lang="en-US" sz="2000" dirty="0" err="1">
                <a:solidFill>
                  <a:srgbClr val="000000"/>
                </a:solidFill>
                <a:latin typeface="Menlo-Regular"/>
              </a:rPr>
              <a:t>timestep</a:t>
            </a:r>
            <a:r>
              <a:rPr lang="en-US" sz="2000" dirty="0">
                <a:solidFill>
                  <a:srgbClr val="000000"/>
                </a:solidFill>
                <a:latin typeface="Menlo-Regular"/>
              </a:rPr>
              <a:t>, </a:t>
            </a:r>
            <a:r>
              <a:rPr lang="en-US" sz="2000" dirty="0" err="1">
                <a:solidFill>
                  <a:srgbClr val="AA0D91"/>
                </a:solidFill>
                <a:latin typeface="Menlo-Regular"/>
              </a:rPr>
              <a:t>sizeof</a:t>
            </a:r>
            <a:r>
              <a:rPr lang="en-US" sz="2000" dirty="0">
                <a:solidFill>
                  <a:srgbClr val="000000"/>
                </a:solidFill>
                <a:latin typeface="Menlo-Regular"/>
              </a:rPr>
              <a:t>(</a:t>
            </a:r>
            <a:r>
              <a:rPr lang="en-US" sz="2000" dirty="0" err="1">
                <a:solidFill>
                  <a:srgbClr val="AA0D91"/>
                </a:solidFill>
                <a:latin typeface="Menlo-Regular"/>
              </a:rPr>
              <a:t>int</a:t>
            </a:r>
            <a:r>
              <a:rPr lang="en-US" sz="2000" dirty="0">
                <a:solidFill>
                  <a:srgbClr val="000000"/>
                </a:solidFill>
                <a:latin typeface="Menlo-Regular"/>
              </a:rPr>
              <a:t>), </a:t>
            </a:r>
            <a:r>
              <a:rPr lang="en-US" sz="2000" dirty="0" err="1">
                <a:solidFill>
                  <a:srgbClr val="000000"/>
                </a:solidFill>
                <a:latin typeface="Menlo-Regular"/>
              </a:rPr>
              <a:t>ndim</a:t>
            </a:r>
            <a:r>
              <a:rPr lang="en-US" sz="2000" dirty="0">
                <a:solidFill>
                  <a:srgbClr val="000000"/>
                </a:solidFill>
                <a:latin typeface="Menlo-Regular"/>
              </a:rPr>
              <a:t>, </a:t>
            </a:r>
            <a:r>
              <a:rPr lang="en-US" sz="2000" dirty="0" err="1">
                <a:solidFill>
                  <a:srgbClr val="000000"/>
                </a:solidFill>
                <a:latin typeface="Menlo-Regular"/>
              </a:rPr>
              <a:t>lb</a:t>
            </a:r>
            <a:r>
              <a:rPr lang="en-US" sz="2000" dirty="0">
                <a:solidFill>
                  <a:srgbClr val="000000"/>
                </a:solidFill>
                <a:latin typeface="Menlo-Regular"/>
              </a:rPr>
              <a:t>, </a:t>
            </a:r>
            <a:r>
              <a:rPr lang="en-US" sz="2000" dirty="0" err="1">
                <a:solidFill>
                  <a:srgbClr val="000000"/>
                </a:solidFill>
                <a:latin typeface="Menlo-Regular"/>
              </a:rPr>
              <a:t>ub</a:t>
            </a:r>
            <a:r>
              <a:rPr lang="en-US" sz="2000" dirty="0">
                <a:solidFill>
                  <a:srgbClr val="000000"/>
                </a:solidFill>
                <a:latin typeface="Menlo-Regular"/>
              </a:rPr>
              <a:t>, data);</a:t>
            </a:r>
            <a:endParaRPr lang="en-US" sz="2000" dirty="0"/>
          </a:p>
        </p:txBody>
      </p:sp>
      <p:sp>
        <p:nvSpPr>
          <p:cNvPr id="4" name="Rectangle 3"/>
          <p:cNvSpPr/>
          <p:nvPr/>
        </p:nvSpPr>
        <p:spPr>
          <a:xfrm>
            <a:off x="5362222" y="5669350"/>
            <a:ext cx="1905000" cy="423333"/>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493059" y="4281975"/>
            <a:ext cx="3242733" cy="423333"/>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014613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3, Min Max Average Reader</a:t>
            </a:r>
            <a:endParaRPr lang="en-US" dirty="0"/>
          </a:p>
        </p:txBody>
      </p:sp>
      <p:sp>
        <p:nvSpPr>
          <p:cNvPr id="3" name="Content Placeholder 2"/>
          <p:cNvSpPr>
            <a:spLocks noGrp="1"/>
          </p:cNvSpPr>
          <p:nvPr>
            <p:ph idx="1"/>
          </p:nvPr>
        </p:nvSpPr>
        <p:spPr/>
        <p:txBody>
          <a:bodyPr/>
          <a:lstStyle/>
          <a:p>
            <a:r>
              <a:rPr lang="en-US" dirty="0" smtClean="0"/>
              <a:t>Please open the reader file. We will use MPI to divide the work up to processes and then </a:t>
            </a:r>
            <a:r>
              <a:rPr lang="en-US" dirty="0" err="1" smtClean="0"/>
              <a:t>MPI_Reduce</a:t>
            </a:r>
            <a:r>
              <a:rPr lang="en-US" dirty="0" smtClean="0"/>
              <a:t> to get the global minimum, maximum, and average for the array.</a:t>
            </a:r>
          </a:p>
          <a:p>
            <a:pPr marL="0" indent="0">
              <a:buNone/>
            </a:pPr>
            <a:r>
              <a:rPr lang="en-US" b="1" dirty="0" smtClean="0">
                <a:solidFill>
                  <a:srgbClr val="FF0000"/>
                </a:solidFill>
                <a:latin typeface="Courier"/>
                <a:cs typeface="Courier"/>
              </a:rPr>
              <a:t>$ vim </a:t>
            </a:r>
            <a:r>
              <a:rPr lang="en-US" b="1" dirty="0" err="1" smtClean="0">
                <a:solidFill>
                  <a:srgbClr val="FF0000"/>
                </a:solidFill>
                <a:latin typeface="Courier"/>
                <a:cs typeface="Courier"/>
              </a:rPr>
              <a:t>minmaxavg_reader.c</a:t>
            </a:r>
            <a:endParaRPr lang="en-US" b="1" dirty="0" smtClean="0">
              <a:solidFill>
                <a:srgbClr val="FF0000"/>
              </a:solidFill>
              <a:latin typeface="Courier"/>
              <a:cs typeface="Courier"/>
            </a:endParaRPr>
          </a:p>
          <a:p>
            <a:r>
              <a:rPr lang="en-US" dirty="0" smtClean="0">
                <a:solidFill>
                  <a:schemeClr val="tx1">
                    <a:lumMod val="65000"/>
                    <a:lumOff val="35000"/>
                  </a:schemeClr>
                </a:solidFill>
              </a:rPr>
              <a:t>First, notice that we have added </a:t>
            </a:r>
            <a:r>
              <a:rPr lang="en-US" b="1" dirty="0" smtClean="0">
                <a:solidFill>
                  <a:srgbClr val="800000"/>
                </a:solidFill>
                <a:latin typeface="Courier"/>
                <a:cs typeface="Courier"/>
              </a:rPr>
              <a:t>#include “</a:t>
            </a:r>
            <a:r>
              <a:rPr lang="en-US" b="1" dirty="0" err="1" smtClean="0">
                <a:solidFill>
                  <a:srgbClr val="800000"/>
                </a:solidFill>
                <a:latin typeface="Courier"/>
                <a:cs typeface="Courier"/>
              </a:rPr>
              <a:t>mpi.h</a:t>
            </a:r>
            <a:r>
              <a:rPr lang="en-US" b="1" dirty="0" smtClean="0">
                <a:solidFill>
                  <a:srgbClr val="800000"/>
                </a:solidFill>
                <a:latin typeface="Courier"/>
                <a:cs typeface="Courier"/>
              </a:rPr>
              <a:t>” </a:t>
            </a:r>
            <a:r>
              <a:rPr lang="en-US" dirty="0" smtClean="0">
                <a:solidFill>
                  <a:schemeClr val="tx1">
                    <a:lumMod val="65000"/>
                    <a:lumOff val="35000"/>
                  </a:schemeClr>
                </a:solidFill>
              </a:rPr>
              <a:t>to the top of the file</a:t>
            </a:r>
          </a:p>
          <a:p>
            <a:r>
              <a:rPr lang="en-US" dirty="0" smtClean="0">
                <a:solidFill>
                  <a:schemeClr val="tx1">
                    <a:lumMod val="65000"/>
                    <a:lumOff val="35000"/>
                  </a:schemeClr>
                </a:solidFill>
              </a:rPr>
              <a:t>Next, call your attention to the </a:t>
            </a:r>
            <a:r>
              <a:rPr lang="en-US" dirty="0" err="1" smtClean="0">
                <a:solidFill>
                  <a:schemeClr val="tx1">
                    <a:lumMod val="65000"/>
                    <a:lumOff val="35000"/>
                  </a:schemeClr>
                </a:solidFill>
              </a:rPr>
              <a:t>dspaces_init</a:t>
            </a:r>
            <a:r>
              <a:rPr lang="en-US" dirty="0" smtClean="0">
                <a:solidFill>
                  <a:schemeClr val="tx1">
                    <a:lumMod val="65000"/>
                    <a:lumOff val="35000"/>
                  </a:schemeClr>
                </a:solidFill>
              </a:rPr>
              <a:t> function. Now that we are using a number of processes specified on command line, we use </a:t>
            </a:r>
            <a:r>
              <a:rPr lang="en-US" dirty="0" err="1" smtClean="0">
                <a:solidFill>
                  <a:schemeClr val="tx1">
                    <a:lumMod val="65000"/>
                    <a:lumOff val="35000"/>
                  </a:schemeClr>
                </a:solidFill>
              </a:rPr>
              <a:t>nprocs</a:t>
            </a:r>
            <a:r>
              <a:rPr lang="en-US" dirty="0" smtClean="0">
                <a:solidFill>
                  <a:schemeClr val="tx1">
                    <a:lumMod val="65000"/>
                    <a:lumOff val="35000"/>
                  </a:schemeClr>
                </a:solidFill>
              </a:rPr>
              <a:t> as the number of peers.</a:t>
            </a:r>
          </a:p>
          <a:p>
            <a:pPr marL="0" indent="0">
              <a:buNone/>
            </a:pPr>
            <a:r>
              <a:rPr lang="en-US" sz="2000" dirty="0" smtClean="0">
                <a:solidFill>
                  <a:srgbClr val="000000"/>
                </a:solidFill>
                <a:latin typeface="Menlo-Regular"/>
              </a:rPr>
              <a:t>  </a:t>
            </a:r>
            <a:r>
              <a:rPr lang="en-US" sz="2000" dirty="0" err="1" smtClean="0">
                <a:solidFill>
                  <a:srgbClr val="000000"/>
                </a:solidFill>
                <a:latin typeface="Menlo-Regular"/>
              </a:rPr>
              <a:t>dspaces_init</a:t>
            </a:r>
            <a:r>
              <a:rPr lang="en-US" sz="2000" dirty="0">
                <a:solidFill>
                  <a:srgbClr val="000000"/>
                </a:solidFill>
                <a:latin typeface="Menlo-Regular"/>
              </a:rPr>
              <a:t>(</a:t>
            </a:r>
            <a:r>
              <a:rPr lang="en-US" sz="2000" dirty="0" err="1">
                <a:solidFill>
                  <a:srgbClr val="000000"/>
                </a:solidFill>
                <a:latin typeface="Menlo-Regular"/>
              </a:rPr>
              <a:t>nprocs</a:t>
            </a:r>
            <a:r>
              <a:rPr lang="en-US" sz="2000" dirty="0">
                <a:solidFill>
                  <a:srgbClr val="000000"/>
                </a:solidFill>
                <a:latin typeface="Menlo-Regular"/>
              </a:rPr>
              <a:t>, </a:t>
            </a:r>
            <a:r>
              <a:rPr lang="en-US" sz="2000" dirty="0">
                <a:solidFill>
                  <a:srgbClr val="1C00CF"/>
                </a:solidFill>
                <a:latin typeface="Menlo-Regular"/>
              </a:rPr>
              <a:t>2</a:t>
            </a:r>
            <a:r>
              <a:rPr lang="en-US" sz="2000" dirty="0">
                <a:solidFill>
                  <a:srgbClr val="000000"/>
                </a:solidFill>
                <a:latin typeface="Menlo-Regular"/>
              </a:rPr>
              <a:t>, &amp;</a:t>
            </a:r>
            <a:r>
              <a:rPr lang="en-US" sz="2000" dirty="0" err="1">
                <a:solidFill>
                  <a:srgbClr val="000000"/>
                </a:solidFill>
                <a:latin typeface="Menlo-Regular"/>
              </a:rPr>
              <a:t>gcomm</a:t>
            </a:r>
            <a:r>
              <a:rPr lang="en-US" sz="2000" dirty="0">
                <a:solidFill>
                  <a:srgbClr val="000000"/>
                </a:solidFill>
                <a:latin typeface="Menlo-Regular"/>
              </a:rPr>
              <a:t>, </a:t>
            </a:r>
            <a:r>
              <a:rPr lang="en-US" sz="2000" dirty="0">
                <a:solidFill>
                  <a:srgbClr val="AA0D91"/>
                </a:solidFill>
                <a:latin typeface="Menlo-Regular"/>
              </a:rPr>
              <a:t>NULL</a:t>
            </a:r>
            <a:r>
              <a:rPr lang="en-US" sz="2000" dirty="0">
                <a:solidFill>
                  <a:srgbClr val="000000"/>
                </a:solidFill>
                <a:latin typeface="Menlo-Regular"/>
              </a:rPr>
              <a:t>)</a:t>
            </a:r>
            <a:r>
              <a:rPr lang="en-US" sz="2000" dirty="0" smtClean="0">
                <a:solidFill>
                  <a:srgbClr val="000000"/>
                </a:solidFill>
                <a:latin typeface="Menlo-Regular"/>
              </a:rPr>
              <a:t>;</a:t>
            </a:r>
            <a:r>
              <a:rPr lang="en-US" sz="2000" dirty="0"/>
              <a:t> 	</a:t>
            </a:r>
            <a:endParaRPr lang="en-US" sz="2000" dirty="0">
              <a:solidFill>
                <a:schemeClr val="tx1">
                  <a:lumMod val="65000"/>
                  <a:lumOff val="35000"/>
                </a:schemeClr>
              </a:solidFill>
            </a:endParaRPr>
          </a:p>
        </p:txBody>
      </p:sp>
      <p:sp>
        <p:nvSpPr>
          <p:cNvPr id="4" name="Rectangle 3"/>
          <p:cNvSpPr/>
          <p:nvPr/>
        </p:nvSpPr>
        <p:spPr>
          <a:xfrm>
            <a:off x="2724274" y="4781176"/>
            <a:ext cx="1185334" cy="423333"/>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4098005"/>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descr="Screen Shot 2015-01-24 at 8.53.4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83765"/>
            <a:ext cx="6156142" cy="4631764"/>
          </a:xfrm>
          <a:prstGeom prst="rect">
            <a:avLst/>
          </a:prstGeom>
        </p:spPr>
      </p:pic>
      <p:sp>
        <p:nvSpPr>
          <p:cNvPr id="2" name="Title 1"/>
          <p:cNvSpPr>
            <a:spLocks noGrp="1"/>
          </p:cNvSpPr>
          <p:nvPr>
            <p:ph type="title"/>
          </p:nvPr>
        </p:nvSpPr>
        <p:spPr/>
        <p:txBody>
          <a:bodyPr/>
          <a:lstStyle/>
          <a:p>
            <a:r>
              <a:rPr lang="en-US" dirty="0" smtClean="0"/>
              <a:t>Example 3, Min Max Average Reader</a:t>
            </a:r>
            <a:endParaRPr lang="en-US" dirty="0"/>
          </a:p>
        </p:txBody>
      </p:sp>
      <p:sp>
        <p:nvSpPr>
          <p:cNvPr id="5" name="TextBox 4"/>
          <p:cNvSpPr txBox="1"/>
          <p:nvPr/>
        </p:nvSpPr>
        <p:spPr>
          <a:xfrm>
            <a:off x="5799667" y="1651000"/>
            <a:ext cx="2977444" cy="1631216"/>
          </a:xfrm>
          <a:prstGeom prst="rect">
            <a:avLst/>
          </a:prstGeom>
          <a:noFill/>
          <a:ln>
            <a:solidFill>
              <a:schemeClr val="tx1"/>
            </a:solidFill>
          </a:ln>
        </p:spPr>
        <p:txBody>
          <a:bodyPr wrap="square" rtlCol="0">
            <a:spAutoFit/>
          </a:bodyPr>
          <a:lstStyle/>
          <a:p>
            <a:r>
              <a:rPr lang="en-US" sz="2000" dirty="0" smtClean="0"/>
              <a:t>Need to evenly divide the work for each process based on the number of processes provided by the user</a:t>
            </a:r>
            <a:endParaRPr lang="en-US" sz="2000" dirty="0"/>
          </a:p>
        </p:txBody>
      </p:sp>
      <p:cxnSp>
        <p:nvCxnSpPr>
          <p:cNvPr id="7" name="Straight Connector 6"/>
          <p:cNvCxnSpPr>
            <a:stCxn id="5" idx="1"/>
          </p:cNvCxnSpPr>
          <p:nvPr/>
        </p:nvCxnSpPr>
        <p:spPr>
          <a:xfrm flipH="1">
            <a:off x="4727222" y="2466608"/>
            <a:ext cx="1072445" cy="454392"/>
          </a:xfrm>
          <a:prstGeom prst="line">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6271143" y="3338192"/>
            <a:ext cx="2850444" cy="707886"/>
          </a:xfrm>
          <a:prstGeom prst="rect">
            <a:avLst/>
          </a:prstGeom>
          <a:noFill/>
          <a:ln>
            <a:solidFill>
              <a:schemeClr val="tx1"/>
            </a:solidFill>
          </a:ln>
        </p:spPr>
        <p:txBody>
          <a:bodyPr wrap="square" rtlCol="0">
            <a:spAutoFit/>
          </a:bodyPr>
          <a:lstStyle/>
          <a:p>
            <a:r>
              <a:rPr lang="en-US" sz="2000" dirty="0" smtClean="0"/>
              <a:t>Use indices to allocate proper buffer space</a:t>
            </a:r>
            <a:endParaRPr lang="en-US" sz="2000" dirty="0"/>
          </a:p>
        </p:txBody>
      </p:sp>
      <p:sp>
        <p:nvSpPr>
          <p:cNvPr id="9" name="TextBox 8"/>
          <p:cNvSpPr txBox="1"/>
          <p:nvPr/>
        </p:nvSpPr>
        <p:spPr>
          <a:xfrm>
            <a:off x="6163734" y="4199467"/>
            <a:ext cx="2867377" cy="1015663"/>
          </a:xfrm>
          <a:prstGeom prst="rect">
            <a:avLst/>
          </a:prstGeom>
          <a:noFill/>
          <a:ln>
            <a:solidFill>
              <a:schemeClr val="tx1"/>
            </a:solidFill>
          </a:ln>
        </p:spPr>
        <p:txBody>
          <a:bodyPr wrap="square" rtlCol="0">
            <a:spAutoFit/>
          </a:bodyPr>
          <a:lstStyle/>
          <a:p>
            <a:r>
              <a:rPr lang="en-US" sz="2000" dirty="0" smtClean="0"/>
              <a:t>Define the box that each process will select </a:t>
            </a:r>
            <a:r>
              <a:rPr lang="en-US" sz="1600" dirty="0" smtClean="0"/>
              <a:t>(X1, 0, 0) to</a:t>
            </a:r>
            <a:r>
              <a:rPr lang="en-US" sz="2000" dirty="0" smtClean="0"/>
              <a:t> </a:t>
            </a:r>
            <a:r>
              <a:rPr lang="en-US" sz="1600" dirty="0" smtClean="0"/>
              <a:t>(X2, 0, 0)</a:t>
            </a:r>
            <a:endParaRPr lang="en-US" sz="1600" dirty="0"/>
          </a:p>
        </p:txBody>
      </p:sp>
      <p:sp>
        <p:nvSpPr>
          <p:cNvPr id="10" name="TextBox 9"/>
          <p:cNvSpPr txBox="1"/>
          <p:nvPr/>
        </p:nvSpPr>
        <p:spPr>
          <a:xfrm>
            <a:off x="6160911" y="5303671"/>
            <a:ext cx="2870200" cy="1384995"/>
          </a:xfrm>
          <a:prstGeom prst="rect">
            <a:avLst/>
          </a:prstGeom>
          <a:noFill/>
          <a:ln>
            <a:solidFill>
              <a:schemeClr val="tx1"/>
            </a:solidFill>
          </a:ln>
        </p:spPr>
        <p:txBody>
          <a:bodyPr wrap="square" rtlCol="0">
            <a:spAutoFit/>
          </a:bodyPr>
          <a:lstStyle/>
          <a:p>
            <a:r>
              <a:rPr lang="en-US" sz="2000" dirty="0" smtClean="0"/>
              <a:t>Finally, get the data from the space and store it in the buffer. </a:t>
            </a:r>
            <a:r>
              <a:rPr lang="en-US" sz="1200" dirty="0" smtClean="0"/>
              <a:t>Note: </a:t>
            </a:r>
            <a:r>
              <a:rPr lang="en-US" sz="1200" dirty="0" err="1" smtClean="0"/>
              <a:t>sizeof</a:t>
            </a:r>
            <a:r>
              <a:rPr lang="en-US" sz="1200" dirty="0" smtClean="0"/>
              <a:t>(</a:t>
            </a:r>
            <a:r>
              <a:rPr lang="en-US" sz="1200" dirty="0" err="1" smtClean="0"/>
              <a:t>int</a:t>
            </a:r>
            <a:r>
              <a:rPr lang="en-US" sz="1200" dirty="0" smtClean="0"/>
              <a:t>) because there’s one integer in each box</a:t>
            </a:r>
            <a:endParaRPr lang="en-US" sz="1200" dirty="0"/>
          </a:p>
        </p:txBody>
      </p:sp>
      <p:cxnSp>
        <p:nvCxnSpPr>
          <p:cNvPr id="12" name="Straight Arrow Connector 11"/>
          <p:cNvCxnSpPr>
            <a:stCxn id="8" idx="1"/>
          </p:cNvCxnSpPr>
          <p:nvPr/>
        </p:nvCxnSpPr>
        <p:spPr>
          <a:xfrm flipH="1">
            <a:off x="6036235" y="3692135"/>
            <a:ext cx="234908" cy="8798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stCxn id="9" idx="1"/>
          </p:cNvCxnSpPr>
          <p:nvPr/>
        </p:nvCxnSpPr>
        <p:spPr>
          <a:xfrm flipH="1">
            <a:off x="2271889" y="4707299"/>
            <a:ext cx="3891845" cy="30214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10" idx="1"/>
          </p:cNvCxnSpPr>
          <p:nvPr/>
        </p:nvCxnSpPr>
        <p:spPr>
          <a:xfrm flipH="1">
            <a:off x="5961529" y="5996169"/>
            <a:ext cx="199382" cy="4006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5898443" y="627530"/>
            <a:ext cx="3245557" cy="276999"/>
          </a:xfrm>
          <a:prstGeom prst="rect">
            <a:avLst/>
          </a:prstGeom>
          <a:noFill/>
        </p:spPr>
        <p:txBody>
          <a:bodyPr wrap="square" rtlCol="0">
            <a:spAutoFit/>
          </a:bodyPr>
          <a:lstStyle/>
          <a:p>
            <a:pPr algn="r"/>
            <a:r>
              <a:rPr lang="en-US" sz="1200" b="1" dirty="0" smtClean="0">
                <a:solidFill>
                  <a:srgbClr val="800000"/>
                </a:solidFill>
                <a:latin typeface="Courier"/>
                <a:cs typeface="Courier"/>
              </a:rPr>
              <a:t>Example 3, </a:t>
            </a:r>
            <a:r>
              <a:rPr lang="en-US" sz="1200" b="1" dirty="0" err="1" smtClean="0">
                <a:solidFill>
                  <a:srgbClr val="800000"/>
                </a:solidFill>
                <a:latin typeface="Courier"/>
                <a:cs typeface="Courier"/>
              </a:rPr>
              <a:t>minmaxavg_reader.c</a:t>
            </a:r>
            <a:endParaRPr lang="en-US" sz="1200" b="1" dirty="0">
              <a:solidFill>
                <a:srgbClr val="800000"/>
              </a:solidFill>
              <a:latin typeface="Courier"/>
              <a:cs typeface="Courier"/>
            </a:endParaRPr>
          </a:p>
        </p:txBody>
      </p:sp>
    </p:spTree>
    <p:extLst>
      <p:ext uri="{BB962C8B-B14F-4D97-AF65-F5344CB8AC3E}">
        <p14:creationId xmlns:p14="http://schemas.microsoft.com/office/powerpoint/2010/main" val="27711446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Screen Shot 2015-01-24 at 9.00.3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951785" cy="6858000"/>
          </a:xfrm>
          <a:prstGeom prst="rect">
            <a:avLst/>
          </a:prstGeom>
        </p:spPr>
      </p:pic>
      <p:sp>
        <p:nvSpPr>
          <p:cNvPr id="19" name="Rectangle 18"/>
          <p:cNvSpPr/>
          <p:nvPr/>
        </p:nvSpPr>
        <p:spPr>
          <a:xfrm>
            <a:off x="6083905" y="0"/>
            <a:ext cx="3060095" cy="8466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5898443" y="0"/>
            <a:ext cx="3245557" cy="276999"/>
          </a:xfrm>
          <a:prstGeom prst="rect">
            <a:avLst/>
          </a:prstGeom>
          <a:noFill/>
        </p:spPr>
        <p:txBody>
          <a:bodyPr wrap="square" rtlCol="0">
            <a:spAutoFit/>
          </a:bodyPr>
          <a:lstStyle/>
          <a:p>
            <a:pPr algn="r"/>
            <a:r>
              <a:rPr lang="en-US" sz="1200" b="1" dirty="0" smtClean="0">
                <a:solidFill>
                  <a:srgbClr val="800000"/>
                </a:solidFill>
                <a:latin typeface="Courier"/>
                <a:cs typeface="Courier"/>
              </a:rPr>
              <a:t>Example 3, </a:t>
            </a:r>
            <a:r>
              <a:rPr lang="en-US" sz="1200" b="1" dirty="0" err="1" smtClean="0">
                <a:solidFill>
                  <a:srgbClr val="800000"/>
                </a:solidFill>
                <a:latin typeface="Courier"/>
                <a:cs typeface="Courier"/>
              </a:rPr>
              <a:t>minmaxavg_reader.c</a:t>
            </a:r>
            <a:endParaRPr lang="en-US" sz="1200" b="1" dirty="0">
              <a:solidFill>
                <a:srgbClr val="800000"/>
              </a:solidFill>
              <a:latin typeface="Courier"/>
              <a:cs typeface="Courier"/>
            </a:endParaRPr>
          </a:p>
        </p:txBody>
      </p:sp>
      <p:sp>
        <p:nvSpPr>
          <p:cNvPr id="5" name="TextBox 4"/>
          <p:cNvSpPr txBox="1"/>
          <p:nvPr/>
        </p:nvSpPr>
        <p:spPr>
          <a:xfrm>
            <a:off x="5376334" y="1636889"/>
            <a:ext cx="2977444" cy="707886"/>
          </a:xfrm>
          <a:prstGeom prst="rect">
            <a:avLst/>
          </a:prstGeom>
          <a:noFill/>
          <a:ln>
            <a:solidFill>
              <a:schemeClr val="tx1"/>
            </a:solidFill>
          </a:ln>
        </p:spPr>
        <p:txBody>
          <a:bodyPr wrap="square" rtlCol="0">
            <a:spAutoFit/>
          </a:bodyPr>
          <a:lstStyle/>
          <a:p>
            <a:r>
              <a:rPr lang="en-US" sz="2000" dirty="0" smtClean="0"/>
              <a:t>Compute local min, max, </a:t>
            </a:r>
            <a:r>
              <a:rPr lang="en-US" sz="2000" dirty="0" err="1" smtClean="0"/>
              <a:t>avg</a:t>
            </a:r>
            <a:r>
              <a:rPr lang="en-US" sz="2000" dirty="0" smtClean="0"/>
              <a:t> based on slices </a:t>
            </a:r>
            <a:endParaRPr lang="en-US" sz="2000" dirty="0"/>
          </a:p>
        </p:txBody>
      </p:sp>
      <p:sp>
        <p:nvSpPr>
          <p:cNvPr id="20" name="TextBox 19"/>
          <p:cNvSpPr txBox="1"/>
          <p:nvPr/>
        </p:nvSpPr>
        <p:spPr>
          <a:xfrm>
            <a:off x="6166556" y="4512734"/>
            <a:ext cx="2977444" cy="707886"/>
          </a:xfrm>
          <a:prstGeom prst="rect">
            <a:avLst/>
          </a:prstGeom>
          <a:noFill/>
          <a:ln>
            <a:solidFill>
              <a:schemeClr val="tx1"/>
            </a:solidFill>
          </a:ln>
        </p:spPr>
        <p:txBody>
          <a:bodyPr wrap="square" rtlCol="0">
            <a:spAutoFit/>
          </a:bodyPr>
          <a:lstStyle/>
          <a:p>
            <a:r>
              <a:rPr lang="en-US" sz="2000" dirty="0" smtClean="0"/>
              <a:t>Reduce the local values into global values</a:t>
            </a:r>
            <a:endParaRPr lang="en-US" sz="2000" dirty="0"/>
          </a:p>
        </p:txBody>
      </p:sp>
      <p:sp>
        <p:nvSpPr>
          <p:cNvPr id="21" name="TextBox 20"/>
          <p:cNvSpPr txBox="1"/>
          <p:nvPr/>
        </p:nvSpPr>
        <p:spPr>
          <a:xfrm>
            <a:off x="6166556" y="5328356"/>
            <a:ext cx="2977444" cy="707886"/>
          </a:xfrm>
          <a:prstGeom prst="rect">
            <a:avLst/>
          </a:prstGeom>
          <a:noFill/>
          <a:ln>
            <a:solidFill>
              <a:schemeClr val="tx1"/>
            </a:solidFill>
          </a:ln>
        </p:spPr>
        <p:txBody>
          <a:bodyPr wrap="square" rtlCol="0">
            <a:spAutoFit/>
          </a:bodyPr>
          <a:lstStyle/>
          <a:p>
            <a:r>
              <a:rPr lang="en-US" sz="2000" dirty="0" smtClean="0"/>
              <a:t>Print result to user from rank 0</a:t>
            </a:r>
            <a:endParaRPr lang="en-US" sz="2000" dirty="0"/>
          </a:p>
        </p:txBody>
      </p:sp>
      <p:sp>
        <p:nvSpPr>
          <p:cNvPr id="22" name="TextBox 21"/>
          <p:cNvSpPr txBox="1"/>
          <p:nvPr/>
        </p:nvSpPr>
        <p:spPr>
          <a:xfrm>
            <a:off x="6166556" y="6359112"/>
            <a:ext cx="2977444" cy="400110"/>
          </a:xfrm>
          <a:prstGeom prst="rect">
            <a:avLst/>
          </a:prstGeom>
          <a:noFill/>
          <a:ln>
            <a:solidFill>
              <a:schemeClr val="tx1"/>
            </a:solidFill>
          </a:ln>
        </p:spPr>
        <p:txBody>
          <a:bodyPr wrap="square" rtlCol="0">
            <a:spAutoFit/>
          </a:bodyPr>
          <a:lstStyle/>
          <a:p>
            <a:r>
              <a:rPr lang="en-US" sz="2000" dirty="0" smtClean="0"/>
              <a:t>Clean up DataSpaces</a:t>
            </a:r>
            <a:endParaRPr lang="en-US" sz="2000" dirty="0"/>
          </a:p>
        </p:txBody>
      </p:sp>
      <p:cxnSp>
        <p:nvCxnSpPr>
          <p:cNvPr id="24" name="Straight Arrow Connector 23"/>
          <p:cNvCxnSpPr>
            <a:stCxn id="22" idx="1"/>
          </p:cNvCxnSpPr>
          <p:nvPr/>
        </p:nvCxnSpPr>
        <p:spPr>
          <a:xfrm flipH="1">
            <a:off x="2271889" y="6559167"/>
            <a:ext cx="3894667" cy="20005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21" idx="1"/>
          </p:cNvCxnSpPr>
          <p:nvPr/>
        </p:nvCxnSpPr>
        <p:spPr>
          <a:xfrm flipH="1">
            <a:off x="1792111" y="5682299"/>
            <a:ext cx="4374445" cy="34314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stCxn id="20" idx="1"/>
          </p:cNvCxnSpPr>
          <p:nvPr/>
        </p:nvCxnSpPr>
        <p:spPr>
          <a:xfrm flipH="1">
            <a:off x="5954889" y="4866677"/>
            <a:ext cx="211667" cy="2987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a:stCxn id="5" idx="1"/>
          </p:cNvCxnSpPr>
          <p:nvPr/>
        </p:nvCxnSpPr>
        <p:spPr>
          <a:xfrm flipH="1">
            <a:off x="4219222" y="1990832"/>
            <a:ext cx="1157112" cy="6939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277107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3, DataSpaces Configuration</a:t>
            </a:r>
            <a:endParaRPr lang="en-US" dirty="0"/>
          </a:p>
        </p:txBody>
      </p:sp>
      <p:sp>
        <p:nvSpPr>
          <p:cNvPr id="3" name="Content Placeholder 2"/>
          <p:cNvSpPr>
            <a:spLocks noGrp="1"/>
          </p:cNvSpPr>
          <p:nvPr>
            <p:ph idx="1"/>
          </p:nvPr>
        </p:nvSpPr>
        <p:spPr/>
        <p:txBody>
          <a:bodyPr/>
          <a:lstStyle/>
          <a:p>
            <a:pPr marL="0" indent="0">
              <a:buNone/>
            </a:pPr>
            <a:r>
              <a:rPr lang="en-US" b="1" dirty="0">
                <a:solidFill>
                  <a:srgbClr val="800000"/>
                </a:solidFill>
                <a:latin typeface="Courier"/>
                <a:cs typeface="Courier"/>
              </a:rPr>
              <a:t>## </a:t>
            </a:r>
            <a:r>
              <a:rPr lang="en-US" b="1" dirty="0" err="1">
                <a:solidFill>
                  <a:srgbClr val="800000"/>
                </a:solidFill>
                <a:latin typeface="Courier"/>
                <a:cs typeface="Courier"/>
              </a:rPr>
              <a:t>Config</a:t>
            </a:r>
            <a:r>
              <a:rPr lang="en-US" b="1" dirty="0">
                <a:solidFill>
                  <a:srgbClr val="800000"/>
                </a:solidFill>
                <a:latin typeface="Courier"/>
                <a:cs typeface="Courier"/>
              </a:rPr>
              <a:t> file for DataSpaces</a:t>
            </a:r>
          </a:p>
          <a:p>
            <a:pPr marL="0" indent="0">
              <a:buNone/>
            </a:pPr>
            <a:r>
              <a:rPr lang="en-US" b="1" dirty="0" smtClean="0">
                <a:solidFill>
                  <a:srgbClr val="800000"/>
                </a:solidFill>
                <a:latin typeface="Courier"/>
                <a:cs typeface="Courier"/>
              </a:rPr>
              <a:t># could also use 2 dims</a:t>
            </a:r>
            <a:endParaRPr lang="en-US" b="1" dirty="0">
              <a:solidFill>
                <a:srgbClr val="800000"/>
              </a:solidFill>
              <a:latin typeface="Courier"/>
              <a:cs typeface="Courier"/>
            </a:endParaRPr>
          </a:p>
          <a:p>
            <a:pPr marL="0" indent="0">
              <a:buNone/>
            </a:pPr>
            <a:r>
              <a:rPr lang="en-US" b="1" dirty="0" err="1">
                <a:solidFill>
                  <a:srgbClr val="800000"/>
                </a:solidFill>
                <a:latin typeface="Courier"/>
                <a:cs typeface="Courier"/>
              </a:rPr>
              <a:t>ndim</a:t>
            </a:r>
            <a:r>
              <a:rPr lang="en-US" b="1" dirty="0">
                <a:solidFill>
                  <a:srgbClr val="800000"/>
                </a:solidFill>
                <a:latin typeface="Courier"/>
                <a:cs typeface="Courier"/>
              </a:rPr>
              <a:t> = 3</a:t>
            </a:r>
          </a:p>
          <a:p>
            <a:pPr marL="0" indent="0">
              <a:buNone/>
            </a:pPr>
            <a:r>
              <a:rPr lang="is-IS" b="1" dirty="0">
                <a:solidFill>
                  <a:srgbClr val="800000"/>
                </a:solidFill>
                <a:latin typeface="Courier"/>
                <a:cs typeface="Courier"/>
              </a:rPr>
              <a:t>dims = 128,128,128</a:t>
            </a:r>
          </a:p>
          <a:p>
            <a:pPr marL="0" indent="0">
              <a:buNone/>
            </a:pPr>
            <a:endParaRPr lang="is-IS" b="1" dirty="0">
              <a:solidFill>
                <a:srgbClr val="800000"/>
              </a:solidFill>
              <a:latin typeface="Courier"/>
              <a:cs typeface="Courier"/>
            </a:endParaRPr>
          </a:p>
          <a:p>
            <a:pPr marL="0" indent="0">
              <a:buNone/>
            </a:pPr>
            <a:r>
              <a:rPr lang="is-IS" b="1" dirty="0">
                <a:solidFill>
                  <a:srgbClr val="800000"/>
                </a:solidFill>
                <a:latin typeface="Courier"/>
                <a:cs typeface="Courier"/>
              </a:rPr>
              <a:t>#</a:t>
            </a:r>
          </a:p>
          <a:p>
            <a:pPr marL="0" indent="0">
              <a:buNone/>
            </a:pPr>
            <a:r>
              <a:rPr lang="en-US" b="1" dirty="0" err="1">
                <a:solidFill>
                  <a:srgbClr val="800000"/>
                </a:solidFill>
                <a:latin typeface="Courier"/>
                <a:cs typeface="Courier"/>
              </a:rPr>
              <a:t>max_versions</a:t>
            </a:r>
            <a:r>
              <a:rPr lang="en-US" b="1" dirty="0">
                <a:solidFill>
                  <a:srgbClr val="800000"/>
                </a:solidFill>
                <a:latin typeface="Courier"/>
                <a:cs typeface="Courier"/>
              </a:rPr>
              <a:t> = 1</a:t>
            </a:r>
          </a:p>
          <a:p>
            <a:pPr marL="0" indent="0">
              <a:buNone/>
            </a:pPr>
            <a:r>
              <a:rPr lang="en-US" b="1" dirty="0" err="1">
                <a:solidFill>
                  <a:srgbClr val="800000"/>
                </a:solidFill>
                <a:latin typeface="Courier"/>
                <a:cs typeface="Courier"/>
              </a:rPr>
              <a:t>max_readers</a:t>
            </a:r>
            <a:r>
              <a:rPr lang="en-US" b="1" dirty="0">
                <a:solidFill>
                  <a:srgbClr val="800000"/>
                </a:solidFill>
                <a:latin typeface="Courier"/>
                <a:cs typeface="Courier"/>
              </a:rPr>
              <a:t> = </a:t>
            </a:r>
            <a:r>
              <a:rPr lang="en-US" b="1" dirty="0" smtClean="0">
                <a:solidFill>
                  <a:srgbClr val="800000"/>
                </a:solidFill>
                <a:latin typeface="Courier"/>
                <a:cs typeface="Courier"/>
              </a:rPr>
              <a:t>1</a:t>
            </a:r>
            <a:endParaRPr lang="en-US" b="1" dirty="0">
              <a:solidFill>
                <a:srgbClr val="800000"/>
              </a:solidFill>
              <a:latin typeface="Courier"/>
              <a:cs typeface="Courier"/>
            </a:endParaRPr>
          </a:p>
          <a:p>
            <a:pPr marL="0" indent="0">
              <a:buNone/>
            </a:pPr>
            <a:endParaRPr lang="en-US" b="1" dirty="0">
              <a:solidFill>
                <a:srgbClr val="800000"/>
              </a:solidFill>
              <a:latin typeface="Courier"/>
              <a:cs typeface="Courier"/>
            </a:endParaRPr>
          </a:p>
          <a:p>
            <a:pPr marL="0" indent="0">
              <a:buNone/>
            </a:pPr>
            <a:r>
              <a:rPr lang="en-US" b="1" dirty="0">
                <a:solidFill>
                  <a:srgbClr val="800000"/>
                </a:solidFill>
                <a:latin typeface="Courier"/>
                <a:cs typeface="Courier"/>
              </a:rPr>
              <a:t># Lock type: 1 - generic, 2 - custom</a:t>
            </a:r>
          </a:p>
          <a:p>
            <a:pPr marL="0" indent="0">
              <a:buNone/>
            </a:pPr>
            <a:r>
              <a:rPr lang="en-US" b="1" dirty="0" err="1">
                <a:solidFill>
                  <a:srgbClr val="800000"/>
                </a:solidFill>
                <a:latin typeface="Courier"/>
                <a:cs typeface="Courier"/>
              </a:rPr>
              <a:t>lock_type</a:t>
            </a:r>
            <a:r>
              <a:rPr lang="en-US" b="1" dirty="0">
                <a:solidFill>
                  <a:srgbClr val="800000"/>
                </a:solidFill>
                <a:latin typeface="Courier"/>
                <a:cs typeface="Courier"/>
              </a:rPr>
              <a:t> = 2</a:t>
            </a:r>
          </a:p>
          <a:p>
            <a:pPr marL="0" indent="0">
              <a:buNone/>
            </a:pPr>
            <a:endParaRPr lang="en-US" dirty="0"/>
          </a:p>
        </p:txBody>
      </p:sp>
      <p:sp>
        <p:nvSpPr>
          <p:cNvPr id="4" name="Rectangle 3"/>
          <p:cNvSpPr/>
          <p:nvPr/>
        </p:nvSpPr>
        <p:spPr>
          <a:xfrm>
            <a:off x="493888" y="2765778"/>
            <a:ext cx="3118555" cy="423333"/>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769579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3: Compiling/Running</a:t>
            </a:r>
            <a:endParaRPr lang="en-US" dirty="0"/>
          </a:p>
        </p:txBody>
      </p:sp>
      <p:sp>
        <p:nvSpPr>
          <p:cNvPr id="3" name="Content Placeholder 2"/>
          <p:cNvSpPr>
            <a:spLocks noGrp="1"/>
          </p:cNvSpPr>
          <p:nvPr>
            <p:ph idx="1"/>
          </p:nvPr>
        </p:nvSpPr>
        <p:spPr>
          <a:xfrm>
            <a:off x="457200" y="1428750"/>
            <a:ext cx="8229600" cy="4533900"/>
          </a:xfrm>
        </p:spPr>
        <p:txBody>
          <a:bodyPr/>
          <a:lstStyle/>
          <a:p>
            <a:r>
              <a:rPr lang="en-US" dirty="0" smtClean="0"/>
              <a:t>In your current terminal, compile the example.</a:t>
            </a:r>
          </a:p>
          <a:p>
            <a:pPr marL="0" indent="0">
              <a:buNone/>
            </a:pPr>
            <a:r>
              <a:rPr lang="en-US" b="1" dirty="0" smtClean="0">
                <a:solidFill>
                  <a:srgbClr val="FF0000"/>
                </a:solidFill>
                <a:latin typeface="Courier"/>
                <a:cs typeface="Courier"/>
              </a:rPr>
              <a:t>$ </a:t>
            </a:r>
            <a:r>
              <a:rPr lang="en-US" b="1" dirty="0" smtClean="0">
                <a:solidFill>
                  <a:srgbClr val="FF0000"/>
                </a:solidFill>
                <a:latin typeface="Courier"/>
                <a:cs typeface="Courier"/>
              </a:rPr>
              <a:t>make</a:t>
            </a:r>
            <a:endParaRPr lang="en-US" b="1" dirty="0" smtClean="0">
              <a:solidFill>
                <a:srgbClr val="FF0000"/>
              </a:solidFill>
              <a:latin typeface="Courier"/>
              <a:cs typeface="Courier"/>
            </a:endParaRPr>
          </a:p>
          <a:p>
            <a:r>
              <a:rPr lang="en-US" dirty="0" smtClean="0"/>
              <a:t>This is the first example where we are using MPI, so let’s take a look at </a:t>
            </a:r>
            <a:r>
              <a:rPr lang="en-US" dirty="0" err="1" smtClean="0"/>
              <a:t>job.sh</a:t>
            </a:r>
            <a:endParaRPr lang="en-US" dirty="0" smtClean="0"/>
          </a:p>
          <a:p>
            <a:pPr marL="0" indent="0">
              <a:buNone/>
            </a:pPr>
            <a:r>
              <a:rPr lang="en-US" b="1" dirty="0">
                <a:solidFill>
                  <a:srgbClr val="FF0000"/>
                </a:solidFill>
                <a:latin typeface="Courier"/>
                <a:cs typeface="Courier"/>
              </a:rPr>
              <a:t>$ </a:t>
            </a:r>
            <a:r>
              <a:rPr lang="en-US" b="1" dirty="0" smtClean="0">
                <a:solidFill>
                  <a:srgbClr val="FF0000"/>
                </a:solidFill>
                <a:latin typeface="Courier"/>
                <a:cs typeface="Courier"/>
              </a:rPr>
              <a:t>vim </a:t>
            </a:r>
            <a:r>
              <a:rPr lang="en-US" b="1" dirty="0" err="1" smtClean="0">
                <a:solidFill>
                  <a:srgbClr val="FF0000"/>
                </a:solidFill>
                <a:latin typeface="Courier"/>
                <a:cs typeface="Courier"/>
              </a:rPr>
              <a:t>job.sh</a:t>
            </a:r>
            <a:endParaRPr lang="en-US" dirty="0" smtClean="0"/>
          </a:p>
          <a:p>
            <a:r>
              <a:rPr lang="en-US" dirty="0" smtClean="0"/>
              <a:t>Note: </a:t>
            </a:r>
            <a:r>
              <a:rPr lang="en-US" b="1" dirty="0" err="1" smtClean="0"/>
              <a:t>ibrun</a:t>
            </a:r>
            <a:r>
              <a:rPr lang="en-US" b="1" i="1" dirty="0" smtClean="0"/>
              <a:t> is a TACC specific construct. It semi-replaces </a:t>
            </a:r>
            <a:r>
              <a:rPr lang="en-US" b="1" i="1" dirty="0" err="1" smtClean="0"/>
              <a:t>mpirun</a:t>
            </a:r>
            <a:r>
              <a:rPr lang="en-US" b="1" i="1" dirty="0" smtClean="0"/>
              <a:t>.</a:t>
            </a:r>
            <a:endParaRPr lang="en-US" dirty="0" smtClean="0"/>
          </a:p>
          <a:p>
            <a:r>
              <a:rPr lang="en-US" dirty="0" smtClean="0">
                <a:solidFill>
                  <a:schemeClr val="tx2">
                    <a:lumMod val="65000"/>
                    <a:lumOff val="35000"/>
                  </a:schemeClr>
                </a:solidFill>
              </a:rPr>
              <a:t>For example:</a:t>
            </a:r>
            <a:endParaRPr lang="en-US" dirty="0">
              <a:solidFill>
                <a:schemeClr val="tx2">
                  <a:lumMod val="65000"/>
                  <a:lumOff val="35000"/>
                </a:schemeClr>
              </a:solidFill>
            </a:endParaRPr>
          </a:p>
          <a:p>
            <a:pPr marL="0" indent="0">
              <a:buNone/>
            </a:pPr>
            <a:r>
              <a:rPr lang="en-US" b="1" dirty="0">
                <a:solidFill>
                  <a:srgbClr val="FF0000"/>
                </a:solidFill>
                <a:latin typeface="Courier"/>
                <a:cs typeface="Courier"/>
              </a:rPr>
              <a:t>$ </a:t>
            </a:r>
            <a:r>
              <a:rPr lang="en-US" b="1" dirty="0" err="1" smtClean="0">
                <a:solidFill>
                  <a:srgbClr val="FF0000"/>
                </a:solidFill>
                <a:latin typeface="Courier"/>
                <a:cs typeface="Courier"/>
              </a:rPr>
              <a:t>mpirun</a:t>
            </a:r>
            <a:r>
              <a:rPr lang="en-US" b="1" dirty="0" smtClean="0">
                <a:solidFill>
                  <a:srgbClr val="FF0000"/>
                </a:solidFill>
                <a:latin typeface="Courier"/>
                <a:cs typeface="Courier"/>
              </a:rPr>
              <a:t> –</a:t>
            </a:r>
            <a:r>
              <a:rPr lang="en-US" b="1" dirty="0" err="1" smtClean="0">
                <a:solidFill>
                  <a:srgbClr val="FF0000"/>
                </a:solidFill>
                <a:latin typeface="Courier"/>
                <a:cs typeface="Courier"/>
              </a:rPr>
              <a:t>np</a:t>
            </a:r>
            <a:r>
              <a:rPr lang="en-US" b="1" dirty="0" smtClean="0">
                <a:solidFill>
                  <a:srgbClr val="FF0000"/>
                </a:solidFill>
                <a:latin typeface="Courier"/>
                <a:cs typeface="Courier"/>
              </a:rPr>
              <a:t> 8 ./</a:t>
            </a:r>
            <a:r>
              <a:rPr lang="en-US" b="1" dirty="0" err="1" smtClean="0">
                <a:solidFill>
                  <a:srgbClr val="FF0000"/>
                </a:solidFill>
                <a:latin typeface="Courier"/>
                <a:cs typeface="Courier"/>
              </a:rPr>
              <a:t>minmaxavg_reader</a:t>
            </a:r>
            <a:endParaRPr lang="en-US" b="1" dirty="0" smtClean="0">
              <a:solidFill>
                <a:srgbClr val="FF0000"/>
              </a:solidFill>
              <a:latin typeface="Courier"/>
              <a:cs typeface="Courier"/>
            </a:endParaRPr>
          </a:p>
          <a:p>
            <a:pPr marL="0" indent="0">
              <a:buNone/>
            </a:pPr>
            <a:r>
              <a:rPr lang="en-US" dirty="0" smtClean="0"/>
              <a:t>is </a:t>
            </a:r>
            <a:r>
              <a:rPr lang="en-US" b="1" dirty="0" smtClean="0">
                <a:solidFill>
                  <a:srgbClr val="FF0000"/>
                </a:solidFill>
                <a:latin typeface="Courier"/>
                <a:cs typeface="Courier"/>
              </a:rPr>
              <a:t>$</a:t>
            </a:r>
            <a:r>
              <a:rPr lang="en-US" b="1" dirty="0" err="1" smtClean="0">
                <a:solidFill>
                  <a:srgbClr val="FF0000"/>
                </a:solidFill>
                <a:latin typeface="Courier"/>
                <a:cs typeface="Courier"/>
              </a:rPr>
              <a:t>ibrun</a:t>
            </a:r>
            <a:r>
              <a:rPr lang="en-US" b="1" dirty="0" smtClean="0">
                <a:solidFill>
                  <a:srgbClr val="FF0000"/>
                </a:solidFill>
                <a:latin typeface="Courier"/>
                <a:cs typeface="Courier"/>
              </a:rPr>
              <a:t> </a:t>
            </a:r>
            <a:r>
              <a:rPr lang="en-US" b="1" dirty="0">
                <a:solidFill>
                  <a:srgbClr val="FF0000"/>
                </a:solidFill>
                <a:latin typeface="Courier"/>
                <a:cs typeface="Courier"/>
              </a:rPr>
              <a:t>-o 1 -n 8 ./</a:t>
            </a:r>
            <a:r>
              <a:rPr lang="en-US" b="1" dirty="0" err="1" smtClean="0">
                <a:solidFill>
                  <a:srgbClr val="FF0000"/>
                </a:solidFill>
                <a:latin typeface="Courier"/>
                <a:cs typeface="Courier"/>
              </a:rPr>
              <a:t>minmaxavg_reader</a:t>
            </a:r>
            <a:endParaRPr lang="en-US" b="1" dirty="0" smtClean="0">
              <a:solidFill>
                <a:srgbClr val="FF0000"/>
              </a:solidFill>
              <a:latin typeface="Courier"/>
              <a:cs typeface="Courier"/>
            </a:endParaRPr>
          </a:p>
          <a:p>
            <a:r>
              <a:rPr lang="en-US" dirty="0" smtClean="0"/>
              <a:t>Submit your job and examine the output.</a:t>
            </a:r>
            <a:endParaRPr lang="en-US" dirty="0"/>
          </a:p>
          <a:p>
            <a:pPr marL="0" indent="0">
              <a:buNone/>
            </a:pPr>
            <a:r>
              <a:rPr lang="en-US" b="1" dirty="0">
                <a:solidFill>
                  <a:srgbClr val="FF0000"/>
                </a:solidFill>
                <a:latin typeface="Courier"/>
                <a:cs typeface="Courier"/>
              </a:rPr>
              <a:t>$ </a:t>
            </a:r>
            <a:r>
              <a:rPr lang="en-US" b="1" dirty="0" err="1" smtClean="0">
                <a:solidFill>
                  <a:srgbClr val="FF0000"/>
                </a:solidFill>
                <a:latin typeface="Courier"/>
                <a:cs typeface="Courier"/>
              </a:rPr>
              <a:t>sbatch</a:t>
            </a:r>
            <a:r>
              <a:rPr lang="en-US" b="1" dirty="0" smtClean="0">
                <a:solidFill>
                  <a:srgbClr val="FF0000"/>
                </a:solidFill>
                <a:latin typeface="Courier"/>
                <a:cs typeface="Courier"/>
              </a:rPr>
              <a:t> </a:t>
            </a:r>
            <a:r>
              <a:rPr lang="en-US" b="1" dirty="0" err="1" smtClean="0">
                <a:solidFill>
                  <a:srgbClr val="FF0000"/>
                </a:solidFill>
                <a:latin typeface="Courier"/>
                <a:cs typeface="Courier"/>
              </a:rPr>
              <a:t>job.sh</a:t>
            </a:r>
            <a:endParaRPr lang="en-US" b="1" dirty="0">
              <a:solidFill>
                <a:srgbClr val="FF0000"/>
              </a:solidFill>
              <a:latin typeface="Courier"/>
              <a:cs typeface="Courier"/>
            </a:endParaRPr>
          </a:p>
          <a:p>
            <a:pPr marL="0" indent="0">
              <a:buNone/>
            </a:pPr>
            <a:endParaRPr lang="en-US" b="1" dirty="0" smtClean="0">
              <a:solidFill>
                <a:srgbClr val="FF0000"/>
              </a:solidFill>
              <a:latin typeface="Courier"/>
              <a:cs typeface="Courier"/>
            </a:endParaRPr>
          </a:p>
          <a:p>
            <a:pPr marL="0" indent="0">
              <a:buNone/>
            </a:pPr>
            <a:endParaRPr lang="en-US" b="1" dirty="0" smtClean="0">
              <a:solidFill>
                <a:srgbClr val="FF0000"/>
              </a:solidFill>
              <a:latin typeface="Courier"/>
              <a:cs typeface="Courier"/>
            </a:endParaRPr>
          </a:p>
          <a:p>
            <a:pPr marL="0" indent="0">
              <a:buNone/>
            </a:pPr>
            <a:endParaRPr lang="en-US" dirty="0">
              <a:solidFill>
                <a:schemeClr val="tx1">
                  <a:lumMod val="65000"/>
                  <a:lumOff val="35000"/>
                </a:schemeClr>
              </a:solidFill>
            </a:endParaRPr>
          </a:p>
        </p:txBody>
      </p:sp>
    </p:spTree>
    <p:extLst>
      <p:ext uri="{BB962C8B-B14F-4D97-AF65-F5344CB8AC3E}">
        <p14:creationId xmlns:p14="http://schemas.microsoft.com/office/powerpoint/2010/main" val="120808479"/>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4: Working with a 2D Array</a:t>
            </a:r>
            <a:endParaRPr lang="en-US" dirty="0"/>
          </a:p>
        </p:txBody>
      </p:sp>
      <p:sp>
        <p:nvSpPr>
          <p:cNvPr id="3" name="Content Placeholder 2"/>
          <p:cNvSpPr>
            <a:spLocks noGrp="1"/>
          </p:cNvSpPr>
          <p:nvPr>
            <p:ph idx="1"/>
          </p:nvPr>
        </p:nvSpPr>
        <p:spPr/>
        <p:txBody>
          <a:bodyPr/>
          <a:lstStyle/>
          <a:p>
            <a:r>
              <a:rPr lang="en-US" dirty="0" smtClean="0"/>
              <a:t>The past three examples have all shown how to work with 1D arrays in DataSpaces, but this example will show how to put a static 2D and a dynamic 2D array into the space. </a:t>
            </a:r>
          </a:p>
          <a:p>
            <a:pPr marL="0" indent="0">
              <a:buNone/>
            </a:pPr>
            <a:r>
              <a:rPr lang="en-US" b="1" dirty="0" smtClean="0">
                <a:solidFill>
                  <a:srgbClr val="FF0000"/>
                </a:solidFill>
                <a:latin typeface="Courier"/>
                <a:cs typeface="Courier"/>
              </a:rPr>
              <a:t>$ cd ex4_2d_array</a:t>
            </a:r>
          </a:p>
          <a:p>
            <a:pPr marL="0" indent="0">
              <a:buNone/>
            </a:pPr>
            <a:r>
              <a:rPr lang="en-US" b="1" dirty="0" smtClean="0">
                <a:solidFill>
                  <a:srgbClr val="FF0000"/>
                </a:solidFill>
                <a:latin typeface="Courier"/>
                <a:cs typeface="Courier"/>
              </a:rPr>
              <a:t>$ </a:t>
            </a:r>
            <a:r>
              <a:rPr lang="en-US" b="1" dirty="0" err="1" smtClean="0">
                <a:solidFill>
                  <a:srgbClr val="FF0000"/>
                </a:solidFill>
                <a:latin typeface="Courier"/>
                <a:cs typeface="Courier"/>
              </a:rPr>
              <a:t>ls</a:t>
            </a:r>
            <a:endParaRPr lang="en-US" b="1" dirty="0" smtClean="0">
              <a:solidFill>
                <a:srgbClr val="FF0000"/>
              </a:solidFill>
              <a:latin typeface="Courier"/>
              <a:cs typeface="Courier"/>
            </a:endParaRPr>
          </a:p>
          <a:p>
            <a:pPr marL="0" indent="0">
              <a:buNone/>
            </a:pPr>
            <a:r>
              <a:rPr lang="en-US" b="1" dirty="0">
                <a:solidFill>
                  <a:schemeClr val="tx1">
                    <a:lumMod val="65000"/>
                    <a:lumOff val="35000"/>
                  </a:schemeClr>
                </a:solidFill>
                <a:latin typeface="Courier"/>
                <a:cs typeface="Courier"/>
              </a:rPr>
              <a:t>d</a:t>
            </a:r>
            <a:r>
              <a:rPr lang="en-US" b="1" dirty="0" smtClean="0">
                <a:solidFill>
                  <a:schemeClr val="tx1">
                    <a:lumMod val="65000"/>
                    <a:lumOff val="35000"/>
                  </a:schemeClr>
                </a:solidFill>
                <a:latin typeface="Courier"/>
                <a:cs typeface="Courier"/>
              </a:rPr>
              <a:t>ynamic2d  static2d</a:t>
            </a:r>
          </a:p>
          <a:p>
            <a:r>
              <a:rPr lang="en-US" dirty="0" smtClean="0"/>
              <a:t>Let’s start with the static example. In a static array, the memory allocated is contiguous, which means we can easily store it in the space.</a:t>
            </a:r>
          </a:p>
          <a:p>
            <a:pPr marL="0" indent="0">
              <a:buNone/>
            </a:pPr>
            <a:r>
              <a:rPr lang="en-US" b="1" dirty="0" smtClean="0">
                <a:solidFill>
                  <a:srgbClr val="FF0000"/>
                </a:solidFill>
                <a:latin typeface="Courier"/>
                <a:cs typeface="Courier"/>
              </a:rPr>
              <a:t>$ cd static2d</a:t>
            </a:r>
          </a:p>
          <a:p>
            <a:pPr marL="0" indent="0">
              <a:buNone/>
            </a:pPr>
            <a:r>
              <a:rPr lang="en-US" b="1" dirty="0" smtClean="0">
                <a:solidFill>
                  <a:srgbClr val="FF0000"/>
                </a:solidFill>
                <a:latin typeface="Courier"/>
                <a:cs typeface="Courier"/>
              </a:rPr>
              <a:t>$ vim put_2d.c</a:t>
            </a:r>
          </a:p>
          <a:p>
            <a:pPr marL="0" indent="0">
              <a:buNone/>
            </a:pPr>
            <a:endParaRPr lang="en-US" dirty="0"/>
          </a:p>
          <a:p>
            <a:pPr marL="0" indent="0">
              <a:buNone/>
            </a:pPr>
            <a:endParaRPr lang="en-US" b="1" dirty="0">
              <a:solidFill>
                <a:schemeClr val="tx1">
                  <a:lumMod val="65000"/>
                  <a:lumOff val="35000"/>
                </a:schemeClr>
              </a:solidFill>
              <a:latin typeface="Courier"/>
              <a:cs typeface="Courier"/>
            </a:endParaRPr>
          </a:p>
        </p:txBody>
      </p:sp>
    </p:spTree>
    <p:extLst>
      <p:ext uri="{BB962C8B-B14F-4D97-AF65-F5344CB8AC3E}">
        <p14:creationId xmlns:p14="http://schemas.microsoft.com/office/powerpoint/2010/main" val="251966830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Example 4: Static 2D</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4171250352"/>
              </p:ext>
            </p:extLst>
          </p:nvPr>
        </p:nvGraphicFramePr>
        <p:xfrm>
          <a:off x="463175" y="1688356"/>
          <a:ext cx="1822825" cy="1837760"/>
        </p:xfrm>
        <a:graphic>
          <a:graphicData uri="http://schemas.openxmlformats.org/drawingml/2006/table">
            <a:tbl>
              <a:tblPr bandRow="1">
                <a:tableStyleId>{E929F9F4-4A8F-4326-A1B4-22849713DDAB}</a:tableStyleId>
              </a:tblPr>
              <a:tblGrid>
                <a:gridCol w="364565"/>
                <a:gridCol w="364565"/>
                <a:gridCol w="364565"/>
                <a:gridCol w="364565"/>
                <a:gridCol w="364565"/>
              </a:tblGrid>
              <a:tr h="367552">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3783DD"/>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3783DD"/>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3783DD"/>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3783DD"/>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3783DD"/>
                    </a:solidFill>
                  </a:tcPr>
                </a:tc>
              </a:tr>
              <a:tr h="367552">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3783DD"/>
                    </a:solid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3783DD"/>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3783DD"/>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3783DD"/>
                    </a:solid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3783DD"/>
                    </a:solidFill>
                  </a:tcPr>
                </a:tc>
              </a:tr>
              <a:tr h="367552">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3783DD"/>
                    </a:solid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3783DD"/>
                    </a:solid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3783DD"/>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3783DD"/>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3783DD"/>
                    </a:solidFill>
                  </a:tcPr>
                </a:tc>
              </a:tr>
              <a:tr h="367552">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3783DD"/>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3783DD"/>
                    </a:solid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3783DD"/>
                    </a:solid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3783DD"/>
                    </a:solid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3783DD"/>
                    </a:solidFill>
                  </a:tcPr>
                </a:tc>
              </a:tr>
              <a:tr h="367552">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3783DD"/>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3783DD"/>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3783DD"/>
                    </a:solid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3783DD"/>
                    </a:solid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3783DD"/>
                    </a:solidFill>
                  </a:tcPr>
                </a:tc>
              </a:tr>
            </a:tbl>
          </a:graphicData>
        </a:graphic>
      </p:graphicFrame>
      <p:sp>
        <p:nvSpPr>
          <p:cNvPr id="7" name="Cloud 6"/>
          <p:cNvSpPr/>
          <p:nvPr/>
        </p:nvSpPr>
        <p:spPr>
          <a:xfrm>
            <a:off x="2480236" y="3152588"/>
            <a:ext cx="3929528" cy="1565978"/>
          </a:xfrm>
          <a:prstGeom prst="cloud">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b="1" dirty="0" err="1" smtClean="0"/>
              <a:t>DataSpaces</a:t>
            </a:r>
            <a:r>
              <a:rPr lang="en-US" b="1" dirty="0" smtClean="0"/>
              <a:t>   </a:t>
            </a:r>
          </a:p>
          <a:p>
            <a:pPr algn="ctr"/>
            <a:r>
              <a:rPr lang="en-US" b="1" dirty="0"/>
              <a:t> </a:t>
            </a:r>
            <a:r>
              <a:rPr lang="en-US" b="1" dirty="0" smtClean="0"/>
              <a:t>     Staging Area</a:t>
            </a:r>
            <a:endParaRPr lang="en-US" b="1" dirty="0"/>
          </a:p>
        </p:txBody>
      </p:sp>
      <p:graphicFrame>
        <p:nvGraphicFramePr>
          <p:cNvPr id="8" name="Table 7"/>
          <p:cNvGraphicFramePr>
            <a:graphicFrameLocks noGrp="1"/>
          </p:cNvGraphicFramePr>
          <p:nvPr>
            <p:extLst>
              <p:ext uri="{D42A27DB-BD31-4B8C-83A1-F6EECF244321}">
                <p14:modId xmlns:p14="http://schemas.microsoft.com/office/powerpoint/2010/main" val="1038453012"/>
              </p:ext>
            </p:extLst>
          </p:nvPr>
        </p:nvGraphicFramePr>
        <p:xfrm>
          <a:off x="6367928" y="4545109"/>
          <a:ext cx="1822825" cy="1837760"/>
        </p:xfrm>
        <a:graphic>
          <a:graphicData uri="http://schemas.openxmlformats.org/drawingml/2006/table">
            <a:tbl>
              <a:tblPr bandRow="1">
                <a:tableStyleId>{E929F9F4-4A8F-4326-A1B4-22849713DDAB}</a:tableStyleId>
              </a:tblPr>
              <a:tblGrid>
                <a:gridCol w="364565"/>
                <a:gridCol w="364565"/>
                <a:gridCol w="364565"/>
                <a:gridCol w="364565"/>
                <a:gridCol w="364565"/>
              </a:tblGrid>
              <a:tr h="367552">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3783DD"/>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3783DD"/>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3783DD"/>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3783DD"/>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3783DD"/>
                    </a:solidFill>
                  </a:tcPr>
                </a:tc>
              </a:tr>
              <a:tr h="367552">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3783DD"/>
                    </a:solid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3783DD"/>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3783DD"/>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3783DD"/>
                    </a:solid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3783DD"/>
                    </a:solidFill>
                  </a:tcPr>
                </a:tc>
              </a:tr>
              <a:tr h="367552">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3783DD"/>
                    </a:solid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3783DD"/>
                    </a:solid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3783DD"/>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3783DD"/>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3783DD"/>
                    </a:solidFill>
                  </a:tcPr>
                </a:tc>
              </a:tr>
              <a:tr h="367552">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3783DD"/>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3783DD"/>
                    </a:solid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3783DD"/>
                    </a:solid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3783DD"/>
                    </a:solid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3783DD"/>
                    </a:solidFill>
                  </a:tcPr>
                </a:tc>
              </a:tr>
              <a:tr h="367552">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3783DD"/>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3783DD"/>
                    </a:solid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3783DD"/>
                    </a:solid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3783DD"/>
                    </a:solid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3783DD"/>
                    </a:solidFill>
                  </a:tcPr>
                </a:tc>
              </a:tr>
            </a:tbl>
          </a:graphicData>
        </a:graphic>
      </p:graphicFrame>
      <p:cxnSp>
        <p:nvCxnSpPr>
          <p:cNvPr id="10" name="Straight Arrow Connector 9"/>
          <p:cNvCxnSpPr>
            <a:stCxn id="6" idx="3"/>
            <a:endCxn id="7" idx="3"/>
          </p:cNvCxnSpPr>
          <p:nvPr/>
        </p:nvCxnSpPr>
        <p:spPr>
          <a:xfrm>
            <a:off x="2286000" y="2607236"/>
            <a:ext cx="2159000" cy="6348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7" idx="1"/>
            <a:endCxn id="8" idx="1"/>
          </p:cNvCxnSpPr>
          <p:nvPr/>
        </p:nvCxnSpPr>
        <p:spPr>
          <a:xfrm>
            <a:off x="4445000" y="4716899"/>
            <a:ext cx="1922928" cy="74709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rot="958758">
            <a:off x="3010291" y="2582690"/>
            <a:ext cx="859474" cy="323165"/>
          </a:xfrm>
          <a:prstGeom prst="rect">
            <a:avLst/>
          </a:prstGeom>
          <a:noFill/>
        </p:spPr>
        <p:txBody>
          <a:bodyPr wrap="square" rtlCol="0">
            <a:spAutoFit/>
          </a:bodyPr>
          <a:lstStyle/>
          <a:p>
            <a:r>
              <a:rPr lang="en-US" sz="1500" b="1" dirty="0" smtClean="0">
                <a:solidFill>
                  <a:srgbClr val="CE0026"/>
                </a:solidFill>
                <a:latin typeface="Courier"/>
                <a:cs typeface="Courier"/>
              </a:rPr>
              <a:t>put()</a:t>
            </a:r>
            <a:endParaRPr lang="en-US" sz="1500" b="1" dirty="0">
              <a:solidFill>
                <a:srgbClr val="CE0026"/>
              </a:solidFill>
              <a:latin typeface="Courier"/>
              <a:cs typeface="Courier"/>
            </a:endParaRPr>
          </a:p>
        </p:txBody>
      </p:sp>
      <p:sp>
        <p:nvSpPr>
          <p:cNvPr id="16" name="TextBox 15"/>
          <p:cNvSpPr txBox="1"/>
          <p:nvPr/>
        </p:nvSpPr>
        <p:spPr>
          <a:xfrm rot="1206890">
            <a:off x="5236527" y="4838807"/>
            <a:ext cx="859474" cy="323165"/>
          </a:xfrm>
          <a:prstGeom prst="rect">
            <a:avLst/>
          </a:prstGeom>
          <a:noFill/>
        </p:spPr>
        <p:txBody>
          <a:bodyPr wrap="square" rtlCol="0">
            <a:spAutoFit/>
          </a:bodyPr>
          <a:lstStyle/>
          <a:p>
            <a:r>
              <a:rPr lang="en-US" sz="1500" b="1" dirty="0" smtClean="0">
                <a:solidFill>
                  <a:srgbClr val="FF8000"/>
                </a:solidFill>
                <a:latin typeface="Courier"/>
                <a:cs typeface="Courier"/>
              </a:rPr>
              <a:t>get()</a:t>
            </a:r>
            <a:endParaRPr lang="en-US" sz="1500" b="1" dirty="0">
              <a:solidFill>
                <a:srgbClr val="FF8000"/>
              </a:solidFill>
              <a:latin typeface="Courier"/>
              <a:cs typeface="Courier"/>
            </a:endParaRPr>
          </a:p>
        </p:txBody>
      </p:sp>
    </p:spTree>
    <p:extLst>
      <p:ext uri="{BB962C8B-B14F-4D97-AF65-F5344CB8AC3E}">
        <p14:creationId xmlns:p14="http://schemas.microsoft.com/office/powerpoint/2010/main" val="2927978740"/>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Screen Shot 2015-01-24 at 9.05.3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5499"/>
            <a:ext cx="6184900" cy="5346700"/>
          </a:xfrm>
          <a:prstGeom prst="rect">
            <a:avLst/>
          </a:prstGeom>
        </p:spPr>
      </p:pic>
      <p:sp>
        <p:nvSpPr>
          <p:cNvPr id="5" name="Rectangle 4"/>
          <p:cNvSpPr/>
          <p:nvPr/>
        </p:nvSpPr>
        <p:spPr>
          <a:xfrm>
            <a:off x="5446889" y="0"/>
            <a:ext cx="3697112" cy="8466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5222820" y="0"/>
            <a:ext cx="3921181" cy="276999"/>
          </a:xfrm>
          <a:prstGeom prst="rect">
            <a:avLst/>
          </a:prstGeom>
          <a:noFill/>
        </p:spPr>
        <p:txBody>
          <a:bodyPr wrap="square" rtlCol="0">
            <a:spAutoFit/>
          </a:bodyPr>
          <a:lstStyle/>
          <a:p>
            <a:pPr algn="r"/>
            <a:r>
              <a:rPr lang="en-US" sz="1200" b="1" dirty="0" smtClean="0">
                <a:solidFill>
                  <a:srgbClr val="800000"/>
                </a:solidFill>
                <a:latin typeface="Courier"/>
                <a:cs typeface="Courier"/>
              </a:rPr>
              <a:t>Example 4, static2d/put_2d.c</a:t>
            </a:r>
            <a:endParaRPr lang="en-US" sz="1200" b="1" dirty="0">
              <a:solidFill>
                <a:srgbClr val="800000"/>
              </a:solidFill>
              <a:latin typeface="Courier"/>
              <a:cs typeface="Courier"/>
            </a:endParaRPr>
          </a:p>
        </p:txBody>
      </p:sp>
      <p:sp>
        <p:nvSpPr>
          <p:cNvPr id="8" name="TextBox 7"/>
          <p:cNvSpPr txBox="1"/>
          <p:nvPr/>
        </p:nvSpPr>
        <p:spPr>
          <a:xfrm>
            <a:off x="5760976" y="472311"/>
            <a:ext cx="2977444" cy="1323439"/>
          </a:xfrm>
          <a:prstGeom prst="rect">
            <a:avLst/>
          </a:prstGeom>
          <a:noFill/>
          <a:ln>
            <a:solidFill>
              <a:schemeClr val="tx1"/>
            </a:solidFill>
          </a:ln>
        </p:spPr>
        <p:txBody>
          <a:bodyPr wrap="square" rtlCol="0">
            <a:spAutoFit/>
          </a:bodyPr>
          <a:lstStyle/>
          <a:p>
            <a:r>
              <a:rPr lang="en-US" sz="2000" dirty="0" smtClean="0"/>
              <a:t>Create static array of doubles and populate with random doubles from 0 to 100</a:t>
            </a:r>
            <a:endParaRPr lang="en-US" sz="2000" dirty="0"/>
          </a:p>
        </p:txBody>
      </p:sp>
      <p:cxnSp>
        <p:nvCxnSpPr>
          <p:cNvPr id="10" name="Straight Arrow Connector 9"/>
          <p:cNvCxnSpPr>
            <a:stCxn id="8" idx="1"/>
          </p:cNvCxnSpPr>
          <p:nvPr/>
        </p:nvCxnSpPr>
        <p:spPr>
          <a:xfrm flipH="1" flipV="1">
            <a:off x="3877840" y="837618"/>
            <a:ext cx="1883136" cy="29641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8" idx="1"/>
          </p:cNvCxnSpPr>
          <p:nvPr/>
        </p:nvCxnSpPr>
        <p:spPr>
          <a:xfrm flipH="1">
            <a:off x="4886087" y="1134031"/>
            <a:ext cx="874889" cy="49539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6166556" y="2241478"/>
            <a:ext cx="2977444" cy="1323439"/>
          </a:xfrm>
          <a:prstGeom prst="rect">
            <a:avLst/>
          </a:prstGeom>
          <a:noFill/>
          <a:ln>
            <a:solidFill>
              <a:schemeClr val="tx1"/>
            </a:solidFill>
          </a:ln>
        </p:spPr>
        <p:txBody>
          <a:bodyPr wrap="square" rtlCol="0">
            <a:spAutoFit/>
          </a:bodyPr>
          <a:lstStyle/>
          <a:p>
            <a:r>
              <a:rPr lang="en-US" sz="2000" dirty="0" smtClean="0"/>
              <a:t>Define the data as 2D and bounds now change on the X and Y values</a:t>
            </a:r>
          </a:p>
          <a:p>
            <a:r>
              <a:rPr lang="en-US" sz="2000" dirty="0" smtClean="0"/>
              <a:t>(0,0,0) to (X, Y, 0)</a:t>
            </a:r>
            <a:endParaRPr lang="en-US" sz="2000" dirty="0"/>
          </a:p>
        </p:txBody>
      </p:sp>
      <p:sp>
        <p:nvSpPr>
          <p:cNvPr id="14" name="TextBox 13"/>
          <p:cNvSpPr txBox="1"/>
          <p:nvPr/>
        </p:nvSpPr>
        <p:spPr>
          <a:xfrm>
            <a:off x="6166556" y="5057340"/>
            <a:ext cx="2977444" cy="707886"/>
          </a:xfrm>
          <a:prstGeom prst="rect">
            <a:avLst/>
          </a:prstGeom>
          <a:noFill/>
          <a:ln>
            <a:solidFill>
              <a:schemeClr val="tx1"/>
            </a:solidFill>
          </a:ln>
        </p:spPr>
        <p:txBody>
          <a:bodyPr wrap="square" rtlCol="0">
            <a:spAutoFit/>
          </a:bodyPr>
          <a:lstStyle/>
          <a:p>
            <a:r>
              <a:rPr lang="en-US" sz="2000" dirty="0" smtClean="0"/>
              <a:t>Store the array into the space</a:t>
            </a:r>
            <a:endParaRPr lang="en-US" sz="2000" dirty="0"/>
          </a:p>
        </p:txBody>
      </p:sp>
      <p:cxnSp>
        <p:nvCxnSpPr>
          <p:cNvPr id="16" name="Straight Arrow Connector 15"/>
          <p:cNvCxnSpPr>
            <a:stCxn id="14" idx="1"/>
          </p:cNvCxnSpPr>
          <p:nvPr/>
        </p:nvCxnSpPr>
        <p:spPr>
          <a:xfrm flipH="1">
            <a:off x="5891074" y="5411283"/>
            <a:ext cx="275482" cy="1972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13" idx="1"/>
          </p:cNvCxnSpPr>
          <p:nvPr/>
        </p:nvCxnSpPr>
        <p:spPr>
          <a:xfrm flipH="1" flipV="1">
            <a:off x="1999722" y="2607425"/>
            <a:ext cx="4166834" cy="29577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13" idx="1"/>
          </p:cNvCxnSpPr>
          <p:nvPr/>
        </p:nvCxnSpPr>
        <p:spPr>
          <a:xfrm flipH="1">
            <a:off x="3621119" y="2903198"/>
            <a:ext cx="2545437" cy="46078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444101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4: Working with a 2D Array</a:t>
            </a:r>
            <a:endParaRPr lang="en-US" dirty="0"/>
          </a:p>
        </p:txBody>
      </p:sp>
      <p:sp>
        <p:nvSpPr>
          <p:cNvPr id="3" name="Content Placeholder 2"/>
          <p:cNvSpPr>
            <a:spLocks noGrp="1"/>
          </p:cNvSpPr>
          <p:nvPr>
            <p:ph idx="1"/>
          </p:nvPr>
        </p:nvSpPr>
        <p:spPr/>
        <p:txBody>
          <a:bodyPr/>
          <a:lstStyle/>
          <a:p>
            <a:r>
              <a:rPr lang="en-US" dirty="0" smtClean="0"/>
              <a:t>For simplicity in this example, we only use 1 </a:t>
            </a:r>
            <a:r>
              <a:rPr lang="en-US" dirty="0" err="1" smtClean="0"/>
              <a:t>timestep</a:t>
            </a:r>
            <a:r>
              <a:rPr lang="en-US" dirty="0" smtClean="0"/>
              <a:t> and 1 reader, 1 writer.</a:t>
            </a:r>
          </a:p>
          <a:p>
            <a:pPr marL="0" indent="0">
              <a:buNone/>
            </a:pPr>
            <a:r>
              <a:rPr lang="en-US" b="1" dirty="0" smtClean="0">
                <a:solidFill>
                  <a:srgbClr val="FF0000"/>
                </a:solidFill>
                <a:latin typeface="Courier"/>
                <a:cs typeface="Courier"/>
              </a:rPr>
              <a:t>$ vim get_2d.c</a:t>
            </a:r>
          </a:p>
          <a:p>
            <a:r>
              <a:rPr lang="en-US" dirty="0" smtClean="0"/>
              <a:t>Note that the get_2d code is almost identical, except that we are getting the data out instead of putting it in</a:t>
            </a:r>
          </a:p>
          <a:p>
            <a:pPr marL="0" indent="0">
              <a:buNone/>
            </a:pPr>
            <a:endParaRPr lang="en-US" dirty="0"/>
          </a:p>
          <a:p>
            <a:pPr marL="0" indent="0">
              <a:buNone/>
            </a:pPr>
            <a:endParaRPr lang="en-US" dirty="0"/>
          </a:p>
          <a:p>
            <a:pPr marL="0" indent="0">
              <a:buNone/>
            </a:pPr>
            <a:endParaRPr lang="en-US" b="1" dirty="0">
              <a:solidFill>
                <a:schemeClr val="tx1">
                  <a:lumMod val="65000"/>
                  <a:lumOff val="35000"/>
                </a:schemeClr>
              </a:solidFill>
              <a:latin typeface="Courier"/>
              <a:cs typeface="Courier"/>
            </a:endParaRPr>
          </a:p>
        </p:txBody>
      </p:sp>
      <p:pic>
        <p:nvPicPr>
          <p:cNvPr id="7" name="Picture 6" descr="Screen Shot 2015-01-24 at 9.09.4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4373" y="3445043"/>
            <a:ext cx="5655255" cy="3222887"/>
          </a:xfrm>
          <a:prstGeom prst="rect">
            <a:avLst/>
          </a:prstGeom>
        </p:spPr>
      </p:pic>
    </p:spTree>
    <p:extLst>
      <p:ext uri="{BB962C8B-B14F-4D97-AF65-F5344CB8AC3E}">
        <p14:creationId xmlns:p14="http://schemas.microsoft.com/office/powerpoint/2010/main" val="167940960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Programmer’s Overview of DataSpaces</a:t>
            </a:r>
            <a:endParaRPr lang="en-US" dirty="0"/>
          </a:p>
        </p:txBody>
      </p:sp>
      <p:sp>
        <p:nvSpPr>
          <p:cNvPr id="3" name="Content Placeholder 2"/>
          <p:cNvSpPr>
            <a:spLocks noGrp="1"/>
          </p:cNvSpPr>
          <p:nvPr>
            <p:ph idx="1"/>
          </p:nvPr>
        </p:nvSpPr>
        <p:spPr/>
        <p:txBody>
          <a:bodyPr/>
          <a:lstStyle/>
          <a:p>
            <a:r>
              <a:rPr lang="en-US" dirty="0" smtClean="0"/>
              <a:t>Server/Client Terminology</a:t>
            </a:r>
          </a:p>
          <a:p>
            <a:r>
              <a:rPr lang="en-US" dirty="0" smtClean="0"/>
              <a:t>Data Management</a:t>
            </a:r>
          </a:p>
          <a:p>
            <a:pPr lvl="1"/>
            <a:r>
              <a:rPr lang="en-US" dirty="0" smtClean="0"/>
              <a:t>Put/Get</a:t>
            </a:r>
          </a:p>
          <a:p>
            <a:r>
              <a:rPr lang="en-US" dirty="0" smtClean="0"/>
              <a:t>The Data Domain</a:t>
            </a:r>
          </a:p>
          <a:p>
            <a:pPr lvl="1"/>
            <a:r>
              <a:rPr lang="en-US" dirty="0" smtClean="0"/>
              <a:t>Bounding Boxes</a:t>
            </a:r>
          </a:p>
          <a:p>
            <a:r>
              <a:rPr lang="en-US" dirty="0" smtClean="0"/>
              <a:t>The DataSpaces API</a:t>
            </a:r>
          </a:p>
          <a:p>
            <a:endParaRPr lang="en-US" dirty="0"/>
          </a:p>
        </p:txBody>
      </p:sp>
    </p:spTree>
    <p:extLst>
      <p:ext uri="{BB962C8B-B14F-4D97-AF65-F5344CB8AC3E}">
        <p14:creationId xmlns:p14="http://schemas.microsoft.com/office/powerpoint/2010/main" val="3420279443"/>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4: Compiling/Running Static2d</a:t>
            </a:r>
            <a:endParaRPr lang="en-US" dirty="0"/>
          </a:p>
        </p:txBody>
      </p:sp>
      <p:sp>
        <p:nvSpPr>
          <p:cNvPr id="3" name="Content Placeholder 2"/>
          <p:cNvSpPr>
            <a:spLocks noGrp="1"/>
          </p:cNvSpPr>
          <p:nvPr>
            <p:ph idx="1"/>
          </p:nvPr>
        </p:nvSpPr>
        <p:spPr/>
        <p:txBody>
          <a:bodyPr/>
          <a:lstStyle/>
          <a:p>
            <a:r>
              <a:rPr lang="en-US" dirty="0" smtClean="0"/>
              <a:t>In your current terminal, compile the example.</a:t>
            </a:r>
          </a:p>
          <a:p>
            <a:pPr marL="0" indent="0">
              <a:buNone/>
            </a:pPr>
            <a:r>
              <a:rPr lang="en-US" b="1" dirty="0" smtClean="0">
                <a:solidFill>
                  <a:srgbClr val="FF0000"/>
                </a:solidFill>
                <a:latin typeface="Courier"/>
                <a:cs typeface="Courier"/>
              </a:rPr>
              <a:t>$ make</a:t>
            </a:r>
          </a:p>
          <a:p>
            <a:r>
              <a:rPr lang="en-US" dirty="0" smtClean="0"/>
              <a:t>Submit the job</a:t>
            </a:r>
          </a:p>
          <a:p>
            <a:pPr marL="0" indent="0">
              <a:buNone/>
            </a:pPr>
            <a:r>
              <a:rPr lang="en-US" b="1" dirty="0" smtClean="0">
                <a:solidFill>
                  <a:srgbClr val="FF0000"/>
                </a:solidFill>
                <a:latin typeface="Courier"/>
                <a:cs typeface="Courier"/>
              </a:rPr>
              <a:t>$ </a:t>
            </a:r>
            <a:r>
              <a:rPr lang="en-US" b="1" dirty="0" err="1" smtClean="0">
                <a:solidFill>
                  <a:srgbClr val="FF0000"/>
                </a:solidFill>
                <a:latin typeface="Courier"/>
                <a:cs typeface="Courier"/>
              </a:rPr>
              <a:t>sbatch</a:t>
            </a:r>
            <a:r>
              <a:rPr lang="en-US" b="1" dirty="0" smtClean="0">
                <a:solidFill>
                  <a:srgbClr val="FF0000"/>
                </a:solidFill>
                <a:latin typeface="Courier"/>
                <a:cs typeface="Courier"/>
              </a:rPr>
              <a:t> </a:t>
            </a:r>
            <a:r>
              <a:rPr lang="en-US" b="1" dirty="0" err="1" smtClean="0">
                <a:solidFill>
                  <a:srgbClr val="FF0000"/>
                </a:solidFill>
                <a:latin typeface="Courier"/>
                <a:cs typeface="Courier"/>
              </a:rPr>
              <a:t>job.sh</a:t>
            </a:r>
            <a:endParaRPr lang="en-US" b="1" dirty="0" smtClean="0">
              <a:solidFill>
                <a:srgbClr val="FF0000"/>
              </a:solidFill>
              <a:latin typeface="Courier"/>
              <a:cs typeface="Courier"/>
            </a:endParaRPr>
          </a:p>
          <a:p>
            <a:r>
              <a:rPr lang="en-US" dirty="0" smtClean="0"/>
              <a:t>Here, we just verify that the array we put in is what we get out.</a:t>
            </a:r>
            <a:endParaRPr lang="en-US" dirty="0"/>
          </a:p>
          <a:p>
            <a:pPr marL="0" indent="0">
              <a:buNone/>
            </a:pPr>
            <a:endParaRPr lang="en-US" b="1" dirty="0">
              <a:solidFill>
                <a:srgbClr val="FF0000"/>
              </a:solidFill>
              <a:latin typeface="Courier"/>
              <a:cs typeface="Courier"/>
            </a:endParaRPr>
          </a:p>
          <a:p>
            <a:endParaRPr lang="en-US" b="1" dirty="0">
              <a:solidFill>
                <a:srgbClr val="800000"/>
              </a:solidFill>
              <a:latin typeface="Courier"/>
              <a:cs typeface="Courier"/>
            </a:endParaRPr>
          </a:p>
        </p:txBody>
      </p:sp>
    </p:spTree>
    <p:extLst>
      <p:ext uri="{BB962C8B-B14F-4D97-AF65-F5344CB8AC3E}">
        <p14:creationId xmlns:p14="http://schemas.microsoft.com/office/powerpoint/2010/main" val="522488833"/>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4: Working with a 2D Array</a:t>
            </a:r>
            <a:endParaRPr lang="en-US" dirty="0"/>
          </a:p>
        </p:txBody>
      </p:sp>
      <p:sp>
        <p:nvSpPr>
          <p:cNvPr id="3" name="Content Placeholder 2"/>
          <p:cNvSpPr>
            <a:spLocks noGrp="1"/>
          </p:cNvSpPr>
          <p:nvPr>
            <p:ph idx="1"/>
          </p:nvPr>
        </p:nvSpPr>
        <p:spPr/>
        <p:txBody>
          <a:bodyPr/>
          <a:lstStyle/>
          <a:p>
            <a:r>
              <a:rPr lang="en-US" dirty="0" smtClean="0"/>
              <a:t>In a dynamic array, the memory is allocated on the heap at runtime. The way we declare the array in this example does not guarantee that the memory is contiguous.</a:t>
            </a:r>
          </a:p>
          <a:p>
            <a:pPr lvl="1"/>
            <a:r>
              <a:rPr lang="en-US" dirty="0" smtClean="0"/>
              <a:t>Why show this example? Existing programs use a variety of formats and data structures, so we want to show how to integrate DataSpaces in a variety of situations.</a:t>
            </a:r>
          </a:p>
          <a:p>
            <a:pPr marL="0" indent="0">
              <a:buNone/>
            </a:pPr>
            <a:r>
              <a:rPr lang="en-US" b="1" dirty="0" smtClean="0">
                <a:solidFill>
                  <a:srgbClr val="FF0000"/>
                </a:solidFill>
                <a:latin typeface="Courier"/>
                <a:cs typeface="Courier"/>
              </a:rPr>
              <a:t>$ cd ex4_2d_array/dynamic2d</a:t>
            </a:r>
          </a:p>
          <a:p>
            <a:pPr marL="0" indent="0">
              <a:buNone/>
            </a:pPr>
            <a:r>
              <a:rPr lang="en-US" b="1" dirty="0" smtClean="0">
                <a:solidFill>
                  <a:srgbClr val="FF0000"/>
                </a:solidFill>
                <a:latin typeface="Courier"/>
                <a:cs typeface="Courier"/>
              </a:rPr>
              <a:t>$ vim put_2d.c</a:t>
            </a:r>
          </a:p>
          <a:p>
            <a:pPr marL="0" indent="0">
              <a:buNone/>
            </a:pPr>
            <a:endParaRPr lang="en-US" dirty="0"/>
          </a:p>
          <a:p>
            <a:pPr marL="0" indent="0">
              <a:buNone/>
            </a:pPr>
            <a:endParaRPr lang="en-US" b="1" dirty="0">
              <a:solidFill>
                <a:schemeClr val="tx1">
                  <a:lumMod val="65000"/>
                  <a:lumOff val="35000"/>
                </a:schemeClr>
              </a:solidFill>
              <a:latin typeface="Courier"/>
              <a:cs typeface="Courier"/>
            </a:endParaRPr>
          </a:p>
        </p:txBody>
      </p:sp>
    </p:spTree>
    <p:extLst>
      <p:ext uri="{BB962C8B-B14F-4D97-AF65-F5344CB8AC3E}">
        <p14:creationId xmlns:p14="http://schemas.microsoft.com/office/powerpoint/2010/main" val="1477028454"/>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Dynamic Array Review</a:t>
            </a:r>
            <a:endParaRPr lang="en-US" dirty="0"/>
          </a:p>
        </p:txBody>
      </p:sp>
      <p:pic>
        <p:nvPicPr>
          <p:cNvPr id="5" name="Picture 4" descr="array_2d_dynamic.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436" y="1613648"/>
            <a:ext cx="7324623" cy="4590262"/>
          </a:xfrm>
          <a:prstGeom prst="rect">
            <a:avLst/>
          </a:prstGeom>
        </p:spPr>
      </p:pic>
      <p:sp>
        <p:nvSpPr>
          <p:cNvPr id="7" name="Rectangle 6"/>
          <p:cNvSpPr/>
          <p:nvPr/>
        </p:nvSpPr>
        <p:spPr>
          <a:xfrm>
            <a:off x="926351" y="6352605"/>
            <a:ext cx="7500471" cy="400110"/>
          </a:xfrm>
          <a:prstGeom prst="rect">
            <a:avLst/>
          </a:prstGeom>
        </p:spPr>
        <p:txBody>
          <a:bodyPr wrap="square">
            <a:spAutoFit/>
          </a:bodyPr>
          <a:lstStyle/>
          <a:p>
            <a:r>
              <a:rPr lang="en-US" sz="1000" dirty="0" err="1"/>
              <a:t>Annigeri</a:t>
            </a:r>
            <a:r>
              <a:rPr lang="en-US" sz="1000" dirty="0"/>
              <a:t>, </a:t>
            </a:r>
            <a:r>
              <a:rPr lang="en-US" sz="1000" dirty="0" err="1"/>
              <a:t>Satish</a:t>
            </a:r>
            <a:r>
              <a:rPr lang="en-US" sz="1000" dirty="0"/>
              <a:t>. "Dynamic Two-dimensioned Arrays in C." Web log post. Programming, Numerical Computation and FOSS. Blogger, 16 Nov. 2011. Web. 20 Jan. 2015. &lt;http://</a:t>
            </a:r>
            <a:r>
              <a:rPr lang="en-US" sz="1000" dirty="0" err="1"/>
              <a:t>www.annigeri.in</a:t>
            </a:r>
            <a:r>
              <a:rPr lang="en-US" sz="1000" dirty="0"/>
              <a:t>/2011/11/dynamic-two-dimensioned-arrays-in-</a:t>
            </a:r>
            <a:r>
              <a:rPr lang="en-US" sz="1000" dirty="0" err="1"/>
              <a:t>c.html</a:t>
            </a:r>
            <a:r>
              <a:rPr lang="en-US" sz="1000" dirty="0"/>
              <a:t>&gt;.</a:t>
            </a:r>
          </a:p>
        </p:txBody>
      </p:sp>
      <p:sp>
        <p:nvSpPr>
          <p:cNvPr id="8" name="TextBox 7"/>
          <p:cNvSpPr txBox="1"/>
          <p:nvPr/>
        </p:nvSpPr>
        <p:spPr>
          <a:xfrm>
            <a:off x="3398014" y="1626425"/>
            <a:ext cx="490205" cy="338554"/>
          </a:xfrm>
          <a:prstGeom prst="rect">
            <a:avLst/>
          </a:prstGeom>
          <a:solidFill>
            <a:schemeClr val="bg1"/>
          </a:solidFill>
        </p:spPr>
        <p:txBody>
          <a:bodyPr wrap="square" rtlCol="0">
            <a:spAutoFit/>
          </a:bodyPr>
          <a:lstStyle/>
          <a:p>
            <a:r>
              <a:rPr lang="en-US" sz="1600" dirty="0" err="1" smtClean="0"/>
              <a:t>int</a:t>
            </a:r>
            <a:endParaRPr lang="en-US" sz="1600" dirty="0"/>
          </a:p>
        </p:txBody>
      </p:sp>
      <p:sp>
        <p:nvSpPr>
          <p:cNvPr id="9" name="TextBox 8"/>
          <p:cNvSpPr txBox="1"/>
          <p:nvPr/>
        </p:nvSpPr>
        <p:spPr>
          <a:xfrm>
            <a:off x="2024093" y="1544887"/>
            <a:ext cx="783446" cy="338554"/>
          </a:xfrm>
          <a:prstGeom prst="rect">
            <a:avLst/>
          </a:prstGeom>
          <a:solidFill>
            <a:schemeClr val="bg1"/>
          </a:solidFill>
        </p:spPr>
        <p:txBody>
          <a:bodyPr wrap="square" rtlCol="0">
            <a:spAutoFit/>
          </a:bodyPr>
          <a:lstStyle/>
          <a:p>
            <a:r>
              <a:rPr lang="en-US" sz="1600" dirty="0" smtClean="0"/>
              <a:t>* </a:t>
            </a:r>
            <a:r>
              <a:rPr lang="en-US" sz="1600" dirty="0" err="1" smtClean="0"/>
              <a:t>int</a:t>
            </a:r>
            <a:endParaRPr lang="en-US" sz="1600" dirty="0"/>
          </a:p>
        </p:txBody>
      </p:sp>
      <p:sp>
        <p:nvSpPr>
          <p:cNvPr id="10" name="TextBox 9"/>
          <p:cNvSpPr txBox="1"/>
          <p:nvPr/>
        </p:nvSpPr>
        <p:spPr>
          <a:xfrm>
            <a:off x="731733" y="1533747"/>
            <a:ext cx="761164" cy="338554"/>
          </a:xfrm>
          <a:prstGeom prst="rect">
            <a:avLst/>
          </a:prstGeom>
          <a:solidFill>
            <a:schemeClr val="bg1"/>
          </a:solidFill>
        </p:spPr>
        <p:txBody>
          <a:bodyPr wrap="square" rtlCol="0">
            <a:spAutoFit/>
          </a:bodyPr>
          <a:lstStyle/>
          <a:p>
            <a:r>
              <a:rPr lang="en-US" sz="1600" dirty="0" smtClean="0"/>
              <a:t>** </a:t>
            </a:r>
            <a:r>
              <a:rPr lang="en-US" sz="1600" dirty="0" err="1" smtClean="0"/>
              <a:t>int</a:t>
            </a:r>
            <a:endParaRPr lang="en-US" sz="1600" dirty="0"/>
          </a:p>
        </p:txBody>
      </p:sp>
      <p:sp>
        <p:nvSpPr>
          <p:cNvPr id="11" name="TextBox 10"/>
          <p:cNvSpPr txBox="1"/>
          <p:nvPr/>
        </p:nvSpPr>
        <p:spPr>
          <a:xfrm>
            <a:off x="5949310" y="5154214"/>
            <a:ext cx="724167" cy="276999"/>
          </a:xfrm>
          <a:prstGeom prst="rect">
            <a:avLst/>
          </a:prstGeom>
          <a:solidFill>
            <a:schemeClr val="bg1"/>
          </a:solidFill>
        </p:spPr>
        <p:txBody>
          <a:bodyPr wrap="square" rtlCol="0">
            <a:spAutoFit/>
          </a:bodyPr>
          <a:lstStyle/>
          <a:p>
            <a:r>
              <a:rPr lang="en-US" sz="1200" dirty="0" smtClean="0">
                <a:solidFill>
                  <a:schemeClr val="tx1">
                    <a:lumMod val="65000"/>
                    <a:lumOff val="35000"/>
                  </a:schemeClr>
                </a:solidFill>
              </a:rPr>
              <a:t>integers</a:t>
            </a:r>
            <a:endParaRPr lang="en-US" sz="1200" dirty="0">
              <a:solidFill>
                <a:schemeClr val="tx1">
                  <a:lumMod val="65000"/>
                  <a:lumOff val="35000"/>
                </a:schemeClr>
              </a:solidFill>
            </a:endParaRPr>
          </a:p>
        </p:txBody>
      </p:sp>
    </p:spTree>
    <p:extLst>
      <p:ext uri="{BB962C8B-B14F-4D97-AF65-F5344CB8AC3E}">
        <p14:creationId xmlns:p14="http://schemas.microsoft.com/office/powerpoint/2010/main" val="3270992363"/>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4: Dynamic 2D </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34824706"/>
              </p:ext>
            </p:extLst>
          </p:nvPr>
        </p:nvGraphicFramePr>
        <p:xfrm>
          <a:off x="216255" y="4301880"/>
          <a:ext cx="2524270" cy="365760"/>
        </p:xfrm>
        <a:graphic>
          <a:graphicData uri="http://schemas.openxmlformats.org/drawingml/2006/table">
            <a:tbl>
              <a:tblPr firstRow="1" bandRow="1">
                <a:tableStyleId>{5C22544A-7EE6-4342-B048-85BDC9FD1C3A}</a:tableStyleId>
              </a:tblPr>
              <a:tblGrid>
                <a:gridCol w="504854"/>
                <a:gridCol w="504854"/>
                <a:gridCol w="504854"/>
                <a:gridCol w="504854"/>
                <a:gridCol w="504854"/>
              </a:tblGrid>
              <a:tr h="336176">
                <a:tc>
                  <a:txBody>
                    <a:bodyPr/>
                    <a:lstStyle/>
                    <a:p>
                      <a:endParaRPr lang="en-US" dirty="0"/>
                    </a:p>
                  </a:txBody>
                  <a:tcPr>
                    <a:solidFill>
                      <a:srgbClr val="3783DD"/>
                    </a:solidFill>
                  </a:tcPr>
                </a:tc>
                <a:tc>
                  <a:txBody>
                    <a:bodyPr/>
                    <a:lstStyle/>
                    <a:p>
                      <a:endParaRPr lang="en-US" dirty="0"/>
                    </a:p>
                  </a:txBody>
                  <a:tcPr>
                    <a:solidFill>
                      <a:srgbClr val="3783DD"/>
                    </a:solidFill>
                  </a:tcPr>
                </a:tc>
                <a:tc>
                  <a:txBody>
                    <a:bodyPr/>
                    <a:lstStyle/>
                    <a:p>
                      <a:endParaRPr lang="en-US"/>
                    </a:p>
                  </a:txBody>
                  <a:tcPr>
                    <a:solidFill>
                      <a:srgbClr val="3783DD"/>
                    </a:solidFill>
                  </a:tcPr>
                </a:tc>
                <a:tc>
                  <a:txBody>
                    <a:bodyPr/>
                    <a:lstStyle/>
                    <a:p>
                      <a:endParaRPr lang="en-US"/>
                    </a:p>
                  </a:txBody>
                  <a:tcPr>
                    <a:solidFill>
                      <a:srgbClr val="3783DD"/>
                    </a:solidFill>
                  </a:tcPr>
                </a:tc>
                <a:tc>
                  <a:txBody>
                    <a:bodyPr/>
                    <a:lstStyle/>
                    <a:p>
                      <a:endParaRPr lang="en-US" dirty="0"/>
                    </a:p>
                  </a:txBody>
                  <a:tcPr>
                    <a:solidFill>
                      <a:srgbClr val="3783DD"/>
                    </a:solidFill>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481671606"/>
              </p:ext>
            </p:extLst>
          </p:nvPr>
        </p:nvGraphicFramePr>
        <p:xfrm>
          <a:off x="261077" y="4839763"/>
          <a:ext cx="433293" cy="1854200"/>
        </p:xfrm>
        <a:graphic>
          <a:graphicData uri="http://schemas.openxmlformats.org/drawingml/2006/table">
            <a:tbl>
              <a:tblPr bandRow="1">
                <a:tableStyleId>{5C22544A-7EE6-4342-B048-85BDC9FD1C3A}</a:tableStyleId>
              </a:tblPr>
              <a:tblGrid>
                <a:gridCol w="433293"/>
              </a:tblGrid>
              <a:tr h="370840">
                <a:tc>
                  <a:txBody>
                    <a:bodyPr/>
                    <a:lstStyle/>
                    <a:p>
                      <a:endParaRPr lang="en-US" dirty="0"/>
                    </a:p>
                  </a:txBody>
                  <a:tcPr>
                    <a:solidFill>
                      <a:srgbClr val="3783DD"/>
                    </a:solidFill>
                  </a:tcPr>
                </a:tc>
              </a:tr>
              <a:tr h="370840">
                <a:tc>
                  <a:txBody>
                    <a:bodyPr/>
                    <a:lstStyle/>
                    <a:p>
                      <a:endParaRPr lang="en-US"/>
                    </a:p>
                  </a:txBody>
                  <a:tcPr>
                    <a:solidFill>
                      <a:srgbClr val="3783DD"/>
                    </a:solidFill>
                  </a:tcPr>
                </a:tc>
              </a:tr>
              <a:tr h="370840">
                <a:tc>
                  <a:txBody>
                    <a:bodyPr/>
                    <a:lstStyle/>
                    <a:p>
                      <a:endParaRPr lang="en-US" dirty="0"/>
                    </a:p>
                  </a:txBody>
                  <a:tcPr>
                    <a:solidFill>
                      <a:srgbClr val="3783DD"/>
                    </a:solidFill>
                  </a:tcPr>
                </a:tc>
              </a:tr>
              <a:tr h="370840">
                <a:tc>
                  <a:txBody>
                    <a:bodyPr/>
                    <a:lstStyle/>
                    <a:p>
                      <a:endParaRPr lang="en-US"/>
                    </a:p>
                  </a:txBody>
                  <a:tcPr>
                    <a:solidFill>
                      <a:srgbClr val="3783DD"/>
                    </a:solidFill>
                  </a:tcPr>
                </a:tc>
              </a:tr>
              <a:tr h="370840">
                <a:tc>
                  <a:txBody>
                    <a:bodyPr/>
                    <a:lstStyle/>
                    <a:p>
                      <a:endParaRPr lang="en-US" dirty="0"/>
                    </a:p>
                  </a:txBody>
                  <a:tcPr>
                    <a:solidFill>
                      <a:srgbClr val="3783DD"/>
                    </a:solidFill>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606008353"/>
              </p:ext>
            </p:extLst>
          </p:nvPr>
        </p:nvGraphicFramePr>
        <p:xfrm>
          <a:off x="767347" y="4842751"/>
          <a:ext cx="433293" cy="1854200"/>
        </p:xfrm>
        <a:graphic>
          <a:graphicData uri="http://schemas.openxmlformats.org/drawingml/2006/table">
            <a:tbl>
              <a:tblPr bandRow="1">
                <a:tableStyleId>{5C22544A-7EE6-4342-B048-85BDC9FD1C3A}</a:tableStyleId>
              </a:tblPr>
              <a:tblGrid>
                <a:gridCol w="433293"/>
              </a:tblGrid>
              <a:tr h="370840">
                <a:tc>
                  <a:txBody>
                    <a:bodyPr/>
                    <a:lstStyle/>
                    <a:p>
                      <a:endParaRPr lang="en-US" dirty="0"/>
                    </a:p>
                  </a:txBody>
                  <a:tcPr>
                    <a:solidFill>
                      <a:srgbClr val="3783DD"/>
                    </a:solidFill>
                  </a:tcPr>
                </a:tc>
              </a:tr>
              <a:tr h="370840">
                <a:tc>
                  <a:txBody>
                    <a:bodyPr/>
                    <a:lstStyle/>
                    <a:p>
                      <a:endParaRPr lang="en-US"/>
                    </a:p>
                  </a:txBody>
                  <a:tcPr>
                    <a:solidFill>
                      <a:srgbClr val="3783DD"/>
                    </a:solidFill>
                  </a:tcPr>
                </a:tc>
              </a:tr>
              <a:tr h="370840">
                <a:tc>
                  <a:txBody>
                    <a:bodyPr/>
                    <a:lstStyle/>
                    <a:p>
                      <a:endParaRPr lang="en-US" dirty="0"/>
                    </a:p>
                  </a:txBody>
                  <a:tcPr>
                    <a:solidFill>
                      <a:srgbClr val="3783DD"/>
                    </a:solidFill>
                  </a:tcPr>
                </a:tc>
              </a:tr>
              <a:tr h="370840">
                <a:tc>
                  <a:txBody>
                    <a:bodyPr/>
                    <a:lstStyle/>
                    <a:p>
                      <a:endParaRPr lang="en-US"/>
                    </a:p>
                  </a:txBody>
                  <a:tcPr>
                    <a:solidFill>
                      <a:srgbClr val="3783DD"/>
                    </a:solidFill>
                  </a:tcPr>
                </a:tc>
              </a:tr>
              <a:tr h="370840">
                <a:tc>
                  <a:txBody>
                    <a:bodyPr/>
                    <a:lstStyle/>
                    <a:p>
                      <a:endParaRPr lang="en-US" dirty="0"/>
                    </a:p>
                  </a:txBody>
                  <a:tcPr>
                    <a:solidFill>
                      <a:srgbClr val="3783DD"/>
                    </a:solidFill>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2570592836"/>
              </p:ext>
            </p:extLst>
          </p:nvPr>
        </p:nvGraphicFramePr>
        <p:xfrm>
          <a:off x="1282424" y="4842751"/>
          <a:ext cx="433293" cy="1854200"/>
        </p:xfrm>
        <a:graphic>
          <a:graphicData uri="http://schemas.openxmlformats.org/drawingml/2006/table">
            <a:tbl>
              <a:tblPr bandRow="1">
                <a:tableStyleId>{5C22544A-7EE6-4342-B048-85BDC9FD1C3A}</a:tableStyleId>
              </a:tblPr>
              <a:tblGrid>
                <a:gridCol w="433293"/>
              </a:tblGrid>
              <a:tr h="370840">
                <a:tc>
                  <a:txBody>
                    <a:bodyPr/>
                    <a:lstStyle/>
                    <a:p>
                      <a:endParaRPr lang="en-US" dirty="0"/>
                    </a:p>
                  </a:txBody>
                  <a:tcPr>
                    <a:solidFill>
                      <a:srgbClr val="3783DD"/>
                    </a:solidFill>
                  </a:tcPr>
                </a:tc>
              </a:tr>
              <a:tr h="370840">
                <a:tc>
                  <a:txBody>
                    <a:bodyPr/>
                    <a:lstStyle/>
                    <a:p>
                      <a:endParaRPr lang="en-US"/>
                    </a:p>
                  </a:txBody>
                  <a:tcPr>
                    <a:solidFill>
                      <a:srgbClr val="3783DD"/>
                    </a:solidFill>
                  </a:tcPr>
                </a:tc>
              </a:tr>
              <a:tr h="370840">
                <a:tc>
                  <a:txBody>
                    <a:bodyPr/>
                    <a:lstStyle/>
                    <a:p>
                      <a:endParaRPr lang="en-US" dirty="0"/>
                    </a:p>
                  </a:txBody>
                  <a:tcPr>
                    <a:solidFill>
                      <a:srgbClr val="3783DD"/>
                    </a:solidFill>
                  </a:tcPr>
                </a:tc>
              </a:tr>
              <a:tr h="370840">
                <a:tc>
                  <a:txBody>
                    <a:bodyPr/>
                    <a:lstStyle/>
                    <a:p>
                      <a:endParaRPr lang="en-US"/>
                    </a:p>
                  </a:txBody>
                  <a:tcPr>
                    <a:solidFill>
                      <a:srgbClr val="3783DD"/>
                    </a:solidFill>
                  </a:tcPr>
                </a:tc>
              </a:tr>
              <a:tr h="370840">
                <a:tc>
                  <a:txBody>
                    <a:bodyPr/>
                    <a:lstStyle/>
                    <a:p>
                      <a:endParaRPr lang="en-US" dirty="0"/>
                    </a:p>
                  </a:txBody>
                  <a:tcPr>
                    <a:solidFill>
                      <a:srgbClr val="3783DD"/>
                    </a:solidFill>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3174494312"/>
              </p:ext>
            </p:extLst>
          </p:nvPr>
        </p:nvGraphicFramePr>
        <p:xfrm>
          <a:off x="1782403" y="4834730"/>
          <a:ext cx="433293" cy="1854200"/>
        </p:xfrm>
        <a:graphic>
          <a:graphicData uri="http://schemas.openxmlformats.org/drawingml/2006/table">
            <a:tbl>
              <a:tblPr bandRow="1">
                <a:tableStyleId>{5C22544A-7EE6-4342-B048-85BDC9FD1C3A}</a:tableStyleId>
              </a:tblPr>
              <a:tblGrid>
                <a:gridCol w="433293"/>
              </a:tblGrid>
              <a:tr h="370840">
                <a:tc>
                  <a:txBody>
                    <a:bodyPr/>
                    <a:lstStyle/>
                    <a:p>
                      <a:endParaRPr lang="en-US" dirty="0"/>
                    </a:p>
                  </a:txBody>
                  <a:tcPr>
                    <a:solidFill>
                      <a:srgbClr val="3783DD"/>
                    </a:solidFill>
                  </a:tcPr>
                </a:tc>
              </a:tr>
              <a:tr h="370840">
                <a:tc>
                  <a:txBody>
                    <a:bodyPr/>
                    <a:lstStyle/>
                    <a:p>
                      <a:endParaRPr lang="en-US"/>
                    </a:p>
                  </a:txBody>
                  <a:tcPr>
                    <a:solidFill>
                      <a:srgbClr val="3783DD"/>
                    </a:solidFill>
                  </a:tcPr>
                </a:tc>
              </a:tr>
              <a:tr h="370840">
                <a:tc>
                  <a:txBody>
                    <a:bodyPr/>
                    <a:lstStyle/>
                    <a:p>
                      <a:endParaRPr lang="en-US" dirty="0"/>
                    </a:p>
                  </a:txBody>
                  <a:tcPr>
                    <a:solidFill>
                      <a:srgbClr val="3783DD"/>
                    </a:solidFill>
                  </a:tcPr>
                </a:tc>
              </a:tr>
              <a:tr h="370840">
                <a:tc>
                  <a:txBody>
                    <a:bodyPr/>
                    <a:lstStyle/>
                    <a:p>
                      <a:endParaRPr lang="en-US"/>
                    </a:p>
                  </a:txBody>
                  <a:tcPr>
                    <a:solidFill>
                      <a:srgbClr val="3783DD"/>
                    </a:solidFill>
                  </a:tcPr>
                </a:tc>
              </a:tr>
              <a:tr h="370840">
                <a:tc>
                  <a:txBody>
                    <a:bodyPr/>
                    <a:lstStyle/>
                    <a:p>
                      <a:endParaRPr lang="en-US" dirty="0"/>
                    </a:p>
                  </a:txBody>
                  <a:tcPr>
                    <a:solidFill>
                      <a:srgbClr val="3783DD"/>
                    </a:solidFill>
                  </a:tcPr>
                </a:tc>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3957250043"/>
              </p:ext>
            </p:extLst>
          </p:nvPr>
        </p:nvGraphicFramePr>
        <p:xfrm>
          <a:off x="2277033" y="4834730"/>
          <a:ext cx="433293" cy="1854200"/>
        </p:xfrm>
        <a:graphic>
          <a:graphicData uri="http://schemas.openxmlformats.org/drawingml/2006/table">
            <a:tbl>
              <a:tblPr bandRow="1">
                <a:tableStyleId>{5C22544A-7EE6-4342-B048-85BDC9FD1C3A}</a:tableStyleId>
              </a:tblPr>
              <a:tblGrid>
                <a:gridCol w="433293"/>
              </a:tblGrid>
              <a:tr h="370840">
                <a:tc>
                  <a:txBody>
                    <a:bodyPr/>
                    <a:lstStyle/>
                    <a:p>
                      <a:endParaRPr lang="en-US" dirty="0"/>
                    </a:p>
                  </a:txBody>
                  <a:tcPr>
                    <a:solidFill>
                      <a:srgbClr val="3783DD"/>
                    </a:solidFill>
                  </a:tcPr>
                </a:tc>
              </a:tr>
              <a:tr h="370840">
                <a:tc>
                  <a:txBody>
                    <a:bodyPr/>
                    <a:lstStyle/>
                    <a:p>
                      <a:endParaRPr lang="en-US"/>
                    </a:p>
                  </a:txBody>
                  <a:tcPr>
                    <a:solidFill>
                      <a:srgbClr val="3783DD"/>
                    </a:solidFill>
                  </a:tcPr>
                </a:tc>
              </a:tr>
              <a:tr h="370840">
                <a:tc>
                  <a:txBody>
                    <a:bodyPr/>
                    <a:lstStyle/>
                    <a:p>
                      <a:endParaRPr lang="en-US" dirty="0"/>
                    </a:p>
                  </a:txBody>
                  <a:tcPr>
                    <a:solidFill>
                      <a:srgbClr val="3783DD"/>
                    </a:solidFill>
                  </a:tcPr>
                </a:tc>
              </a:tr>
              <a:tr h="370840">
                <a:tc>
                  <a:txBody>
                    <a:bodyPr/>
                    <a:lstStyle/>
                    <a:p>
                      <a:endParaRPr lang="en-US"/>
                    </a:p>
                  </a:txBody>
                  <a:tcPr>
                    <a:solidFill>
                      <a:srgbClr val="3783DD"/>
                    </a:solidFill>
                  </a:tcPr>
                </a:tc>
              </a:tr>
              <a:tr h="370840">
                <a:tc>
                  <a:txBody>
                    <a:bodyPr/>
                    <a:lstStyle/>
                    <a:p>
                      <a:endParaRPr lang="en-US" dirty="0"/>
                    </a:p>
                  </a:txBody>
                  <a:tcPr>
                    <a:solidFill>
                      <a:srgbClr val="3783DD"/>
                    </a:solidFill>
                  </a:tcPr>
                </a:tc>
              </a:tr>
            </a:tbl>
          </a:graphicData>
        </a:graphic>
      </p:graphicFrame>
      <p:cxnSp>
        <p:nvCxnSpPr>
          <p:cNvPr id="12" name="Straight Arrow Connector 11"/>
          <p:cNvCxnSpPr/>
          <p:nvPr/>
        </p:nvCxnSpPr>
        <p:spPr>
          <a:xfrm>
            <a:off x="454526" y="4478422"/>
            <a:ext cx="0" cy="601579"/>
          </a:xfrm>
          <a:prstGeom prst="straightConnector1">
            <a:avLst/>
          </a:prstGeom>
          <a:ln>
            <a:solidFill>
              <a:schemeClr val="tx1"/>
            </a:solidFill>
            <a:headEnd type="ova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994611" y="4483769"/>
            <a:ext cx="0" cy="601579"/>
          </a:xfrm>
          <a:prstGeom prst="straightConnector1">
            <a:avLst/>
          </a:prstGeom>
          <a:ln>
            <a:solidFill>
              <a:schemeClr val="tx1"/>
            </a:solidFill>
            <a:headEnd type="ova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1475874" y="4483770"/>
            <a:ext cx="0" cy="601579"/>
          </a:xfrm>
          <a:prstGeom prst="straightConnector1">
            <a:avLst/>
          </a:prstGeom>
          <a:ln>
            <a:solidFill>
              <a:schemeClr val="tx1"/>
            </a:solidFill>
            <a:headEnd type="ova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1983873" y="4483770"/>
            <a:ext cx="0" cy="601579"/>
          </a:xfrm>
          <a:prstGeom prst="straightConnector1">
            <a:avLst/>
          </a:prstGeom>
          <a:ln>
            <a:solidFill>
              <a:schemeClr val="tx1"/>
            </a:solidFill>
            <a:headEnd type="ova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2478505" y="4483770"/>
            <a:ext cx="0" cy="601579"/>
          </a:xfrm>
          <a:prstGeom prst="straightConnector1">
            <a:avLst/>
          </a:prstGeom>
          <a:ln>
            <a:solidFill>
              <a:schemeClr val="tx1"/>
            </a:solidFill>
            <a:headEnd type="oval"/>
            <a:tailEnd type="arrow"/>
          </a:ln>
        </p:spPr>
        <p:style>
          <a:lnRef idx="2">
            <a:schemeClr val="accent1"/>
          </a:lnRef>
          <a:fillRef idx="0">
            <a:schemeClr val="accent1"/>
          </a:fillRef>
          <a:effectRef idx="1">
            <a:schemeClr val="accent1"/>
          </a:effectRef>
          <a:fontRef idx="minor">
            <a:schemeClr val="tx1"/>
          </a:fontRef>
        </p:style>
      </p:cxnSp>
      <p:sp>
        <p:nvSpPr>
          <p:cNvPr id="20" name="Rounded Rectangle 19"/>
          <p:cNvSpPr/>
          <p:nvPr/>
        </p:nvSpPr>
        <p:spPr>
          <a:xfrm>
            <a:off x="200526" y="4826000"/>
            <a:ext cx="494632" cy="1911684"/>
          </a:xfrm>
          <a:prstGeom prst="roundRect">
            <a:avLst/>
          </a:prstGeom>
          <a:noFill/>
          <a:ln w="38100" cmpd="sng">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 name="Straight Arrow Connector 21"/>
          <p:cNvCxnSpPr>
            <a:stCxn id="20" idx="0"/>
            <a:endCxn id="18" idx="2"/>
          </p:cNvCxnSpPr>
          <p:nvPr/>
        </p:nvCxnSpPr>
        <p:spPr>
          <a:xfrm flipV="1">
            <a:off x="447842" y="3227051"/>
            <a:ext cx="2138162" cy="1598949"/>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rot="726935">
            <a:off x="2045369" y="3609475"/>
            <a:ext cx="588210" cy="461665"/>
          </a:xfrm>
          <a:prstGeom prst="rect">
            <a:avLst/>
          </a:prstGeom>
          <a:noFill/>
        </p:spPr>
        <p:txBody>
          <a:bodyPr wrap="square" rtlCol="0">
            <a:spAutoFit/>
          </a:bodyPr>
          <a:lstStyle/>
          <a:p>
            <a:r>
              <a:rPr lang="en-US" dirty="0" smtClean="0">
                <a:solidFill>
                  <a:srgbClr val="FF6600"/>
                </a:solidFill>
              </a:rPr>
              <a:t>…</a:t>
            </a:r>
            <a:endParaRPr lang="en-US" dirty="0">
              <a:solidFill>
                <a:srgbClr val="FF6600"/>
              </a:solidFill>
            </a:endParaRPr>
          </a:p>
        </p:txBody>
      </p:sp>
      <p:sp>
        <p:nvSpPr>
          <p:cNvPr id="24" name="Rounded Rectangle 23"/>
          <p:cNvSpPr/>
          <p:nvPr/>
        </p:nvSpPr>
        <p:spPr>
          <a:xfrm>
            <a:off x="2251242" y="4826000"/>
            <a:ext cx="494632" cy="1917032"/>
          </a:xfrm>
          <a:prstGeom prst="roundRect">
            <a:avLst/>
          </a:prstGeom>
          <a:noFill/>
          <a:ln w="38100" cmpd="sng">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 name="Straight Arrow Connector 25"/>
          <p:cNvCxnSpPr>
            <a:stCxn id="24" idx="0"/>
          </p:cNvCxnSpPr>
          <p:nvPr/>
        </p:nvCxnSpPr>
        <p:spPr>
          <a:xfrm flipV="1">
            <a:off x="2498558" y="3729790"/>
            <a:ext cx="629653" cy="1096210"/>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rot="19414876">
            <a:off x="1336842" y="3435683"/>
            <a:ext cx="708526" cy="338554"/>
          </a:xfrm>
          <a:prstGeom prst="rect">
            <a:avLst/>
          </a:prstGeom>
          <a:noFill/>
        </p:spPr>
        <p:txBody>
          <a:bodyPr wrap="square" rtlCol="0">
            <a:spAutoFit/>
          </a:bodyPr>
          <a:lstStyle/>
          <a:p>
            <a:r>
              <a:rPr lang="en-US" sz="1600" b="1" dirty="0">
                <a:solidFill>
                  <a:srgbClr val="FF6600"/>
                </a:solidFill>
                <a:latin typeface="Courier"/>
                <a:cs typeface="Courier"/>
              </a:rPr>
              <a:t>p</a:t>
            </a:r>
            <a:r>
              <a:rPr lang="en-US" sz="1600" b="1" dirty="0" smtClean="0">
                <a:solidFill>
                  <a:srgbClr val="FF6600"/>
                </a:solidFill>
                <a:latin typeface="Courier"/>
                <a:cs typeface="Courier"/>
              </a:rPr>
              <a:t>ut</a:t>
            </a:r>
            <a:r>
              <a:rPr lang="en-US" sz="1600" b="1" dirty="0" smtClean="0">
                <a:solidFill>
                  <a:srgbClr val="FF6600"/>
                </a:solidFill>
              </a:rPr>
              <a:t>()</a:t>
            </a:r>
            <a:endParaRPr lang="en-US" sz="1600" b="1" dirty="0">
              <a:solidFill>
                <a:srgbClr val="FF6600"/>
              </a:solidFill>
            </a:endParaRPr>
          </a:p>
        </p:txBody>
      </p:sp>
      <p:sp>
        <p:nvSpPr>
          <p:cNvPr id="28" name="TextBox 27"/>
          <p:cNvSpPr txBox="1"/>
          <p:nvPr/>
        </p:nvSpPr>
        <p:spPr>
          <a:xfrm rot="19378349">
            <a:off x="2371557" y="3828714"/>
            <a:ext cx="708526" cy="338554"/>
          </a:xfrm>
          <a:prstGeom prst="rect">
            <a:avLst/>
          </a:prstGeom>
          <a:noFill/>
        </p:spPr>
        <p:txBody>
          <a:bodyPr wrap="square" rtlCol="0">
            <a:spAutoFit/>
          </a:bodyPr>
          <a:lstStyle/>
          <a:p>
            <a:r>
              <a:rPr lang="en-US" sz="1600" b="1" dirty="0">
                <a:solidFill>
                  <a:srgbClr val="FF6600"/>
                </a:solidFill>
                <a:latin typeface="Courier"/>
                <a:cs typeface="Courier"/>
              </a:rPr>
              <a:t>p</a:t>
            </a:r>
            <a:r>
              <a:rPr lang="en-US" sz="1600" b="1" dirty="0" smtClean="0">
                <a:solidFill>
                  <a:srgbClr val="FF6600"/>
                </a:solidFill>
                <a:latin typeface="Courier"/>
                <a:cs typeface="Courier"/>
              </a:rPr>
              <a:t>ut</a:t>
            </a:r>
            <a:r>
              <a:rPr lang="en-US" sz="1600" b="1" dirty="0" smtClean="0">
                <a:solidFill>
                  <a:srgbClr val="FF6600"/>
                </a:solidFill>
              </a:rPr>
              <a:t>()</a:t>
            </a:r>
            <a:endParaRPr lang="en-US" sz="1600" b="1" dirty="0">
              <a:solidFill>
                <a:srgbClr val="FF6600"/>
              </a:solidFill>
            </a:endParaRPr>
          </a:p>
        </p:txBody>
      </p:sp>
      <p:graphicFrame>
        <p:nvGraphicFramePr>
          <p:cNvPr id="33" name="Table 32"/>
          <p:cNvGraphicFramePr>
            <a:graphicFrameLocks noGrp="1"/>
          </p:cNvGraphicFramePr>
          <p:nvPr>
            <p:extLst>
              <p:ext uri="{D42A27DB-BD31-4B8C-83A1-F6EECF244321}">
                <p14:modId xmlns:p14="http://schemas.microsoft.com/office/powerpoint/2010/main" val="518652764"/>
              </p:ext>
            </p:extLst>
          </p:nvPr>
        </p:nvGraphicFramePr>
        <p:xfrm>
          <a:off x="6130444" y="4280491"/>
          <a:ext cx="2524270" cy="365760"/>
        </p:xfrm>
        <a:graphic>
          <a:graphicData uri="http://schemas.openxmlformats.org/drawingml/2006/table">
            <a:tbl>
              <a:tblPr firstRow="1" bandRow="1">
                <a:tableStyleId>{5C22544A-7EE6-4342-B048-85BDC9FD1C3A}</a:tableStyleId>
              </a:tblPr>
              <a:tblGrid>
                <a:gridCol w="504854"/>
                <a:gridCol w="504854"/>
                <a:gridCol w="504854"/>
                <a:gridCol w="504854"/>
                <a:gridCol w="504854"/>
              </a:tblGrid>
              <a:tr h="336176">
                <a:tc>
                  <a:txBody>
                    <a:bodyPr/>
                    <a:lstStyle/>
                    <a:p>
                      <a:endParaRPr lang="en-US" dirty="0"/>
                    </a:p>
                  </a:txBody>
                  <a:tcPr>
                    <a:solidFill>
                      <a:srgbClr val="3783DD"/>
                    </a:solidFill>
                  </a:tcPr>
                </a:tc>
                <a:tc>
                  <a:txBody>
                    <a:bodyPr/>
                    <a:lstStyle/>
                    <a:p>
                      <a:endParaRPr lang="en-US" dirty="0"/>
                    </a:p>
                  </a:txBody>
                  <a:tcPr>
                    <a:solidFill>
                      <a:srgbClr val="3783DD"/>
                    </a:solidFill>
                  </a:tcPr>
                </a:tc>
                <a:tc>
                  <a:txBody>
                    <a:bodyPr/>
                    <a:lstStyle/>
                    <a:p>
                      <a:endParaRPr lang="en-US"/>
                    </a:p>
                  </a:txBody>
                  <a:tcPr>
                    <a:solidFill>
                      <a:srgbClr val="3783DD"/>
                    </a:solidFill>
                  </a:tcPr>
                </a:tc>
                <a:tc>
                  <a:txBody>
                    <a:bodyPr/>
                    <a:lstStyle/>
                    <a:p>
                      <a:endParaRPr lang="en-US"/>
                    </a:p>
                  </a:txBody>
                  <a:tcPr>
                    <a:solidFill>
                      <a:srgbClr val="3783DD"/>
                    </a:solidFill>
                  </a:tcPr>
                </a:tc>
                <a:tc>
                  <a:txBody>
                    <a:bodyPr/>
                    <a:lstStyle/>
                    <a:p>
                      <a:endParaRPr lang="en-US" dirty="0"/>
                    </a:p>
                  </a:txBody>
                  <a:tcPr>
                    <a:solidFill>
                      <a:srgbClr val="3783DD"/>
                    </a:solidFill>
                  </a:tcPr>
                </a:tc>
              </a:tr>
            </a:tbl>
          </a:graphicData>
        </a:graphic>
      </p:graphicFrame>
      <p:graphicFrame>
        <p:nvGraphicFramePr>
          <p:cNvPr id="34" name="Table 33"/>
          <p:cNvGraphicFramePr>
            <a:graphicFrameLocks noGrp="1"/>
          </p:cNvGraphicFramePr>
          <p:nvPr>
            <p:extLst>
              <p:ext uri="{D42A27DB-BD31-4B8C-83A1-F6EECF244321}">
                <p14:modId xmlns:p14="http://schemas.microsoft.com/office/powerpoint/2010/main" val="873582990"/>
              </p:ext>
            </p:extLst>
          </p:nvPr>
        </p:nvGraphicFramePr>
        <p:xfrm>
          <a:off x="6175266" y="4818374"/>
          <a:ext cx="433293" cy="1854200"/>
        </p:xfrm>
        <a:graphic>
          <a:graphicData uri="http://schemas.openxmlformats.org/drawingml/2006/table">
            <a:tbl>
              <a:tblPr bandRow="1">
                <a:tableStyleId>{5C22544A-7EE6-4342-B048-85BDC9FD1C3A}</a:tableStyleId>
              </a:tblPr>
              <a:tblGrid>
                <a:gridCol w="433293"/>
              </a:tblGrid>
              <a:tr h="370840">
                <a:tc>
                  <a:txBody>
                    <a:bodyPr/>
                    <a:lstStyle/>
                    <a:p>
                      <a:endParaRPr lang="en-US" dirty="0"/>
                    </a:p>
                  </a:txBody>
                  <a:tcPr>
                    <a:solidFill>
                      <a:srgbClr val="3783DD"/>
                    </a:solidFill>
                  </a:tcPr>
                </a:tc>
              </a:tr>
              <a:tr h="370840">
                <a:tc>
                  <a:txBody>
                    <a:bodyPr/>
                    <a:lstStyle/>
                    <a:p>
                      <a:endParaRPr lang="en-US"/>
                    </a:p>
                  </a:txBody>
                  <a:tcPr>
                    <a:solidFill>
                      <a:srgbClr val="3783DD"/>
                    </a:solidFill>
                  </a:tcPr>
                </a:tc>
              </a:tr>
              <a:tr h="370840">
                <a:tc>
                  <a:txBody>
                    <a:bodyPr/>
                    <a:lstStyle/>
                    <a:p>
                      <a:endParaRPr lang="en-US" dirty="0"/>
                    </a:p>
                  </a:txBody>
                  <a:tcPr>
                    <a:solidFill>
                      <a:srgbClr val="3783DD"/>
                    </a:solidFill>
                  </a:tcPr>
                </a:tc>
              </a:tr>
              <a:tr h="370840">
                <a:tc>
                  <a:txBody>
                    <a:bodyPr/>
                    <a:lstStyle/>
                    <a:p>
                      <a:endParaRPr lang="en-US"/>
                    </a:p>
                  </a:txBody>
                  <a:tcPr>
                    <a:solidFill>
                      <a:srgbClr val="3783DD"/>
                    </a:solidFill>
                  </a:tcPr>
                </a:tc>
              </a:tr>
              <a:tr h="370840">
                <a:tc>
                  <a:txBody>
                    <a:bodyPr/>
                    <a:lstStyle/>
                    <a:p>
                      <a:endParaRPr lang="en-US" dirty="0"/>
                    </a:p>
                  </a:txBody>
                  <a:tcPr>
                    <a:solidFill>
                      <a:srgbClr val="3783DD"/>
                    </a:solidFill>
                  </a:tcPr>
                </a:tc>
              </a:tr>
            </a:tbl>
          </a:graphicData>
        </a:graphic>
      </p:graphicFrame>
      <p:graphicFrame>
        <p:nvGraphicFramePr>
          <p:cNvPr id="35" name="Table 34"/>
          <p:cNvGraphicFramePr>
            <a:graphicFrameLocks noGrp="1"/>
          </p:cNvGraphicFramePr>
          <p:nvPr>
            <p:extLst>
              <p:ext uri="{D42A27DB-BD31-4B8C-83A1-F6EECF244321}">
                <p14:modId xmlns:p14="http://schemas.microsoft.com/office/powerpoint/2010/main" val="4157004018"/>
              </p:ext>
            </p:extLst>
          </p:nvPr>
        </p:nvGraphicFramePr>
        <p:xfrm>
          <a:off x="6681536" y="4821362"/>
          <a:ext cx="433293" cy="1854200"/>
        </p:xfrm>
        <a:graphic>
          <a:graphicData uri="http://schemas.openxmlformats.org/drawingml/2006/table">
            <a:tbl>
              <a:tblPr bandRow="1">
                <a:tableStyleId>{5C22544A-7EE6-4342-B048-85BDC9FD1C3A}</a:tableStyleId>
              </a:tblPr>
              <a:tblGrid>
                <a:gridCol w="433293"/>
              </a:tblGrid>
              <a:tr h="370840">
                <a:tc>
                  <a:txBody>
                    <a:bodyPr/>
                    <a:lstStyle/>
                    <a:p>
                      <a:endParaRPr lang="en-US" dirty="0"/>
                    </a:p>
                  </a:txBody>
                  <a:tcPr>
                    <a:solidFill>
                      <a:srgbClr val="3783DD"/>
                    </a:solidFill>
                  </a:tcPr>
                </a:tc>
              </a:tr>
              <a:tr h="370840">
                <a:tc>
                  <a:txBody>
                    <a:bodyPr/>
                    <a:lstStyle/>
                    <a:p>
                      <a:endParaRPr lang="en-US"/>
                    </a:p>
                  </a:txBody>
                  <a:tcPr>
                    <a:solidFill>
                      <a:srgbClr val="3783DD"/>
                    </a:solidFill>
                  </a:tcPr>
                </a:tc>
              </a:tr>
              <a:tr h="370840">
                <a:tc>
                  <a:txBody>
                    <a:bodyPr/>
                    <a:lstStyle/>
                    <a:p>
                      <a:endParaRPr lang="en-US" dirty="0"/>
                    </a:p>
                  </a:txBody>
                  <a:tcPr>
                    <a:solidFill>
                      <a:srgbClr val="3783DD"/>
                    </a:solidFill>
                  </a:tcPr>
                </a:tc>
              </a:tr>
              <a:tr h="370840">
                <a:tc>
                  <a:txBody>
                    <a:bodyPr/>
                    <a:lstStyle/>
                    <a:p>
                      <a:endParaRPr lang="en-US"/>
                    </a:p>
                  </a:txBody>
                  <a:tcPr>
                    <a:solidFill>
                      <a:srgbClr val="3783DD"/>
                    </a:solidFill>
                  </a:tcPr>
                </a:tc>
              </a:tr>
              <a:tr h="370840">
                <a:tc>
                  <a:txBody>
                    <a:bodyPr/>
                    <a:lstStyle/>
                    <a:p>
                      <a:endParaRPr lang="en-US" dirty="0"/>
                    </a:p>
                  </a:txBody>
                  <a:tcPr>
                    <a:solidFill>
                      <a:srgbClr val="3783DD"/>
                    </a:solidFill>
                  </a:tcPr>
                </a:tc>
              </a:tr>
            </a:tbl>
          </a:graphicData>
        </a:graphic>
      </p:graphicFrame>
      <p:graphicFrame>
        <p:nvGraphicFramePr>
          <p:cNvPr id="36" name="Table 35"/>
          <p:cNvGraphicFramePr>
            <a:graphicFrameLocks noGrp="1"/>
          </p:cNvGraphicFramePr>
          <p:nvPr>
            <p:extLst>
              <p:ext uri="{D42A27DB-BD31-4B8C-83A1-F6EECF244321}">
                <p14:modId xmlns:p14="http://schemas.microsoft.com/office/powerpoint/2010/main" val="1938287769"/>
              </p:ext>
            </p:extLst>
          </p:nvPr>
        </p:nvGraphicFramePr>
        <p:xfrm>
          <a:off x="7196613" y="4821362"/>
          <a:ext cx="433293" cy="1854200"/>
        </p:xfrm>
        <a:graphic>
          <a:graphicData uri="http://schemas.openxmlformats.org/drawingml/2006/table">
            <a:tbl>
              <a:tblPr bandRow="1">
                <a:tableStyleId>{5C22544A-7EE6-4342-B048-85BDC9FD1C3A}</a:tableStyleId>
              </a:tblPr>
              <a:tblGrid>
                <a:gridCol w="433293"/>
              </a:tblGrid>
              <a:tr h="370840">
                <a:tc>
                  <a:txBody>
                    <a:bodyPr/>
                    <a:lstStyle/>
                    <a:p>
                      <a:endParaRPr lang="en-US" dirty="0"/>
                    </a:p>
                  </a:txBody>
                  <a:tcPr>
                    <a:solidFill>
                      <a:srgbClr val="3783DD"/>
                    </a:solidFill>
                  </a:tcPr>
                </a:tc>
              </a:tr>
              <a:tr h="370840">
                <a:tc>
                  <a:txBody>
                    <a:bodyPr/>
                    <a:lstStyle/>
                    <a:p>
                      <a:endParaRPr lang="en-US"/>
                    </a:p>
                  </a:txBody>
                  <a:tcPr>
                    <a:solidFill>
                      <a:srgbClr val="3783DD"/>
                    </a:solidFill>
                  </a:tcPr>
                </a:tc>
              </a:tr>
              <a:tr h="370840">
                <a:tc>
                  <a:txBody>
                    <a:bodyPr/>
                    <a:lstStyle/>
                    <a:p>
                      <a:endParaRPr lang="en-US" dirty="0"/>
                    </a:p>
                  </a:txBody>
                  <a:tcPr>
                    <a:solidFill>
                      <a:srgbClr val="3783DD"/>
                    </a:solidFill>
                  </a:tcPr>
                </a:tc>
              </a:tr>
              <a:tr h="370840">
                <a:tc>
                  <a:txBody>
                    <a:bodyPr/>
                    <a:lstStyle/>
                    <a:p>
                      <a:endParaRPr lang="en-US"/>
                    </a:p>
                  </a:txBody>
                  <a:tcPr>
                    <a:solidFill>
                      <a:srgbClr val="3783DD"/>
                    </a:solidFill>
                  </a:tcPr>
                </a:tc>
              </a:tr>
              <a:tr h="370840">
                <a:tc>
                  <a:txBody>
                    <a:bodyPr/>
                    <a:lstStyle/>
                    <a:p>
                      <a:endParaRPr lang="en-US" dirty="0"/>
                    </a:p>
                  </a:txBody>
                  <a:tcPr>
                    <a:solidFill>
                      <a:srgbClr val="3783DD"/>
                    </a:solidFill>
                  </a:tcPr>
                </a:tc>
              </a:tr>
            </a:tbl>
          </a:graphicData>
        </a:graphic>
      </p:graphicFrame>
      <p:graphicFrame>
        <p:nvGraphicFramePr>
          <p:cNvPr id="37" name="Table 36"/>
          <p:cNvGraphicFramePr>
            <a:graphicFrameLocks noGrp="1"/>
          </p:cNvGraphicFramePr>
          <p:nvPr>
            <p:extLst>
              <p:ext uri="{D42A27DB-BD31-4B8C-83A1-F6EECF244321}">
                <p14:modId xmlns:p14="http://schemas.microsoft.com/office/powerpoint/2010/main" val="167973784"/>
              </p:ext>
            </p:extLst>
          </p:nvPr>
        </p:nvGraphicFramePr>
        <p:xfrm>
          <a:off x="7696592" y="4813341"/>
          <a:ext cx="433293" cy="1854200"/>
        </p:xfrm>
        <a:graphic>
          <a:graphicData uri="http://schemas.openxmlformats.org/drawingml/2006/table">
            <a:tbl>
              <a:tblPr bandRow="1">
                <a:tableStyleId>{5C22544A-7EE6-4342-B048-85BDC9FD1C3A}</a:tableStyleId>
              </a:tblPr>
              <a:tblGrid>
                <a:gridCol w="433293"/>
              </a:tblGrid>
              <a:tr h="370840">
                <a:tc>
                  <a:txBody>
                    <a:bodyPr/>
                    <a:lstStyle/>
                    <a:p>
                      <a:endParaRPr lang="en-US" dirty="0"/>
                    </a:p>
                  </a:txBody>
                  <a:tcPr>
                    <a:solidFill>
                      <a:srgbClr val="3783DD"/>
                    </a:solidFill>
                  </a:tcPr>
                </a:tc>
              </a:tr>
              <a:tr h="370840">
                <a:tc>
                  <a:txBody>
                    <a:bodyPr/>
                    <a:lstStyle/>
                    <a:p>
                      <a:endParaRPr lang="en-US" dirty="0"/>
                    </a:p>
                  </a:txBody>
                  <a:tcPr>
                    <a:solidFill>
                      <a:srgbClr val="3783DD"/>
                    </a:solidFill>
                  </a:tcPr>
                </a:tc>
              </a:tr>
              <a:tr h="370840">
                <a:tc>
                  <a:txBody>
                    <a:bodyPr/>
                    <a:lstStyle/>
                    <a:p>
                      <a:endParaRPr lang="en-US" dirty="0"/>
                    </a:p>
                  </a:txBody>
                  <a:tcPr>
                    <a:solidFill>
                      <a:srgbClr val="3783DD"/>
                    </a:solidFill>
                  </a:tcPr>
                </a:tc>
              </a:tr>
              <a:tr h="370840">
                <a:tc>
                  <a:txBody>
                    <a:bodyPr/>
                    <a:lstStyle/>
                    <a:p>
                      <a:endParaRPr lang="en-US"/>
                    </a:p>
                  </a:txBody>
                  <a:tcPr>
                    <a:solidFill>
                      <a:srgbClr val="3783DD"/>
                    </a:solidFill>
                  </a:tcPr>
                </a:tc>
              </a:tr>
              <a:tr h="370840">
                <a:tc>
                  <a:txBody>
                    <a:bodyPr/>
                    <a:lstStyle/>
                    <a:p>
                      <a:endParaRPr lang="en-US" dirty="0"/>
                    </a:p>
                  </a:txBody>
                  <a:tcPr>
                    <a:solidFill>
                      <a:srgbClr val="3783DD"/>
                    </a:solidFill>
                  </a:tcPr>
                </a:tc>
              </a:tr>
            </a:tbl>
          </a:graphicData>
        </a:graphic>
      </p:graphicFrame>
      <p:cxnSp>
        <p:nvCxnSpPr>
          <p:cNvPr id="39" name="Straight Arrow Connector 38"/>
          <p:cNvCxnSpPr/>
          <p:nvPr/>
        </p:nvCxnSpPr>
        <p:spPr>
          <a:xfrm>
            <a:off x="6368715" y="4457033"/>
            <a:ext cx="0" cy="601579"/>
          </a:xfrm>
          <a:prstGeom prst="straightConnector1">
            <a:avLst/>
          </a:prstGeom>
          <a:ln>
            <a:solidFill>
              <a:schemeClr val="tx1"/>
            </a:solidFill>
            <a:headEnd type="oval"/>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a:off x="6908800" y="4462380"/>
            <a:ext cx="0" cy="601579"/>
          </a:xfrm>
          <a:prstGeom prst="straightConnector1">
            <a:avLst/>
          </a:prstGeom>
          <a:ln>
            <a:solidFill>
              <a:schemeClr val="tx1"/>
            </a:solidFill>
            <a:headEnd type="oval"/>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7390063" y="4462381"/>
            <a:ext cx="0" cy="601579"/>
          </a:xfrm>
          <a:prstGeom prst="straightConnector1">
            <a:avLst/>
          </a:prstGeom>
          <a:ln>
            <a:solidFill>
              <a:schemeClr val="tx1"/>
            </a:solidFill>
            <a:headEnd type="oval"/>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a:off x="7898062" y="4462381"/>
            <a:ext cx="0" cy="601579"/>
          </a:xfrm>
          <a:prstGeom prst="straightConnector1">
            <a:avLst/>
          </a:prstGeom>
          <a:ln>
            <a:solidFill>
              <a:schemeClr val="tx1"/>
            </a:solidFill>
            <a:headEnd type="oval"/>
            <a:tailEnd type="arrow"/>
          </a:ln>
        </p:spPr>
        <p:style>
          <a:lnRef idx="2">
            <a:schemeClr val="accent1"/>
          </a:lnRef>
          <a:fillRef idx="0">
            <a:schemeClr val="accent1"/>
          </a:fillRef>
          <a:effectRef idx="1">
            <a:schemeClr val="accent1"/>
          </a:effectRef>
          <a:fontRef idx="minor">
            <a:schemeClr val="tx1"/>
          </a:fontRef>
        </p:style>
      </p:cxnSp>
      <p:sp>
        <p:nvSpPr>
          <p:cNvPr id="44" name="Rounded Rectangle 43"/>
          <p:cNvSpPr/>
          <p:nvPr/>
        </p:nvSpPr>
        <p:spPr>
          <a:xfrm>
            <a:off x="6114715" y="4804611"/>
            <a:ext cx="494632" cy="1911684"/>
          </a:xfrm>
          <a:prstGeom prst="roundRect">
            <a:avLst/>
          </a:prstGeom>
          <a:noFill/>
          <a:ln w="381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ounded Rectangle 45"/>
          <p:cNvSpPr/>
          <p:nvPr/>
        </p:nvSpPr>
        <p:spPr>
          <a:xfrm>
            <a:off x="7964905" y="2042695"/>
            <a:ext cx="494632" cy="1911684"/>
          </a:xfrm>
          <a:prstGeom prst="roundRect">
            <a:avLst/>
          </a:prstGeom>
          <a:noFill/>
          <a:ln w="381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48" name="Table 47"/>
          <p:cNvGraphicFramePr>
            <a:graphicFrameLocks noGrp="1"/>
          </p:cNvGraphicFramePr>
          <p:nvPr>
            <p:extLst>
              <p:ext uri="{D42A27DB-BD31-4B8C-83A1-F6EECF244321}">
                <p14:modId xmlns:p14="http://schemas.microsoft.com/office/powerpoint/2010/main" val="398093060"/>
              </p:ext>
            </p:extLst>
          </p:nvPr>
        </p:nvGraphicFramePr>
        <p:xfrm>
          <a:off x="7996044" y="2091530"/>
          <a:ext cx="433293" cy="1854200"/>
        </p:xfrm>
        <a:graphic>
          <a:graphicData uri="http://schemas.openxmlformats.org/drawingml/2006/table">
            <a:tbl>
              <a:tblPr bandRow="1">
                <a:tableStyleId>{5C22544A-7EE6-4342-B048-85BDC9FD1C3A}</a:tableStyleId>
              </a:tblPr>
              <a:tblGrid>
                <a:gridCol w="433293"/>
              </a:tblGrid>
              <a:tr h="370840">
                <a:tc>
                  <a:txBody>
                    <a:bodyPr/>
                    <a:lstStyle/>
                    <a:p>
                      <a:endParaRPr lang="en-US" dirty="0"/>
                    </a:p>
                  </a:txBody>
                  <a:tcPr>
                    <a:solidFill>
                      <a:srgbClr val="3783DD"/>
                    </a:solidFill>
                  </a:tcPr>
                </a:tc>
              </a:tr>
              <a:tr h="370840">
                <a:tc>
                  <a:txBody>
                    <a:bodyPr/>
                    <a:lstStyle/>
                    <a:p>
                      <a:endParaRPr lang="en-US" dirty="0"/>
                    </a:p>
                  </a:txBody>
                  <a:tcPr>
                    <a:solidFill>
                      <a:srgbClr val="3783DD"/>
                    </a:solidFill>
                  </a:tcPr>
                </a:tc>
              </a:tr>
              <a:tr h="370840">
                <a:tc>
                  <a:txBody>
                    <a:bodyPr/>
                    <a:lstStyle/>
                    <a:p>
                      <a:endParaRPr lang="en-US" dirty="0"/>
                    </a:p>
                  </a:txBody>
                  <a:tcPr>
                    <a:solidFill>
                      <a:srgbClr val="3783DD"/>
                    </a:solidFill>
                  </a:tcPr>
                </a:tc>
              </a:tr>
              <a:tr h="370840">
                <a:tc>
                  <a:txBody>
                    <a:bodyPr/>
                    <a:lstStyle/>
                    <a:p>
                      <a:endParaRPr lang="en-US"/>
                    </a:p>
                  </a:txBody>
                  <a:tcPr>
                    <a:solidFill>
                      <a:srgbClr val="3783DD"/>
                    </a:solidFill>
                  </a:tcPr>
                </a:tc>
              </a:tr>
              <a:tr h="370840">
                <a:tc>
                  <a:txBody>
                    <a:bodyPr/>
                    <a:lstStyle/>
                    <a:p>
                      <a:endParaRPr lang="en-US" dirty="0"/>
                    </a:p>
                  </a:txBody>
                  <a:tcPr>
                    <a:solidFill>
                      <a:srgbClr val="3783DD"/>
                    </a:solidFill>
                  </a:tcPr>
                </a:tc>
              </a:tr>
            </a:tbl>
          </a:graphicData>
        </a:graphic>
      </p:graphicFrame>
      <p:cxnSp>
        <p:nvCxnSpPr>
          <p:cNvPr id="50" name="Straight Arrow Connector 49"/>
          <p:cNvCxnSpPr>
            <a:endCxn id="44" idx="0"/>
          </p:cNvCxnSpPr>
          <p:nvPr/>
        </p:nvCxnSpPr>
        <p:spPr>
          <a:xfrm>
            <a:off x="5922211" y="3569368"/>
            <a:ext cx="439820" cy="1235243"/>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5446295" y="3949032"/>
            <a:ext cx="708526" cy="338554"/>
          </a:xfrm>
          <a:prstGeom prst="rect">
            <a:avLst/>
          </a:prstGeom>
          <a:noFill/>
        </p:spPr>
        <p:txBody>
          <a:bodyPr wrap="square" rtlCol="0">
            <a:spAutoFit/>
          </a:bodyPr>
          <a:lstStyle/>
          <a:p>
            <a:r>
              <a:rPr lang="en-US" sz="1600" b="1" dirty="0" smtClean="0">
                <a:solidFill>
                  <a:srgbClr val="008000"/>
                </a:solidFill>
                <a:latin typeface="Courier"/>
                <a:cs typeface="Courier"/>
              </a:rPr>
              <a:t>get</a:t>
            </a:r>
            <a:r>
              <a:rPr lang="en-US" sz="1600" b="1" dirty="0" smtClean="0">
                <a:solidFill>
                  <a:srgbClr val="008000"/>
                </a:solidFill>
              </a:rPr>
              <a:t>()</a:t>
            </a:r>
            <a:endParaRPr lang="en-US" sz="1600" b="1" dirty="0">
              <a:solidFill>
                <a:srgbClr val="008000"/>
              </a:solidFill>
            </a:endParaRPr>
          </a:p>
        </p:txBody>
      </p:sp>
      <p:sp>
        <p:nvSpPr>
          <p:cNvPr id="53" name="TextBox 52"/>
          <p:cNvSpPr txBox="1"/>
          <p:nvPr/>
        </p:nvSpPr>
        <p:spPr>
          <a:xfrm>
            <a:off x="6515769" y="3641559"/>
            <a:ext cx="588210" cy="461665"/>
          </a:xfrm>
          <a:prstGeom prst="rect">
            <a:avLst/>
          </a:prstGeom>
          <a:noFill/>
        </p:spPr>
        <p:txBody>
          <a:bodyPr wrap="square" rtlCol="0">
            <a:spAutoFit/>
          </a:bodyPr>
          <a:lstStyle/>
          <a:p>
            <a:r>
              <a:rPr lang="en-US" dirty="0" smtClean="0">
                <a:solidFill>
                  <a:srgbClr val="008000"/>
                </a:solidFill>
              </a:rPr>
              <a:t>…</a:t>
            </a:r>
            <a:endParaRPr lang="en-US" dirty="0">
              <a:solidFill>
                <a:srgbClr val="008000"/>
              </a:solidFill>
            </a:endParaRPr>
          </a:p>
        </p:txBody>
      </p:sp>
      <p:cxnSp>
        <p:nvCxnSpPr>
          <p:cNvPr id="54" name="Straight Arrow Connector 53"/>
          <p:cNvCxnSpPr>
            <a:stCxn id="18" idx="0"/>
            <a:endCxn id="48" idx="1"/>
          </p:cNvCxnSpPr>
          <p:nvPr/>
        </p:nvCxnSpPr>
        <p:spPr>
          <a:xfrm flipV="1">
            <a:off x="6500068" y="3018630"/>
            <a:ext cx="1495976" cy="208421"/>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58" name="TextBox 57"/>
          <p:cNvSpPr txBox="1"/>
          <p:nvPr/>
        </p:nvSpPr>
        <p:spPr>
          <a:xfrm rot="21134552">
            <a:off x="6841958" y="2764591"/>
            <a:ext cx="708526" cy="338554"/>
          </a:xfrm>
          <a:prstGeom prst="rect">
            <a:avLst/>
          </a:prstGeom>
          <a:noFill/>
        </p:spPr>
        <p:txBody>
          <a:bodyPr wrap="square" rtlCol="0">
            <a:spAutoFit/>
          </a:bodyPr>
          <a:lstStyle/>
          <a:p>
            <a:r>
              <a:rPr lang="en-US" sz="1600" b="1" dirty="0" smtClean="0">
                <a:solidFill>
                  <a:srgbClr val="008000"/>
                </a:solidFill>
                <a:latin typeface="Courier"/>
                <a:cs typeface="Courier"/>
              </a:rPr>
              <a:t>get</a:t>
            </a:r>
            <a:r>
              <a:rPr lang="en-US" sz="1600" b="1" dirty="0" smtClean="0">
                <a:solidFill>
                  <a:srgbClr val="008000"/>
                </a:solidFill>
              </a:rPr>
              <a:t>()</a:t>
            </a:r>
            <a:endParaRPr lang="en-US" sz="1600" b="1" dirty="0">
              <a:solidFill>
                <a:srgbClr val="008000"/>
              </a:solidFill>
            </a:endParaRPr>
          </a:p>
        </p:txBody>
      </p:sp>
      <p:cxnSp>
        <p:nvCxnSpPr>
          <p:cNvPr id="59" name="Straight Arrow Connector 58"/>
          <p:cNvCxnSpPr/>
          <p:nvPr/>
        </p:nvCxnSpPr>
        <p:spPr>
          <a:xfrm>
            <a:off x="8438146" y="4467728"/>
            <a:ext cx="0" cy="601579"/>
          </a:xfrm>
          <a:prstGeom prst="straightConnector1">
            <a:avLst/>
          </a:prstGeom>
          <a:ln>
            <a:solidFill>
              <a:schemeClr val="tx1"/>
            </a:solidFill>
            <a:headEnd type="oval"/>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a:off x="6515769" y="3227137"/>
            <a:ext cx="1919705" cy="1598863"/>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62" name="TextBox 61"/>
          <p:cNvSpPr txBox="1"/>
          <p:nvPr/>
        </p:nvSpPr>
        <p:spPr>
          <a:xfrm rot="2442945">
            <a:off x="7055853" y="3513222"/>
            <a:ext cx="708526" cy="338554"/>
          </a:xfrm>
          <a:prstGeom prst="rect">
            <a:avLst/>
          </a:prstGeom>
          <a:noFill/>
        </p:spPr>
        <p:txBody>
          <a:bodyPr wrap="square" rtlCol="0">
            <a:spAutoFit/>
          </a:bodyPr>
          <a:lstStyle/>
          <a:p>
            <a:r>
              <a:rPr lang="en-US" sz="1600" b="1" dirty="0" smtClean="0">
                <a:solidFill>
                  <a:srgbClr val="008000"/>
                </a:solidFill>
                <a:latin typeface="Courier"/>
                <a:cs typeface="Courier"/>
              </a:rPr>
              <a:t>get</a:t>
            </a:r>
            <a:r>
              <a:rPr lang="en-US" sz="1600" b="1" dirty="0" smtClean="0">
                <a:solidFill>
                  <a:srgbClr val="008000"/>
                </a:solidFill>
              </a:rPr>
              <a:t>()</a:t>
            </a:r>
            <a:endParaRPr lang="en-US" sz="1600" b="1" dirty="0">
              <a:solidFill>
                <a:srgbClr val="008000"/>
              </a:solidFill>
            </a:endParaRPr>
          </a:p>
        </p:txBody>
      </p:sp>
      <p:sp>
        <p:nvSpPr>
          <p:cNvPr id="18" name="Cloud 17"/>
          <p:cNvSpPr/>
          <p:nvPr/>
        </p:nvSpPr>
        <p:spPr>
          <a:xfrm>
            <a:off x="2573815" y="2444062"/>
            <a:ext cx="3929528" cy="1565978"/>
          </a:xfrm>
          <a:prstGeom prst="cloud">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b="1" dirty="0" err="1" smtClean="0"/>
              <a:t>DataSpaces</a:t>
            </a:r>
            <a:r>
              <a:rPr lang="en-US" b="1" dirty="0" smtClean="0"/>
              <a:t>   </a:t>
            </a:r>
          </a:p>
          <a:p>
            <a:pPr algn="ctr"/>
            <a:r>
              <a:rPr lang="en-US" b="1" dirty="0"/>
              <a:t> </a:t>
            </a:r>
            <a:r>
              <a:rPr lang="en-US" b="1" dirty="0" smtClean="0"/>
              <a:t>     Staging Area</a:t>
            </a:r>
            <a:endParaRPr lang="en-US" b="1" dirty="0"/>
          </a:p>
        </p:txBody>
      </p:sp>
    </p:spTree>
    <p:extLst>
      <p:ext uri="{BB962C8B-B14F-4D97-AF65-F5344CB8AC3E}">
        <p14:creationId xmlns:p14="http://schemas.microsoft.com/office/powerpoint/2010/main" val="9987912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77778E-7 3.7037E-6 L 0.02049 0.39768 " pathEditMode="relative" rAng="0" ptsTypes="AA">
                                      <p:cBhvr>
                                        <p:cTn id="6" dur="2000" fill="hold"/>
                                        <p:tgtEl>
                                          <p:spTgt spid="48"/>
                                        </p:tgtEl>
                                        <p:attrNameLst>
                                          <p:attrName>ppt_x</p:attrName>
                                          <p:attrName>ppt_y</p:attrName>
                                        </p:attrNameLst>
                                      </p:cBhvr>
                                      <p:rCtr x="1024" y="19884"/>
                                    </p:animMotion>
                                  </p:childTnLst>
                                </p:cTn>
                              </p:par>
                              <p:par>
                                <p:cTn id="7" presetID="0" presetClass="path" presetSubtype="0" accel="50000" decel="50000" fill="hold" grpId="0" nodeType="withEffect">
                                  <p:stCondLst>
                                    <p:cond delay="0"/>
                                  </p:stCondLst>
                                  <p:childTnLst>
                                    <p:animMotion origin="layout" path="M -2.77778E-7 1.48148E-6 L 0.02031 0.40185 " pathEditMode="relative" rAng="0" ptsTypes="AA">
                                      <p:cBhvr>
                                        <p:cTn id="8" dur="2000" fill="hold"/>
                                        <p:tgtEl>
                                          <p:spTgt spid="46"/>
                                        </p:tgtEl>
                                        <p:attrNameLst>
                                          <p:attrName>ppt_x</p:attrName>
                                          <p:attrName>ppt_y</p:attrName>
                                        </p:attrNameLst>
                                      </p:cBhvr>
                                      <p:rCtr x="1007" y="20093"/>
                                    </p:animMotion>
                                  </p:childTnLst>
                                </p:cTn>
                              </p:par>
                            </p:childTnLst>
                          </p:cTn>
                        </p:par>
                        <p:par>
                          <p:cTn id="9" fill="hold">
                            <p:stCondLst>
                              <p:cond delay="2000"/>
                            </p:stCondLst>
                            <p:childTnLst>
                              <p:par>
                                <p:cTn id="10" presetID="1" presetClass="exit" presetSubtype="0" fill="hold" grpId="0" nodeType="afterEffect">
                                  <p:stCondLst>
                                    <p:cond delay="0"/>
                                  </p:stCondLst>
                                  <p:childTnLst>
                                    <p:set>
                                      <p:cBhvr>
                                        <p:cTn id="11" dur="1" fill="hold">
                                          <p:stCondLst>
                                            <p:cond delay="499"/>
                                          </p:stCondLst>
                                        </p:cTn>
                                        <p:tgtEl>
                                          <p:spTgt spid="58"/>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499"/>
                                          </p:stCondLst>
                                        </p:cTn>
                                        <p:tgtEl>
                                          <p:spTgt spid="54"/>
                                        </p:tgtEl>
                                        <p:attrNameLst>
                                          <p:attrName>style.visibility</p:attrName>
                                        </p:attrNameLst>
                                      </p:cBhvr>
                                      <p:to>
                                        <p:strVal val="hidden"/>
                                      </p:to>
                                    </p:set>
                                  </p:childTnLst>
                                </p:cTn>
                              </p:par>
                            </p:childTnLst>
                          </p:cTn>
                        </p:par>
                        <p:par>
                          <p:cTn id="14" fill="hold">
                            <p:stCondLst>
                              <p:cond delay="2500"/>
                            </p:stCondLst>
                            <p:childTnLst>
                              <p:par>
                                <p:cTn id="15" presetID="1" presetClass="entr" presetSubtype="0" fill="hold" nodeType="afterEffect">
                                  <p:stCondLst>
                                    <p:cond delay="0"/>
                                  </p:stCondLst>
                                  <p:childTnLst>
                                    <p:set>
                                      <p:cBhvr>
                                        <p:cTn id="16" dur="1" fill="hold">
                                          <p:stCondLst>
                                            <p:cond delay="299"/>
                                          </p:stCondLst>
                                        </p:cTn>
                                        <p:tgtEl>
                                          <p:spTgt spid="59"/>
                                        </p:tgtEl>
                                        <p:attrNameLst>
                                          <p:attrName>style.visibility</p:attrName>
                                        </p:attrNameLst>
                                      </p:cBhvr>
                                      <p:to>
                                        <p:strVal val="visible"/>
                                      </p:to>
                                    </p:set>
                                  </p:childTnLst>
                                </p:cTn>
                              </p:par>
                            </p:childTnLst>
                          </p:cTn>
                        </p:par>
                        <p:par>
                          <p:cTn id="17" fill="hold">
                            <p:stCondLst>
                              <p:cond delay="2800"/>
                            </p:stCondLst>
                            <p:childTnLst>
                              <p:par>
                                <p:cTn id="18" presetID="1" presetClass="entr" presetSubtype="0" fill="hold" grpId="0" nodeType="afterEffect">
                                  <p:stCondLst>
                                    <p:cond delay="0"/>
                                  </p:stCondLst>
                                  <p:childTnLst>
                                    <p:set>
                                      <p:cBhvr>
                                        <p:cTn id="19" dur="1" fill="hold">
                                          <p:stCondLst>
                                            <p:cond delay="9"/>
                                          </p:stCondLst>
                                        </p:cTn>
                                        <p:tgtEl>
                                          <p:spTgt spid="62"/>
                                        </p:tgtEl>
                                        <p:attrNameLst>
                                          <p:attrName>style.visibility</p:attrName>
                                        </p:attrNameLst>
                                      </p:cBhvr>
                                      <p:to>
                                        <p:strVal val="visible"/>
                                      </p:to>
                                    </p:set>
                                  </p:childTnLst>
                                </p:cTn>
                              </p:par>
                            </p:childTnLst>
                          </p:cTn>
                        </p:par>
                        <p:par>
                          <p:cTn id="20" fill="hold">
                            <p:stCondLst>
                              <p:cond delay="2810"/>
                            </p:stCondLst>
                            <p:childTnLst>
                              <p:par>
                                <p:cTn id="21" presetID="1" presetClass="entr" presetSubtype="0" fill="hold" nodeType="afterEffect">
                                  <p:stCondLst>
                                    <p:cond delay="0"/>
                                  </p:stCondLst>
                                  <p:childTnLst>
                                    <p:set>
                                      <p:cBhvr>
                                        <p:cTn id="22" dur="1" fill="hold">
                                          <p:stCondLst>
                                            <p:cond delay="9"/>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58" grpId="0"/>
      <p:bldP spid="6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446889" y="0"/>
            <a:ext cx="3697112" cy="8466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5222820" y="0"/>
            <a:ext cx="3921181" cy="276999"/>
          </a:xfrm>
          <a:prstGeom prst="rect">
            <a:avLst/>
          </a:prstGeom>
          <a:noFill/>
        </p:spPr>
        <p:txBody>
          <a:bodyPr wrap="square" rtlCol="0">
            <a:spAutoFit/>
          </a:bodyPr>
          <a:lstStyle/>
          <a:p>
            <a:pPr algn="r"/>
            <a:r>
              <a:rPr lang="en-US" sz="1200" b="1" dirty="0" smtClean="0">
                <a:solidFill>
                  <a:srgbClr val="800000"/>
                </a:solidFill>
                <a:latin typeface="Courier"/>
                <a:cs typeface="Courier"/>
              </a:rPr>
              <a:t>Example 4, dynamic2d/put_2d.c</a:t>
            </a:r>
            <a:endParaRPr lang="en-US" sz="1200" b="1" dirty="0">
              <a:solidFill>
                <a:srgbClr val="800000"/>
              </a:solidFill>
              <a:latin typeface="Courier"/>
              <a:cs typeface="Courier"/>
            </a:endParaRPr>
          </a:p>
        </p:txBody>
      </p:sp>
      <p:sp>
        <p:nvSpPr>
          <p:cNvPr id="8" name="TextBox 7"/>
          <p:cNvSpPr txBox="1"/>
          <p:nvPr/>
        </p:nvSpPr>
        <p:spPr>
          <a:xfrm>
            <a:off x="5743223" y="1114778"/>
            <a:ext cx="2977444" cy="1323439"/>
          </a:xfrm>
          <a:prstGeom prst="rect">
            <a:avLst/>
          </a:prstGeom>
          <a:noFill/>
          <a:ln>
            <a:solidFill>
              <a:schemeClr val="tx1"/>
            </a:solidFill>
          </a:ln>
        </p:spPr>
        <p:txBody>
          <a:bodyPr wrap="square" rtlCol="0">
            <a:spAutoFit/>
          </a:bodyPr>
          <a:lstStyle/>
          <a:p>
            <a:r>
              <a:rPr lang="en-US" sz="2000" dirty="0" smtClean="0"/>
              <a:t>Function to create dynamic integer array using pointers to pointers</a:t>
            </a:r>
            <a:endParaRPr lang="en-US" sz="2000" dirty="0"/>
          </a:p>
        </p:txBody>
      </p:sp>
      <p:pic>
        <p:nvPicPr>
          <p:cNvPr id="9" name="Picture 8" descr="Screen Shot 2015-01-12 at 2.20.4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88" y="738717"/>
            <a:ext cx="5537200" cy="5295900"/>
          </a:xfrm>
          <a:prstGeom prst="rect">
            <a:avLst/>
          </a:prstGeom>
        </p:spPr>
      </p:pic>
      <p:sp>
        <p:nvSpPr>
          <p:cNvPr id="17" name="TextBox 16"/>
          <p:cNvSpPr txBox="1"/>
          <p:nvPr/>
        </p:nvSpPr>
        <p:spPr>
          <a:xfrm>
            <a:off x="5740400" y="2847623"/>
            <a:ext cx="2977444" cy="1015663"/>
          </a:xfrm>
          <a:prstGeom prst="rect">
            <a:avLst/>
          </a:prstGeom>
          <a:noFill/>
          <a:ln>
            <a:solidFill>
              <a:schemeClr val="tx1"/>
            </a:solidFill>
          </a:ln>
        </p:spPr>
        <p:txBody>
          <a:bodyPr wrap="square" rtlCol="0">
            <a:spAutoFit/>
          </a:bodyPr>
          <a:lstStyle/>
          <a:p>
            <a:r>
              <a:rPr lang="en-US" sz="2000" dirty="0" smtClean="0"/>
              <a:t>Initialize the array with random numbers from 0 to 32k</a:t>
            </a:r>
            <a:endParaRPr lang="en-US" sz="2000" dirty="0"/>
          </a:p>
        </p:txBody>
      </p:sp>
      <p:sp>
        <p:nvSpPr>
          <p:cNvPr id="19" name="TextBox 18"/>
          <p:cNvSpPr txBox="1"/>
          <p:nvPr/>
        </p:nvSpPr>
        <p:spPr>
          <a:xfrm>
            <a:off x="5740400" y="4738511"/>
            <a:ext cx="2977444" cy="1323439"/>
          </a:xfrm>
          <a:prstGeom prst="rect">
            <a:avLst/>
          </a:prstGeom>
          <a:noFill/>
          <a:ln>
            <a:solidFill>
              <a:schemeClr val="tx1"/>
            </a:solidFill>
          </a:ln>
        </p:spPr>
        <p:txBody>
          <a:bodyPr wrap="square" rtlCol="0">
            <a:spAutoFit/>
          </a:bodyPr>
          <a:lstStyle/>
          <a:p>
            <a:r>
              <a:rPr lang="en-US" sz="2000" dirty="0" smtClean="0"/>
              <a:t>Function to free the memory allocated after data is put into the space</a:t>
            </a:r>
            <a:endParaRPr lang="en-US" sz="2000" dirty="0"/>
          </a:p>
        </p:txBody>
      </p:sp>
      <p:cxnSp>
        <p:nvCxnSpPr>
          <p:cNvPr id="15" name="Straight Arrow Connector 14"/>
          <p:cNvCxnSpPr>
            <a:stCxn id="8" idx="1"/>
          </p:cNvCxnSpPr>
          <p:nvPr/>
        </p:nvCxnSpPr>
        <p:spPr>
          <a:xfrm flipH="1">
            <a:off x="4191000" y="1776498"/>
            <a:ext cx="1552223" cy="150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17" idx="1"/>
          </p:cNvCxnSpPr>
          <p:nvPr/>
        </p:nvCxnSpPr>
        <p:spPr>
          <a:xfrm flipH="1">
            <a:off x="3810000" y="3355455"/>
            <a:ext cx="1930400" cy="10176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19" idx="1"/>
          </p:cNvCxnSpPr>
          <p:nvPr/>
        </p:nvCxnSpPr>
        <p:spPr>
          <a:xfrm flipH="1" flipV="1">
            <a:off x="2808112" y="5150557"/>
            <a:ext cx="2932288" cy="24967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514950"/>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1-24 at 9.11.5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3434"/>
            <a:ext cx="6502400" cy="5156200"/>
          </a:xfrm>
          <a:prstGeom prst="rect">
            <a:avLst/>
          </a:prstGeom>
        </p:spPr>
      </p:pic>
      <p:sp>
        <p:nvSpPr>
          <p:cNvPr id="5" name="Rectangle 4"/>
          <p:cNvSpPr/>
          <p:nvPr/>
        </p:nvSpPr>
        <p:spPr>
          <a:xfrm>
            <a:off x="5446888" y="649111"/>
            <a:ext cx="3697112" cy="8466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5222819" y="649111"/>
            <a:ext cx="3921181" cy="276999"/>
          </a:xfrm>
          <a:prstGeom prst="rect">
            <a:avLst/>
          </a:prstGeom>
          <a:noFill/>
        </p:spPr>
        <p:txBody>
          <a:bodyPr wrap="square" rtlCol="0">
            <a:spAutoFit/>
          </a:bodyPr>
          <a:lstStyle/>
          <a:p>
            <a:pPr algn="r"/>
            <a:r>
              <a:rPr lang="en-US" sz="1200" b="1" dirty="0" smtClean="0">
                <a:solidFill>
                  <a:srgbClr val="800000"/>
                </a:solidFill>
                <a:latin typeface="Courier"/>
                <a:cs typeface="Courier"/>
              </a:rPr>
              <a:t>Example 4, dynamic2d/put_2d.c</a:t>
            </a:r>
            <a:endParaRPr lang="en-US" sz="1200" b="1" dirty="0">
              <a:solidFill>
                <a:srgbClr val="800000"/>
              </a:solidFill>
              <a:latin typeface="Courier"/>
              <a:cs typeface="Courier"/>
            </a:endParaRPr>
          </a:p>
        </p:txBody>
      </p:sp>
      <p:sp>
        <p:nvSpPr>
          <p:cNvPr id="7" name="TextBox 6"/>
          <p:cNvSpPr txBox="1"/>
          <p:nvPr/>
        </p:nvSpPr>
        <p:spPr>
          <a:xfrm>
            <a:off x="6025444" y="1312333"/>
            <a:ext cx="2991556" cy="4154983"/>
          </a:xfrm>
          <a:prstGeom prst="rect">
            <a:avLst/>
          </a:prstGeom>
          <a:noFill/>
        </p:spPr>
        <p:txBody>
          <a:bodyPr wrap="square" rtlCol="0">
            <a:spAutoFit/>
          </a:bodyPr>
          <a:lstStyle/>
          <a:p>
            <a:pPr algn="r"/>
            <a:r>
              <a:rPr lang="en-US" dirty="0" smtClean="0">
                <a:latin typeface="Trebuchet MS"/>
                <a:cs typeface="Trebuchet MS"/>
              </a:rPr>
              <a:t>Because of the way the memory is allocated, the rows are contiguous spaces. We can iterate over the rows of our data structure and place each one into the </a:t>
            </a:r>
            <a:r>
              <a:rPr lang="en-US" dirty="0">
                <a:latin typeface="Trebuchet MS"/>
                <a:cs typeface="Trebuchet MS"/>
              </a:rPr>
              <a:t>s</a:t>
            </a:r>
            <a:r>
              <a:rPr lang="en-US" dirty="0" smtClean="0">
                <a:latin typeface="Trebuchet MS"/>
                <a:cs typeface="Trebuchet MS"/>
              </a:rPr>
              <a:t>pace with a </a:t>
            </a:r>
            <a:r>
              <a:rPr lang="en-US" dirty="0" err="1" smtClean="0">
                <a:latin typeface="Trebuchet MS"/>
                <a:cs typeface="Trebuchet MS"/>
              </a:rPr>
              <a:t>dspaces_put</a:t>
            </a:r>
            <a:r>
              <a:rPr lang="en-US" dirty="0" smtClean="0">
                <a:latin typeface="Trebuchet MS"/>
                <a:cs typeface="Trebuchet MS"/>
              </a:rPr>
              <a:t> call.</a:t>
            </a:r>
            <a:endParaRPr lang="en-US" dirty="0">
              <a:latin typeface="Trebuchet MS"/>
              <a:cs typeface="Trebuchet MS"/>
            </a:endParaRPr>
          </a:p>
        </p:txBody>
      </p:sp>
    </p:spTree>
    <p:extLst>
      <p:ext uri="{BB962C8B-B14F-4D97-AF65-F5344CB8AC3E}">
        <p14:creationId xmlns:p14="http://schemas.microsoft.com/office/powerpoint/2010/main" val="1269121501"/>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222819" y="649111"/>
            <a:ext cx="3921181" cy="276999"/>
          </a:xfrm>
          <a:prstGeom prst="rect">
            <a:avLst/>
          </a:prstGeom>
          <a:noFill/>
        </p:spPr>
        <p:txBody>
          <a:bodyPr wrap="square" rtlCol="0">
            <a:spAutoFit/>
          </a:bodyPr>
          <a:lstStyle/>
          <a:p>
            <a:pPr algn="r"/>
            <a:r>
              <a:rPr lang="en-US" sz="1200" b="1" dirty="0" smtClean="0">
                <a:solidFill>
                  <a:srgbClr val="800000"/>
                </a:solidFill>
                <a:latin typeface="Courier"/>
                <a:cs typeface="Courier"/>
              </a:rPr>
              <a:t>Example 4, dynamic2d/get_2d.c</a:t>
            </a:r>
            <a:endParaRPr lang="en-US" sz="1200" b="1" dirty="0">
              <a:solidFill>
                <a:srgbClr val="800000"/>
              </a:solidFill>
              <a:latin typeface="Courier"/>
              <a:cs typeface="Courier"/>
            </a:endParaRPr>
          </a:p>
        </p:txBody>
      </p:sp>
      <p:sp>
        <p:nvSpPr>
          <p:cNvPr id="6" name="TextBox 5"/>
          <p:cNvSpPr txBox="1"/>
          <p:nvPr/>
        </p:nvSpPr>
        <p:spPr>
          <a:xfrm>
            <a:off x="172931" y="5226784"/>
            <a:ext cx="8523111" cy="1631216"/>
          </a:xfrm>
          <a:prstGeom prst="rect">
            <a:avLst/>
          </a:prstGeom>
          <a:noFill/>
        </p:spPr>
        <p:txBody>
          <a:bodyPr wrap="square" rtlCol="0">
            <a:spAutoFit/>
          </a:bodyPr>
          <a:lstStyle/>
          <a:p>
            <a:pPr marL="342900" indent="-342900">
              <a:buFont typeface="Arial"/>
              <a:buChar char="•"/>
            </a:pPr>
            <a:r>
              <a:rPr lang="en-US" sz="2000" dirty="0" smtClean="0">
                <a:latin typeface="Trebuchet MS"/>
                <a:cs typeface="Trebuchet MS"/>
              </a:rPr>
              <a:t>In the get function, we do exactly the same thing to get the original data structure back. </a:t>
            </a:r>
            <a:endParaRPr lang="en-US" sz="2000" dirty="0">
              <a:latin typeface="Trebuchet MS"/>
              <a:cs typeface="Trebuchet MS"/>
            </a:endParaRPr>
          </a:p>
          <a:p>
            <a:pPr marL="342900" indent="-342900">
              <a:buFont typeface="Arial"/>
              <a:buChar char="•"/>
            </a:pPr>
            <a:r>
              <a:rPr lang="en-US" sz="2000" dirty="0" smtClean="0">
                <a:latin typeface="Trebuchet MS"/>
                <a:cs typeface="Trebuchet MS"/>
              </a:rPr>
              <a:t>We call get for each row of the matrix and store it into a 2d dynamic array. After the gets complete, we can access </a:t>
            </a:r>
          </a:p>
          <a:p>
            <a:r>
              <a:rPr lang="en-US" sz="2000" dirty="0">
                <a:latin typeface="Trebuchet MS"/>
                <a:cs typeface="Trebuchet MS"/>
              </a:rPr>
              <a:t> </a:t>
            </a:r>
            <a:r>
              <a:rPr lang="en-US" sz="2000" dirty="0" smtClean="0">
                <a:latin typeface="Trebuchet MS"/>
                <a:cs typeface="Trebuchet MS"/>
              </a:rPr>
              <a:t>   mat[</a:t>
            </a:r>
            <a:r>
              <a:rPr lang="en-US" sz="2000" dirty="0" err="1" smtClean="0">
                <a:latin typeface="Trebuchet MS"/>
                <a:cs typeface="Trebuchet MS"/>
              </a:rPr>
              <a:t>matrix_dim</a:t>
            </a:r>
            <a:r>
              <a:rPr lang="en-US" sz="2000" dirty="0" smtClean="0">
                <a:latin typeface="Trebuchet MS"/>
                <a:cs typeface="Trebuchet MS"/>
              </a:rPr>
              <a:t>][</a:t>
            </a:r>
            <a:r>
              <a:rPr lang="en-US" sz="2000" dirty="0" err="1" smtClean="0">
                <a:latin typeface="Trebuchet MS"/>
                <a:cs typeface="Trebuchet MS"/>
              </a:rPr>
              <a:t>matrix_dim</a:t>
            </a:r>
            <a:r>
              <a:rPr lang="en-US" sz="2000" dirty="0" smtClean="0">
                <a:latin typeface="Trebuchet MS"/>
                <a:cs typeface="Trebuchet MS"/>
              </a:rPr>
              <a:t>]</a:t>
            </a:r>
            <a:endParaRPr lang="en-US" sz="2000" dirty="0">
              <a:latin typeface="Trebuchet MS"/>
              <a:cs typeface="Trebuchet MS"/>
            </a:endParaRPr>
          </a:p>
        </p:txBody>
      </p:sp>
      <p:pic>
        <p:nvPicPr>
          <p:cNvPr id="2" name="Picture 1" descr="Screen Shot 2015-01-24 at 9.29.4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7700" y="1783315"/>
            <a:ext cx="6148600" cy="3447697"/>
          </a:xfrm>
          <a:prstGeom prst="rect">
            <a:avLst/>
          </a:prstGeom>
        </p:spPr>
      </p:pic>
      <p:sp>
        <p:nvSpPr>
          <p:cNvPr id="7" name="Rectangle 6"/>
          <p:cNvSpPr/>
          <p:nvPr/>
        </p:nvSpPr>
        <p:spPr>
          <a:xfrm>
            <a:off x="153296" y="960446"/>
            <a:ext cx="3801041" cy="707886"/>
          </a:xfrm>
          <a:prstGeom prst="rect">
            <a:avLst/>
          </a:prstGeom>
        </p:spPr>
        <p:txBody>
          <a:bodyPr wrap="none">
            <a:spAutoFit/>
          </a:bodyPr>
          <a:lstStyle/>
          <a:p>
            <a:pPr marL="342900" indent="-342900">
              <a:buFont typeface="Arial"/>
              <a:buChar char="•"/>
            </a:pPr>
            <a:r>
              <a:rPr lang="en-US" sz="2000" dirty="0" smtClean="0">
                <a:solidFill>
                  <a:schemeClr val="tx1">
                    <a:lumMod val="75000"/>
                    <a:lumOff val="25000"/>
                  </a:schemeClr>
                </a:solidFill>
                <a:latin typeface="Trebuchet MS"/>
                <a:cs typeface="Trebuchet MS"/>
              </a:rPr>
              <a:t>Next, open the get function.</a:t>
            </a:r>
          </a:p>
          <a:p>
            <a:pPr marL="0" indent="0">
              <a:buNone/>
            </a:pPr>
            <a:r>
              <a:rPr lang="en-US" sz="2000" b="1" dirty="0" smtClean="0">
                <a:solidFill>
                  <a:srgbClr val="FF0000"/>
                </a:solidFill>
                <a:latin typeface="Courier"/>
                <a:cs typeface="Courier"/>
              </a:rPr>
              <a:t>$ </a:t>
            </a:r>
            <a:r>
              <a:rPr lang="en-US" sz="2000" b="1" dirty="0">
                <a:solidFill>
                  <a:srgbClr val="FF0000"/>
                </a:solidFill>
                <a:latin typeface="Courier"/>
                <a:cs typeface="Courier"/>
              </a:rPr>
              <a:t>vim </a:t>
            </a:r>
            <a:r>
              <a:rPr lang="en-US" sz="2000" b="1" dirty="0" smtClean="0">
                <a:solidFill>
                  <a:srgbClr val="FF0000"/>
                </a:solidFill>
                <a:latin typeface="Courier"/>
                <a:cs typeface="Courier"/>
              </a:rPr>
              <a:t>get_2d.c</a:t>
            </a:r>
            <a:endParaRPr lang="en-US" sz="2000" b="1" dirty="0">
              <a:solidFill>
                <a:srgbClr val="FF0000"/>
              </a:solidFill>
              <a:latin typeface="Courier"/>
              <a:cs typeface="Courier"/>
            </a:endParaRPr>
          </a:p>
        </p:txBody>
      </p:sp>
    </p:spTree>
    <p:extLst>
      <p:ext uri="{BB962C8B-B14F-4D97-AF65-F5344CB8AC3E}">
        <p14:creationId xmlns:p14="http://schemas.microsoft.com/office/powerpoint/2010/main" val="3237404408"/>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4: Compiling/Running dynamic2d</a:t>
            </a:r>
            <a:endParaRPr lang="en-US" dirty="0"/>
          </a:p>
        </p:txBody>
      </p:sp>
      <p:sp>
        <p:nvSpPr>
          <p:cNvPr id="3" name="Content Placeholder 2"/>
          <p:cNvSpPr>
            <a:spLocks noGrp="1"/>
          </p:cNvSpPr>
          <p:nvPr>
            <p:ph idx="1"/>
          </p:nvPr>
        </p:nvSpPr>
        <p:spPr/>
        <p:txBody>
          <a:bodyPr/>
          <a:lstStyle/>
          <a:p>
            <a:r>
              <a:rPr lang="en-US" dirty="0" smtClean="0"/>
              <a:t>In your current terminal, compile the example.</a:t>
            </a:r>
          </a:p>
          <a:p>
            <a:pPr marL="0" indent="0">
              <a:buNone/>
            </a:pPr>
            <a:r>
              <a:rPr lang="en-US" b="1" dirty="0" smtClean="0">
                <a:solidFill>
                  <a:srgbClr val="FF0000"/>
                </a:solidFill>
                <a:latin typeface="Courier"/>
                <a:cs typeface="Courier"/>
              </a:rPr>
              <a:t>$ </a:t>
            </a:r>
            <a:r>
              <a:rPr lang="en-US" b="1" dirty="0" smtClean="0">
                <a:solidFill>
                  <a:srgbClr val="FF0000"/>
                </a:solidFill>
                <a:latin typeface="Courier"/>
                <a:cs typeface="Courier"/>
              </a:rPr>
              <a:t>make</a:t>
            </a:r>
          </a:p>
          <a:p>
            <a:r>
              <a:rPr lang="en-US" dirty="0"/>
              <a:t>Submit the job</a:t>
            </a:r>
          </a:p>
          <a:p>
            <a:pPr marL="0" indent="0">
              <a:buNone/>
            </a:pPr>
            <a:r>
              <a:rPr lang="en-US" b="1" dirty="0">
                <a:solidFill>
                  <a:srgbClr val="FF0000"/>
                </a:solidFill>
                <a:latin typeface="Courier"/>
                <a:cs typeface="Courier"/>
              </a:rPr>
              <a:t>$ </a:t>
            </a:r>
            <a:r>
              <a:rPr lang="en-US" b="1" dirty="0" err="1">
                <a:solidFill>
                  <a:srgbClr val="FF0000"/>
                </a:solidFill>
                <a:latin typeface="Courier"/>
                <a:cs typeface="Courier"/>
              </a:rPr>
              <a:t>sbatch</a:t>
            </a:r>
            <a:r>
              <a:rPr lang="en-US" b="1" dirty="0">
                <a:solidFill>
                  <a:srgbClr val="FF0000"/>
                </a:solidFill>
                <a:latin typeface="Courier"/>
                <a:cs typeface="Courier"/>
              </a:rPr>
              <a:t> </a:t>
            </a:r>
            <a:r>
              <a:rPr lang="en-US" b="1" dirty="0" err="1">
                <a:solidFill>
                  <a:srgbClr val="FF0000"/>
                </a:solidFill>
                <a:latin typeface="Courier"/>
                <a:cs typeface="Courier"/>
              </a:rPr>
              <a:t>job.sh</a:t>
            </a:r>
            <a:endParaRPr lang="en-US" b="1" dirty="0">
              <a:solidFill>
                <a:srgbClr val="FF0000"/>
              </a:solidFill>
              <a:latin typeface="Courier"/>
              <a:cs typeface="Courier"/>
            </a:endParaRPr>
          </a:p>
          <a:p>
            <a:r>
              <a:rPr lang="en-US" dirty="0"/>
              <a:t>Here, we just verify that the array we put in is what we get out</a:t>
            </a:r>
            <a:r>
              <a:rPr lang="en-US" dirty="0" smtClean="0"/>
              <a:t>.</a:t>
            </a:r>
            <a:endParaRPr lang="en-US" dirty="0"/>
          </a:p>
        </p:txBody>
      </p:sp>
    </p:spTree>
    <p:extLst>
      <p:ext uri="{BB962C8B-B14F-4D97-AF65-F5344CB8AC3E}">
        <p14:creationId xmlns:p14="http://schemas.microsoft.com/office/powerpoint/2010/main" val="3674302025"/>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5, Matrix Multiplication</a:t>
            </a:r>
            <a:endParaRPr lang="en-US" dirty="0"/>
          </a:p>
        </p:txBody>
      </p:sp>
      <p:sp>
        <p:nvSpPr>
          <p:cNvPr id="3" name="Content Placeholder 2"/>
          <p:cNvSpPr>
            <a:spLocks noGrp="1"/>
          </p:cNvSpPr>
          <p:nvPr>
            <p:ph idx="1"/>
          </p:nvPr>
        </p:nvSpPr>
        <p:spPr/>
        <p:txBody>
          <a:bodyPr/>
          <a:lstStyle/>
          <a:p>
            <a:r>
              <a:rPr lang="en-US" dirty="0" smtClean="0"/>
              <a:t>In this example, we will expand upon Example 4, Dynamic 2D, by placing 2 different matrices into the space</a:t>
            </a:r>
          </a:p>
          <a:p>
            <a:pPr lvl="1"/>
            <a:r>
              <a:rPr lang="en-US" dirty="0" smtClean="0"/>
              <a:t>These matrices will occupy the same space in the data domain, with different variable names</a:t>
            </a:r>
          </a:p>
          <a:p>
            <a:r>
              <a:rPr lang="en-US" dirty="0" smtClean="0"/>
              <a:t>The reader application (get) will perform matrix multiplication and return the result to the user. We will run the reader application with multiple processes.</a:t>
            </a:r>
          </a:p>
          <a:p>
            <a:r>
              <a:rPr lang="en-US" dirty="0" smtClean="0"/>
              <a:t>The matrix multiplication is performed via a traditional algorithm, wherein all processes retrieve a copy of Matrix B and then workers obtain rows of Matrix A to multiply against all of B to form the resultant Matrix C</a:t>
            </a:r>
          </a:p>
          <a:p>
            <a:pPr marL="0" indent="0">
              <a:buNone/>
            </a:pPr>
            <a:r>
              <a:rPr lang="en-US" b="1" dirty="0" smtClean="0">
                <a:solidFill>
                  <a:srgbClr val="FF0000"/>
                </a:solidFill>
                <a:latin typeface="Courier"/>
                <a:cs typeface="Courier"/>
              </a:rPr>
              <a:t>$ cd ex5_matrix_mult</a:t>
            </a:r>
          </a:p>
          <a:p>
            <a:pPr marL="0" indent="0">
              <a:buNone/>
            </a:pPr>
            <a:r>
              <a:rPr lang="en-US" b="1" dirty="0" smtClean="0">
                <a:solidFill>
                  <a:srgbClr val="FF0000"/>
                </a:solidFill>
                <a:latin typeface="Courier"/>
                <a:cs typeface="Courier"/>
              </a:rPr>
              <a:t>$ vim </a:t>
            </a:r>
            <a:r>
              <a:rPr lang="en-US" b="1" dirty="0" err="1" smtClean="0">
                <a:solidFill>
                  <a:srgbClr val="FF0000"/>
                </a:solidFill>
                <a:latin typeface="Courier"/>
                <a:cs typeface="Courier"/>
              </a:rPr>
              <a:t>matrix_write</a:t>
            </a:r>
            <a:r>
              <a:rPr lang="en-US" b="1" dirty="0" err="1" smtClean="0">
                <a:solidFill>
                  <a:srgbClr val="FF0000"/>
                </a:solidFill>
                <a:latin typeface="Courier"/>
                <a:cs typeface="Courier"/>
              </a:rPr>
              <a:t>.c</a:t>
            </a:r>
            <a:endParaRPr lang="en-US" b="1" dirty="0">
              <a:solidFill>
                <a:srgbClr val="FF0000"/>
              </a:solidFill>
              <a:latin typeface="Courier"/>
              <a:cs typeface="Courier"/>
            </a:endParaRPr>
          </a:p>
        </p:txBody>
      </p:sp>
    </p:spTree>
    <p:extLst>
      <p:ext uri="{BB962C8B-B14F-4D97-AF65-F5344CB8AC3E}">
        <p14:creationId xmlns:p14="http://schemas.microsoft.com/office/powerpoint/2010/main" val="2106386421"/>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Cloud 45"/>
          <p:cNvSpPr/>
          <p:nvPr/>
        </p:nvSpPr>
        <p:spPr>
          <a:xfrm>
            <a:off x="4175125" y="1238250"/>
            <a:ext cx="4683125" cy="5207000"/>
          </a:xfrm>
          <a:prstGeom prst="cloud">
            <a:avLst/>
          </a:prstGeom>
          <a:solidFill>
            <a:srgbClr val="00009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6"/>
              </a:solidFill>
            </a:endParaRPr>
          </a:p>
        </p:txBody>
      </p:sp>
      <p:sp>
        <p:nvSpPr>
          <p:cNvPr id="2" name="Title 1"/>
          <p:cNvSpPr>
            <a:spLocks noGrp="1"/>
          </p:cNvSpPr>
          <p:nvPr>
            <p:ph type="title"/>
          </p:nvPr>
        </p:nvSpPr>
        <p:spPr/>
        <p:txBody>
          <a:bodyPr/>
          <a:lstStyle/>
          <a:p>
            <a:r>
              <a:rPr lang="en-US" dirty="0" smtClean="0"/>
              <a:t>Example 5, Put the Matrices into the Space</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428639226"/>
              </p:ext>
            </p:extLst>
          </p:nvPr>
        </p:nvGraphicFramePr>
        <p:xfrm>
          <a:off x="311505" y="1587255"/>
          <a:ext cx="2524270" cy="365760"/>
        </p:xfrm>
        <a:graphic>
          <a:graphicData uri="http://schemas.openxmlformats.org/drawingml/2006/table">
            <a:tbl>
              <a:tblPr firstRow="1" bandRow="1">
                <a:tableStyleId>{5C22544A-7EE6-4342-B048-85BDC9FD1C3A}</a:tableStyleId>
              </a:tblPr>
              <a:tblGrid>
                <a:gridCol w="504854"/>
                <a:gridCol w="504854"/>
                <a:gridCol w="504854"/>
                <a:gridCol w="504854"/>
                <a:gridCol w="504854"/>
              </a:tblGrid>
              <a:tr h="336176">
                <a:tc>
                  <a:txBody>
                    <a:bodyPr/>
                    <a:lstStyle/>
                    <a:p>
                      <a:endParaRPr lang="en-US" dirty="0"/>
                    </a:p>
                  </a:txBody>
                  <a:tcPr>
                    <a:solidFill>
                      <a:srgbClr val="3783DD"/>
                    </a:solidFill>
                  </a:tcPr>
                </a:tc>
                <a:tc>
                  <a:txBody>
                    <a:bodyPr/>
                    <a:lstStyle/>
                    <a:p>
                      <a:endParaRPr lang="en-US" dirty="0"/>
                    </a:p>
                  </a:txBody>
                  <a:tcPr>
                    <a:solidFill>
                      <a:srgbClr val="3783DD"/>
                    </a:solidFill>
                  </a:tcPr>
                </a:tc>
                <a:tc>
                  <a:txBody>
                    <a:bodyPr/>
                    <a:lstStyle/>
                    <a:p>
                      <a:endParaRPr lang="en-US"/>
                    </a:p>
                  </a:txBody>
                  <a:tcPr>
                    <a:solidFill>
                      <a:srgbClr val="3783DD"/>
                    </a:solidFill>
                  </a:tcPr>
                </a:tc>
                <a:tc>
                  <a:txBody>
                    <a:bodyPr/>
                    <a:lstStyle/>
                    <a:p>
                      <a:endParaRPr lang="en-US"/>
                    </a:p>
                  </a:txBody>
                  <a:tcPr>
                    <a:solidFill>
                      <a:srgbClr val="3783DD"/>
                    </a:solidFill>
                  </a:tcPr>
                </a:tc>
                <a:tc>
                  <a:txBody>
                    <a:bodyPr/>
                    <a:lstStyle/>
                    <a:p>
                      <a:endParaRPr lang="en-US" dirty="0"/>
                    </a:p>
                  </a:txBody>
                  <a:tcPr>
                    <a:solidFill>
                      <a:srgbClr val="3783DD"/>
                    </a:solidFill>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930348599"/>
              </p:ext>
            </p:extLst>
          </p:nvPr>
        </p:nvGraphicFramePr>
        <p:xfrm>
          <a:off x="356327" y="2125138"/>
          <a:ext cx="433293" cy="1854200"/>
        </p:xfrm>
        <a:graphic>
          <a:graphicData uri="http://schemas.openxmlformats.org/drawingml/2006/table">
            <a:tbl>
              <a:tblPr bandRow="1">
                <a:tableStyleId>{5C22544A-7EE6-4342-B048-85BDC9FD1C3A}</a:tableStyleId>
              </a:tblPr>
              <a:tblGrid>
                <a:gridCol w="433293"/>
              </a:tblGrid>
              <a:tr h="370840">
                <a:tc>
                  <a:txBody>
                    <a:bodyPr/>
                    <a:lstStyle/>
                    <a:p>
                      <a:endParaRPr lang="en-US" dirty="0"/>
                    </a:p>
                  </a:txBody>
                  <a:tcPr>
                    <a:solidFill>
                      <a:srgbClr val="3783DD"/>
                    </a:solidFill>
                  </a:tcPr>
                </a:tc>
              </a:tr>
              <a:tr h="370840">
                <a:tc>
                  <a:txBody>
                    <a:bodyPr/>
                    <a:lstStyle/>
                    <a:p>
                      <a:endParaRPr lang="en-US"/>
                    </a:p>
                  </a:txBody>
                  <a:tcPr>
                    <a:solidFill>
                      <a:srgbClr val="3783DD"/>
                    </a:solidFill>
                  </a:tcPr>
                </a:tc>
              </a:tr>
              <a:tr h="370840">
                <a:tc>
                  <a:txBody>
                    <a:bodyPr/>
                    <a:lstStyle/>
                    <a:p>
                      <a:endParaRPr lang="en-US" dirty="0"/>
                    </a:p>
                  </a:txBody>
                  <a:tcPr>
                    <a:solidFill>
                      <a:srgbClr val="3783DD"/>
                    </a:solidFill>
                  </a:tcPr>
                </a:tc>
              </a:tr>
              <a:tr h="370840">
                <a:tc>
                  <a:txBody>
                    <a:bodyPr/>
                    <a:lstStyle/>
                    <a:p>
                      <a:endParaRPr lang="en-US"/>
                    </a:p>
                  </a:txBody>
                  <a:tcPr>
                    <a:solidFill>
                      <a:srgbClr val="3783DD"/>
                    </a:solidFill>
                  </a:tcPr>
                </a:tc>
              </a:tr>
              <a:tr h="370840">
                <a:tc>
                  <a:txBody>
                    <a:bodyPr/>
                    <a:lstStyle/>
                    <a:p>
                      <a:endParaRPr lang="en-US" dirty="0"/>
                    </a:p>
                  </a:txBody>
                  <a:tcPr>
                    <a:solidFill>
                      <a:srgbClr val="3783DD"/>
                    </a:solidFill>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539357021"/>
              </p:ext>
            </p:extLst>
          </p:nvPr>
        </p:nvGraphicFramePr>
        <p:xfrm>
          <a:off x="862597" y="2128126"/>
          <a:ext cx="433293" cy="1854200"/>
        </p:xfrm>
        <a:graphic>
          <a:graphicData uri="http://schemas.openxmlformats.org/drawingml/2006/table">
            <a:tbl>
              <a:tblPr bandRow="1">
                <a:tableStyleId>{5C22544A-7EE6-4342-B048-85BDC9FD1C3A}</a:tableStyleId>
              </a:tblPr>
              <a:tblGrid>
                <a:gridCol w="433293"/>
              </a:tblGrid>
              <a:tr h="370840">
                <a:tc>
                  <a:txBody>
                    <a:bodyPr/>
                    <a:lstStyle/>
                    <a:p>
                      <a:endParaRPr lang="en-US" dirty="0"/>
                    </a:p>
                  </a:txBody>
                  <a:tcPr>
                    <a:solidFill>
                      <a:srgbClr val="3783DD"/>
                    </a:solidFill>
                  </a:tcPr>
                </a:tc>
              </a:tr>
              <a:tr h="370840">
                <a:tc>
                  <a:txBody>
                    <a:bodyPr/>
                    <a:lstStyle/>
                    <a:p>
                      <a:endParaRPr lang="en-US"/>
                    </a:p>
                  </a:txBody>
                  <a:tcPr>
                    <a:solidFill>
                      <a:srgbClr val="3783DD"/>
                    </a:solidFill>
                  </a:tcPr>
                </a:tc>
              </a:tr>
              <a:tr h="370840">
                <a:tc>
                  <a:txBody>
                    <a:bodyPr/>
                    <a:lstStyle/>
                    <a:p>
                      <a:endParaRPr lang="en-US" dirty="0"/>
                    </a:p>
                  </a:txBody>
                  <a:tcPr>
                    <a:solidFill>
                      <a:srgbClr val="3783DD"/>
                    </a:solidFill>
                  </a:tcPr>
                </a:tc>
              </a:tr>
              <a:tr h="370840">
                <a:tc>
                  <a:txBody>
                    <a:bodyPr/>
                    <a:lstStyle/>
                    <a:p>
                      <a:endParaRPr lang="en-US"/>
                    </a:p>
                  </a:txBody>
                  <a:tcPr>
                    <a:solidFill>
                      <a:srgbClr val="3783DD"/>
                    </a:solidFill>
                  </a:tcPr>
                </a:tc>
              </a:tr>
              <a:tr h="370840">
                <a:tc>
                  <a:txBody>
                    <a:bodyPr/>
                    <a:lstStyle/>
                    <a:p>
                      <a:endParaRPr lang="en-US" dirty="0"/>
                    </a:p>
                  </a:txBody>
                  <a:tcPr>
                    <a:solidFill>
                      <a:srgbClr val="3783DD"/>
                    </a:solidFill>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759607409"/>
              </p:ext>
            </p:extLst>
          </p:nvPr>
        </p:nvGraphicFramePr>
        <p:xfrm>
          <a:off x="1377674" y="2128126"/>
          <a:ext cx="433293" cy="1854200"/>
        </p:xfrm>
        <a:graphic>
          <a:graphicData uri="http://schemas.openxmlformats.org/drawingml/2006/table">
            <a:tbl>
              <a:tblPr bandRow="1">
                <a:tableStyleId>{5C22544A-7EE6-4342-B048-85BDC9FD1C3A}</a:tableStyleId>
              </a:tblPr>
              <a:tblGrid>
                <a:gridCol w="433293"/>
              </a:tblGrid>
              <a:tr h="370840">
                <a:tc>
                  <a:txBody>
                    <a:bodyPr/>
                    <a:lstStyle/>
                    <a:p>
                      <a:endParaRPr lang="en-US" dirty="0"/>
                    </a:p>
                  </a:txBody>
                  <a:tcPr>
                    <a:solidFill>
                      <a:srgbClr val="3783DD"/>
                    </a:solidFill>
                  </a:tcPr>
                </a:tc>
              </a:tr>
              <a:tr h="370840">
                <a:tc>
                  <a:txBody>
                    <a:bodyPr/>
                    <a:lstStyle/>
                    <a:p>
                      <a:endParaRPr lang="en-US"/>
                    </a:p>
                  </a:txBody>
                  <a:tcPr>
                    <a:solidFill>
                      <a:srgbClr val="3783DD"/>
                    </a:solidFill>
                  </a:tcPr>
                </a:tc>
              </a:tr>
              <a:tr h="370840">
                <a:tc>
                  <a:txBody>
                    <a:bodyPr/>
                    <a:lstStyle/>
                    <a:p>
                      <a:endParaRPr lang="en-US" dirty="0"/>
                    </a:p>
                  </a:txBody>
                  <a:tcPr>
                    <a:solidFill>
                      <a:srgbClr val="3783DD"/>
                    </a:solidFill>
                  </a:tcPr>
                </a:tc>
              </a:tr>
              <a:tr h="370840">
                <a:tc>
                  <a:txBody>
                    <a:bodyPr/>
                    <a:lstStyle/>
                    <a:p>
                      <a:endParaRPr lang="en-US"/>
                    </a:p>
                  </a:txBody>
                  <a:tcPr>
                    <a:solidFill>
                      <a:srgbClr val="3783DD"/>
                    </a:solidFill>
                  </a:tcPr>
                </a:tc>
              </a:tr>
              <a:tr h="370840">
                <a:tc>
                  <a:txBody>
                    <a:bodyPr/>
                    <a:lstStyle/>
                    <a:p>
                      <a:endParaRPr lang="en-US" dirty="0"/>
                    </a:p>
                  </a:txBody>
                  <a:tcPr>
                    <a:solidFill>
                      <a:srgbClr val="3783DD"/>
                    </a:solidFill>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809083071"/>
              </p:ext>
            </p:extLst>
          </p:nvPr>
        </p:nvGraphicFramePr>
        <p:xfrm>
          <a:off x="1877653" y="2120105"/>
          <a:ext cx="433293" cy="1854200"/>
        </p:xfrm>
        <a:graphic>
          <a:graphicData uri="http://schemas.openxmlformats.org/drawingml/2006/table">
            <a:tbl>
              <a:tblPr bandRow="1">
                <a:tableStyleId>{5C22544A-7EE6-4342-B048-85BDC9FD1C3A}</a:tableStyleId>
              </a:tblPr>
              <a:tblGrid>
                <a:gridCol w="433293"/>
              </a:tblGrid>
              <a:tr h="370840">
                <a:tc>
                  <a:txBody>
                    <a:bodyPr/>
                    <a:lstStyle/>
                    <a:p>
                      <a:endParaRPr lang="en-US" dirty="0"/>
                    </a:p>
                  </a:txBody>
                  <a:tcPr>
                    <a:solidFill>
                      <a:srgbClr val="3783DD"/>
                    </a:solidFill>
                  </a:tcPr>
                </a:tc>
              </a:tr>
              <a:tr h="370840">
                <a:tc>
                  <a:txBody>
                    <a:bodyPr/>
                    <a:lstStyle/>
                    <a:p>
                      <a:endParaRPr lang="en-US"/>
                    </a:p>
                  </a:txBody>
                  <a:tcPr>
                    <a:solidFill>
                      <a:srgbClr val="3783DD"/>
                    </a:solidFill>
                  </a:tcPr>
                </a:tc>
              </a:tr>
              <a:tr h="370840">
                <a:tc>
                  <a:txBody>
                    <a:bodyPr/>
                    <a:lstStyle/>
                    <a:p>
                      <a:endParaRPr lang="en-US" dirty="0"/>
                    </a:p>
                  </a:txBody>
                  <a:tcPr>
                    <a:solidFill>
                      <a:srgbClr val="3783DD"/>
                    </a:solidFill>
                  </a:tcPr>
                </a:tc>
              </a:tr>
              <a:tr h="370840">
                <a:tc>
                  <a:txBody>
                    <a:bodyPr/>
                    <a:lstStyle/>
                    <a:p>
                      <a:endParaRPr lang="en-US"/>
                    </a:p>
                  </a:txBody>
                  <a:tcPr>
                    <a:solidFill>
                      <a:srgbClr val="3783DD"/>
                    </a:solidFill>
                  </a:tcPr>
                </a:tc>
              </a:tr>
              <a:tr h="370840">
                <a:tc>
                  <a:txBody>
                    <a:bodyPr/>
                    <a:lstStyle/>
                    <a:p>
                      <a:endParaRPr lang="en-US" dirty="0"/>
                    </a:p>
                  </a:txBody>
                  <a:tcPr>
                    <a:solidFill>
                      <a:srgbClr val="3783DD"/>
                    </a:solidFill>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829984787"/>
              </p:ext>
            </p:extLst>
          </p:nvPr>
        </p:nvGraphicFramePr>
        <p:xfrm>
          <a:off x="2372283" y="2120105"/>
          <a:ext cx="433293" cy="1854200"/>
        </p:xfrm>
        <a:graphic>
          <a:graphicData uri="http://schemas.openxmlformats.org/drawingml/2006/table">
            <a:tbl>
              <a:tblPr bandRow="1">
                <a:tableStyleId>{5C22544A-7EE6-4342-B048-85BDC9FD1C3A}</a:tableStyleId>
              </a:tblPr>
              <a:tblGrid>
                <a:gridCol w="433293"/>
              </a:tblGrid>
              <a:tr h="370840">
                <a:tc>
                  <a:txBody>
                    <a:bodyPr/>
                    <a:lstStyle/>
                    <a:p>
                      <a:endParaRPr lang="en-US" dirty="0"/>
                    </a:p>
                  </a:txBody>
                  <a:tcPr>
                    <a:solidFill>
                      <a:srgbClr val="3783DD"/>
                    </a:solidFill>
                  </a:tcPr>
                </a:tc>
              </a:tr>
              <a:tr h="370840">
                <a:tc>
                  <a:txBody>
                    <a:bodyPr/>
                    <a:lstStyle/>
                    <a:p>
                      <a:endParaRPr lang="en-US"/>
                    </a:p>
                  </a:txBody>
                  <a:tcPr>
                    <a:solidFill>
                      <a:srgbClr val="3783DD"/>
                    </a:solidFill>
                  </a:tcPr>
                </a:tc>
              </a:tr>
              <a:tr h="370840">
                <a:tc>
                  <a:txBody>
                    <a:bodyPr/>
                    <a:lstStyle/>
                    <a:p>
                      <a:endParaRPr lang="en-US" dirty="0"/>
                    </a:p>
                  </a:txBody>
                  <a:tcPr>
                    <a:solidFill>
                      <a:srgbClr val="3783DD"/>
                    </a:solidFill>
                  </a:tcPr>
                </a:tc>
              </a:tr>
              <a:tr h="370840">
                <a:tc>
                  <a:txBody>
                    <a:bodyPr/>
                    <a:lstStyle/>
                    <a:p>
                      <a:endParaRPr lang="en-US"/>
                    </a:p>
                  </a:txBody>
                  <a:tcPr>
                    <a:solidFill>
                      <a:srgbClr val="3783DD"/>
                    </a:solidFill>
                  </a:tcPr>
                </a:tc>
              </a:tr>
              <a:tr h="370840">
                <a:tc>
                  <a:txBody>
                    <a:bodyPr/>
                    <a:lstStyle/>
                    <a:p>
                      <a:endParaRPr lang="en-US" dirty="0"/>
                    </a:p>
                  </a:txBody>
                  <a:tcPr>
                    <a:solidFill>
                      <a:srgbClr val="3783DD"/>
                    </a:solidFill>
                  </a:tcPr>
                </a:tc>
              </a:tr>
            </a:tbl>
          </a:graphicData>
        </a:graphic>
      </p:graphicFrame>
      <p:cxnSp>
        <p:nvCxnSpPr>
          <p:cNvPr id="10" name="Straight Arrow Connector 9"/>
          <p:cNvCxnSpPr/>
          <p:nvPr/>
        </p:nvCxnSpPr>
        <p:spPr>
          <a:xfrm>
            <a:off x="549776" y="1763797"/>
            <a:ext cx="0" cy="601579"/>
          </a:xfrm>
          <a:prstGeom prst="straightConnector1">
            <a:avLst/>
          </a:prstGeom>
          <a:ln>
            <a:solidFill>
              <a:schemeClr val="tx1"/>
            </a:solidFill>
            <a:headEnd type="ova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1089861" y="1769144"/>
            <a:ext cx="0" cy="601579"/>
          </a:xfrm>
          <a:prstGeom prst="straightConnector1">
            <a:avLst/>
          </a:prstGeom>
          <a:ln>
            <a:solidFill>
              <a:schemeClr val="tx1"/>
            </a:solidFill>
            <a:headEnd type="ova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1571124" y="1769145"/>
            <a:ext cx="0" cy="601579"/>
          </a:xfrm>
          <a:prstGeom prst="straightConnector1">
            <a:avLst/>
          </a:prstGeom>
          <a:ln>
            <a:solidFill>
              <a:schemeClr val="tx1"/>
            </a:solidFill>
            <a:headEnd type="ova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2079123" y="1769145"/>
            <a:ext cx="0" cy="601579"/>
          </a:xfrm>
          <a:prstGeom prst="straightConnector1">
            <a:avLst/>
          </a:prstGeom>
          <a:ln>
            <a:solidFill>
              <a:schemeClr val="tx1"/>
            </a:solidFill>
            <a:headEnd type="ova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2573755" y="1769145"/>
            <a:ext cx="0" cy="601579"/>
          </a:xfrm>
          <a:prstGeom prst="straightConnector1">
            <a:avLst/>
          </a:prstGeom>
          <a:ln>
            <a:solidFill>
              <a:schemeClr val="tx1"/>
            </a:solidFill>
            <a:headEnd type="oval"/>
            <a:tailEnd type="arrow"/>
          </a:ln>
        </p:spPr>
        <p:style>
          <a:lnRef idx="2">
            <a:schemeClr val="accent1"/>
          </a:lnRef>
          <a:fillRef idx="0">
            <a:schemeClr val="accent1"/>
          </a:fillRef>
          <a:effectRef idx="1">
            <a:schemeClr val="accent1"/>
          </a:effectRef>
          <a:fontRef idx="minor">
            <a:schemeClr val="tx1"/>
          </a:fontRef>
        </p:style>
      </p:cxnSp>
      <p:graphicFrame>
        <p:nvGraphicFramePr>
          <p:cNvPr id="17" name="Table 16"/>
          <p:cNvGraphicFramePr>
            <a:graphicFrameLocks noGrp="1"/>
          </p:cNvGraphicFramePr>
          <p:nvPr>
            <p:extLst>
              <p:ext uri="{D42A27DB-BD31-4B8C-83A1-F6EECF244321}">
                <p14:modId xmlns:p14="http://schemas.microsoft.com/office/powerpoint/2010/main" val="1945997060"/>
              </p:ext>
            </p:extLst>
          </p:nvPr>
        </p:nvGraphicFramePr>
        <p:xfrm>
          <a:off x="295630" y="4301880"/>
          <a:ext cx="2524270" cy="365760"/>
        </p:xfrm>
        <a:graphic>
          <a:graphicData uri="http://schemas.openxmlformats.org/drawingml/2006/table">
            <a:tbl>
              <a:tblPr firstRow="1" bandRow="1">
                <a:tableStyleId>{5C22544A-7EE6-4342-B048-85BDC9FD1C3A}</a:tableStyleId>
              </a:tblPr>
              <a:tblGrid>
                <a:gridCol w="504854"/>
                <a:gridCol w="504854"/>
                <a:gridCol w="504854"/>
                <a:gridCol w="504854"/>
                <a:gridCol w="504854"/>
              </a:tblGrid>
              <a:tr h="336176">
                <a:tc>
                  <a:txBody>
                    <a:bodyPr/>
                    <a:lstStyle/>
                    <a:p>
                      <a:endParaRPr lang="en-US" dirty="0"/>
                    </a:p>
                  </a:txBody>
                  <a:tcPr>
                    <a:solidFill>
                      <a:srgbClr val="800000"/>
                    </a:solidFill>
                  </a:tcPr>
                </a:tc>
                <a:tc>
                  <a:txBody>
                    <a:bodyPr/>
                    <a:lstStyle/>
                    <a:p>
                      <a:endParaRPr lang="en-US" dirty="0"/>
                    </a:p>
                  </a:txBody>
                  <a:tcPr>
                    <a:solidFill>
                      <a:srgbClr val="800000"/>
                    </a:solidFill>
                  </a:tcPr>
                </a:tc>
                <a:tc>
                  <a:txBody>
                    <a:bodyPr/>
                    <a:lstStyle/>
                    <a:p>
                      <a:endParaRPr lang="en-US"/>
                    </a:p>
                  </a:txBody>
                  <a:tcPr>
                    <a:solidFill>
                      <a:srgbClr val="800000"/>
                    </a:solidFill>
                  </a:tcPr>
                </a:tc>
                <a:tc>
                  <a:txBody>
                    <a:bodyPr/>
                    <a:lstStyle/>
                    <a:p>
                      <a:endParaRPr lang="en-US"/>
                    </a:p>
                  </a:txBody>
                  <a:tcPr>
                    <a:solidFill>
                      <a:srgbClr val="800000"/>
                    </a:solidFill>
                  </a:tcPr>
                </a:tc>
                <a:tc>
                  <a:txBody>
                    <a:bodyPr/>
                    <a:lstStyle/>
                    <a:p>
                      <a:endParaRPr lang="en-US" dirty="0"/>
                    </a:p>
                  </a:txBody>
                  <a:tcPr>
                    <a:solidFill>
                      <a:srgbClr val="800000"/>
                    </a:solidFill>
                  </a:tcPr>
                </a:tc>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310253324"/>
              </p:ext>
            </p:extLst>
          </p:nvPr>
        </p:nvGraphicFramePr>
        <p:xfrm>
          <a:off x="340452" y="4839763"/>
          <a:ext cx="433293" cy="1854200"/>
        </p:xfrm>
        <a:graphic>
          <a:graphicData uri="http://schemas.openxmlformats.org/drawingml/2006/table">
            <a:tbl>
              <a:tblPr bandRow="1">
                <a:tableStyleId>{5C22544A-7EE6-4342-B048-85BDC9FD1C3A}</a:tableStyleId>
              </a:tblPr>
              <a:tblGrid>
                <a:gridCol w="433293"/>
              </a:tblGrid>
              <a:tr h="370840">
                <a:tc>
                  <a:txBody>
                    <a:bodyPr/>
                    <a:lstStyle/>
                    <a:p>
                      <a:endParaRPr lang="en-US" dirty="0"/>
                    </a:p>
                  </a:txBody>
                  <a:tcPr>
                    <a:solidFill>
                      <a:srgbClr val="800000"/>
                    </a:solidFill>
                  </a:tcPr>
                </a:tc>
              </a:tr>
              <a:tr h="370840">
                <a:tc>
                  <a:txBody>
                    <a:bodyPr/>
                    <a:lstStyle/>
                    <a:p>
                      <a:endParaRPr lang="en-US"/>
                    </a:p>
                  </a:txBody>
                  <a:tcPr>
                    <a:solidFill>
                      <a:srgbClr val="800000"/>
                    </a:solidFill>
                  </a:tcPr>
                </a:tc>
              </a:tr>
              <a:tr h="370840">
                <a:tc>
                  <a:txBody>
                    <a:bodyPr/>
                    <a:lstStyle/>
                    <a:p>
                      <a:endParaRPr lang="en-US" dirty="0"/>
                    </a:p>
                  </a:txBody>
                  <a:tcPr>
                    <a:solidFill>
                      <a:srgbClr val="800000"/>
                    </a:solidFill>
                  </a:tcPr>
                </a:tc>
              </a:tr>
              <a:tr h="370840">
                <a:tc>
                  <a:txBody>
                    <a:bodyPr/>
                    <a:lstStyle/>
                    <a:p>
                      <a:endParaRPr lang="en-US"/>
                    </a:p>
                  </a:txBody>
                  <a:tcPr>
                    <a:solidFill>
                      <a:srgbClr val="800000"/>
                    </a:solidFill>
                  </a:tcPr>
                </a:tc>
              </a:tr>
              <a:tr h="370840">
                <a:tc>
                  <a:txBody>
                    <a:bodyPr/>
                    <a:lstStyle/>
                    <a:p>
                      <a:endParaRPr lang="en-US" dirty="0"/>
                    </a:p>
                  </a:txBody>
                  <a:tcPr>
                    <a:solidFill>
                      <a:srgbClr val="800000"/>
                    </a:solidFill>
                  </a:tcPr>
                </a:tc>
              </a:tr>
            </a:tbl>
          </a:graphicData>
        </a:graphic>
      </p:graphicFrame>
      <p:graphicFrame>
        <p:nvGraphicFramePr>
          <p:cNvPr id="19" name="Table 18"/>
          <p:cNvGraphicFramePr>
            <a:graphicFrameLocks noGrp="1"/>
          </p:cNvGraphicFramePr>
          <p:nvPr>
            <p:extLst>
              <p:ext uri="{D42A27DB-BD31-4B8C-83A1-F6EECF244321}">
                <p14:modId xmlns:p14="http://schemas.microsoft.com/office/powerpoint/2010/main" val="3158535511"/>
              </p:ext>
            </p:extLst>
          </p:nvPr>
        </p:nvGraphicFramePr>
        <p:xfrm>
          <a:off x="846722" y="4842751"/>
          <a:ext cx="433293" cy="1854200"/>
        </p:xfrm>
        <a:graphic>
          <a:graphicData uri="http://schemas.openxmlformats.org/drawingml/2006/table">
            <a:tbl>
              <a:tblPr bandRow="1">
                <a:tableStyleId>{5C22544A-7EE6-4342-B048-85BDC9FD1C3A}</a:tableStyleId>
              </a:tblPr>
              <a:tblGrid>
                <a:gridCol w="433293"/>
              </a:tblGrid>
              <a:tr h="370840">
                <a:tc>
                  <a:txBody>
                    <a:bodyPr/>
                    <a:lstStyle/>
                    <a:p>
                      <a:endParaRPr lang="en-US" dirty="0"/>
                    </a:p>
                  </a:txBody>
                  <a:tcPr>
                    <a:solidFill>
                      <a:srgbClr val="800000"/>
                    </a:solidFill>
                  </a:tcPr>
                </a:tc>
              </a:tr>
              <a:tr h="370840">
                <a:tc>
                  <a:txBody>
                    <a:bodyPr/>
                    <a:lstStyle/>
                    <a:p>
                      <a:endParaRPr lang="en-US"/>
                    </a:p>
                  </a:txBody>
                  <a:tcPr>
                    <a:solidFill>
                      <a:srgbClr val="800000"/>
                    </a:solidFill>
                  </a:tcPr>
                </a:tc>
              </a:tr>
              <a:tr h="370840">
                <a:tc>
                  <a:txBody>
                    <a:bodyPr/>
                    <a:lstStyle/>
                    <a:p>
                      <a:endParaRPr lang="en-US" dirty="0"/>
                    </a:p>
                  </a:txBody>
                  <a:tcPr>
                    <a:solidFill>
                      <a:srgbClr val="800000"/>
                    </a:solidFill>
                  </a:tcPr>
                </a:tc>
              </a:tr>
              <a:tr h="370840">
                <a:tc>
                  <a:txBody>
                    <a:bodyPr/>
                    <a:lstStyle/>
                    <a:p>
                      <a:endParaRPr lang="en-US"/>
                    </a:p>
                  </a:txBody>
                  <a:tcPr>
                    <a:solidFill>
                      <a:srgbClr val="800000"/>
                    </a:solidFill>
                  </a:tcPr>
                </a:tc>
              </a:tr>
              <a:tr h="370840">
                <a:tc>
                  <a:txBody>
                    <a:bodyPr/>
                    <a:lstStyle/>
                    <a:p>
                      <a:endParaRPr lang="en-US" dirty="0"/>
                    </a:p>
                  </a:txBody>
                  <a:tcPr>
                    <a:solidFill>
                      <a:srgbClr val="800000"/>
                    </a:solidFill>
                  </a:tcPr>
                </a:tc>
              </a:tr>
            </a:tbl>
          </a:graphicData>
        </a:graphic>
      </p:graphicFrame>
      <p:graphicFrame>
        <p:nvGraphicFramePr>
          <p:cNvPr id="20" name="Table 19"/>
          <p:cNvGraphicFramePr>
            <a:graphicFrameLocks noGrp="1"/>
          </p:cNvGraphicFramePr>
          <p:nvPr>
            <p:extLst>
              <p:ext uri="{D42A27DB-BD31-4B8C-83A1-F6EECF244321}">
                <p14:modId xmlns:p14="http://schemas.microsoft.com/office/powerpoint/2010/main" val="1374937036"/>
              </p:ext>
            </p:extLst>
          </p:nvPr>
        </p:nvGraphicFramePr>
        <p:xfrm>
          <a:off x="1361799" y="4842751"/>
          <a:ext cx="433293" cy="1854200"/>
        </p:xfrm>
        <a:graphic>
          <a:graphicData uri="http://schemas.openxmlformats.org/drawingml/2006/table">
            <a:tbl>
              <a:tblPr bandRow="1">
                <a:tableStyleId>{5C22544A-7EE6-4342-B048-85BDC9FD1C3A}</a:tableStyleId>
              </a:tblPr>
              <a:tblGrid>
                <a:gridCol w="433293"/>
              </a:tblGrid>
              <a:tr h="370840">
                <a:tc>
                  <a:txBody>
                    <a:bodyPr/>
                    <a:lstStyle/>
                    <a:p>
                      <a:endParaRPr lang="en-US" dirty="0"/>
                    </a:p>
                  </a:txBody>
                  <a:tcPr>
                    <a:solidFill>
                      <a:srgbClr val="800000"/>
                    </a:solidFill>
                  </a:tcPr>
                </a:tc>
              </a:tr>
              <a:tr h="370840">
                <a:tc>
                  <a:txBody>
                    <a:bodyPr/>
                    <a:lstStyle/>
                    <a:p>
                      <a:endParaRPr lang="en-US"/>
                    </a:p>
                  </a:txBody>
                  <a:tcPr>
                    <a:solidFill>
                      <a:srgbClr val="800000"/>
                    </a:solidFill>
                  </a:tcPr>
                </a:tc>
              </a:tr>
              <a:tr h="370840">
                <a:tc>
                  <a:txBody>
                    <a:bodyPr/>
                    <a:lstStyle/>
                    <a:p>
                      <a:endParaRPr lang="en-US" dirty="0"/>
                    </a:p>
                  </a:txBody>
                  <a:tcPr>
                    <a:solidFill>
                      <a:srgbClr val="800000"/>
                    </a:solidFill>
                  </a:tcPr>
                </a:tc>
              </a:tr>
              <a:tr h="370840">
                <a:tc>
                  <a:txBody>
                    <a:bodyPr/>
                    <a:lstStyle/>
                    <a:p>
                      <a:endParaRPr lang="en-US"/>
                    </a:p>
                  </a:txBody>
                  <a:tcPr>
                    <a:solidFill>
                      <a:srgbClr val="800000"/>
                    </a:solidFill>
                  </a:tcPr>
                </a:tc>
              </a:tr>
              <a:tr h="370840">
                <a:tc>
                  <a:txBody>
                    <a:bodyPr/>
                    <a:lstStyle/>
                    <a:p>
                      <a:endParaRPr lang="en-US" dirty="0"/>
                    </a:p>
                  </a:txBody>
                  <a:tcPr>
                    <a:solidFill>
                      <a:srgbClr val="800000"/>
                    </a:solidFill>
                  </a:tcPr>
                </a:tc>
              </a:tr>
            </a:tbl>
          </a:graphicData>
        </a:graphic>
      </p:graphicFrame>
      <p:graphicFrame>
        <p:nvGraphicFramePr>
          <p:cNvPr id="21" name="Table 20"/>
          <p:cNvGraphicFramePr>
            <a:graphicFrameLocks noGrp="1"/>
          </p:cNvGraphicFramePr>
          <p:nvPr>
            <p:extLst>
              <p:ext uri="{D42A27DB-BD31-4B8C-83A1-F6EECF244321}">
                <p14:modId xmlns:p14="http://schemas.microsoft.com/office/powerpoint/2010/main" val="3073029139"/>
              </p:ext>
            </p:extLst>
          </p:nvPr>
        </p:nvGraphicFramePr>
        <p:xfrm>
          <a:off x="1861778" y="4834730"/>
          <a:ext cx="433293" cy="1854200"/>
        </p:xfrm>
        <a:graphic>
          <a:graphicData uri="http://schemas.openxmlformats.org/drawingml/2006/table">
            <a:tbl>
              <a:tblPr bandRow="1">
                <a:tableStyleId>{5C22544A-7EE6-4342-B048-85BDC9FD1C3A}</a:tableStyleId>
              </a:tblPr>
              <a:tblGrid>
                <a:gridCol w="433293"/>
              </a:tblGrid>
              <a:tr h="370840">
                <a:tc>
                  <a:txBody>
                    <a:bodyPr/>
                    <a:lstStyle/>
                    <a:p>
                      <a:endParaRPr lang="en-US" dirty="0"/>
                    </a:p>
                  </a:txBody>
                  <a:tcPr>
                    <a:solidFill>
                      <a:srgbClr val="800000"/>
                    </a:solidFill>
                  </a:tcPr>
                </a:tc>
              </a:tr>
              <a:tr h="370840">
                <a:tc>
                  <a:txBody>
                    <a:bodyPr/>
                    <a:lstStyle/>
                    <a:p>
                      <a:endParaRPr lang="en-US"/>
                    </a:p>
                  </a:txBody>
                  <a:tcPr>
                    <a:solidFill>
                      <a:srgbClr val="800000"/>
                    </a:solidFill>
                  </a:tcPr>
                </a:tc>
              </a:tr>
              <a:tr h="370840">
                <a:tc>
                  <a:txBody>
                    <a:bodyPr/>
                    <a:lstStyle/>
                    <a:p>
                      <a:endParaRPr lang="en-US" dirty="0"/>
                    </a:p>
                  </a:txBody>
                  <a:tcPr>
                    <a:solidFill>
                      <a:srgbClr val="800000"/>
                    </a:solidFill>
                  </a:tcPr>
                </a:tc>
              </a:tr>
              <a:tr h="370840">
                <a:tc>
                  <a:txBody>
                    <a:bodyPr/>
                    <a:lstStyle/>
                    <a:p>
                      <a:endParaRPr lang="en-US"/>
                    </a:p>
                  </a:txBody>
                  <a:tcPr>
                    <a:solidFill>
                      <a:srgbClr val="800000"/>
                    </a:solidFill>
                  </a:tcPr>
                </a:tc>
              </a:tr>
              <a:tr h="370840">
                <a:tc>
                  <a:txBody>
                    <a:bodyPr/>
                    <a:lstStyle/>
                    <a:p>
                      <a:endParaRPr lang="en-US" dirty="0"/>
                    </a:p>
                  </a:txBody>
                  <a:tcPr>
                    <a:solidFill>
                      <a:srgbClr val="800000"/>
                    </a:solidFill>
                  </a:tcPr>
                </a:tc>
              </a:tr>
            </a:tbl>
          </a:graphicData>
        </a:graphic>
      </p:graphicFrame>
      <p:graphicFrame>
        <p:nvGraphicFramePr>
          <p:cNvPr id="22" name="Table 21"/>
          <p:cNvGraphicFramePr>
            <a:graphicFrameLocks noGrp="1"/>
          </p:cNvGraphicFramePr>
          <p:nvPr>
            <p:extLst>
              <p:ext uri="{D42A27DB-BD31-4B8C-83A1-F6EECF244321}">
                <p14:modId xmlns:p14="http://schemas.microsoft.com/office/powerpoint/2010/main" val="3989441314"/>
              </p:ext>
            </p:extLst>
          </p:nvPr>
        </p:nvGraphicFramePr>
        <p:xfrm>
          <a:off x="2356408" y="4834730"/>
          <a:ext cx="433293" cy="1854200"/>
        </p:xfrm>
        <a:graphic>
          <a:graphicData uri="http://schemas.openxmlformats.org/drawingml/2006/table">
            <a:tbl>
              <a:tblPr bandRow="1">
                <a:tableStyleId>{5C22544A-7EE6-4342-B048-85BDC9FD1C3A}</a:tableStyleId>
              </a:tblPr>
              <a:tblGrid>
                <a:gridCol w="433293"/>
              </a:tblGrid>
              <a:tr h="370840">
                <a:tc>
                  <a:txBody>
                    <a:bodyPr/>
                    <a:lstStyle/>
                    <a:p>
                      <a:endParaRPr lang="en-US" dirty="0"/>
                    </a:p>
                  </a:txBody>
                  <a:tcPr>
                    <a:solidFill>
                      <a:srgbClr val="800000"/>
                    </a:solidFill>
                  </a:tcPr>
                </a:tc>
              </a:tr>
              <a:tr h="370840">
                <a:tc>
                  <a:txBody>
                    <a:bodyPr/>
                    <a:lstStyle/>
                    <a:p>
                      <a:endParaRPr lang="en-US"/>
                    </a:p>
                  </a:txBody>
                  <a:tcPr>
                    <a:solidFill>
                      <a:srgbClr val="800000"/>
                    </a:solidFill>
                  </a:tcPr>
                </a:tc>
              </a:tr>
              <a:tr h="370840">
                <a:tc>
                  <a:txBody>
                    <a:bodyPr/>
                    <a:lstStyle/>
                    <a:p>
                      <a:endParaRPr lang="en-US" dirty="0"/>
                    </a:p>
                  </a:txBody>
                  <a:tcPr>
                    <a:solidFill>
                      <a:srgbClr val="800000"/>
                    </a:solidFill>
                  </a:tcPr>
                </a:tc>
              </a:tr>
              <a:tr h="370840">
                <a:tc>
                  <a:txBody>
                    <a:bodyPr/>
                    <a:lstStyle/>
                    <a:p>
                      <a:endParaRPr lang="en-US"/>
                    </a:p>
                  </a:txBody>
                  <a:tcPr>
                    <a:solidFill>
                      <a:srgbClr val="800000"/>
                    </a:solidFill>
                  </a:tcPr>
                </a:tc>
              </a:tr>
              <a:tr h="370840">
                <a:tc>
                  <a:txBody>
                    <a:bodyPr/>
                    <a:lstStyle/>
                    <a:p>
                      <a:endParaRPr lang="en-US" dirty="0"/>
                    </a:p>
                  </a:txBody>
                  <a:tcPr>
                    <a:solidFill>
                      <a:srgbClr val="800000"/>
                    </a:solidFill>
                  </a:tcPr>
                </a:tc>
              </a:tr>
            </a:tbl>
          </a:graphicData>
        </a:graphic>
      </p:graphicFrame>
      <p:cxnSp>
        <p:nvCxnSpPr>
          <p:cNvPr id="23" name="Straight Arrow Connector 22"/>
          <p:cNvCxnSpPr/>
          <p:nvPr/>
        </p:nvCxnSpPr>
        <p:spPr>
          <a:xfrm>
            <a:off x="533901" y="4478422"/>
            <a:ext cx="0" cy="601579"/>
          </a:xfrm>
          <a:prstGeom prst="straightConnector1">
            <a:avLst/>
          </a:prstGeom>
          <a:ln>
            <a:solidFill>
              <a:schemeClr val="tx1"/>
            </a:solidFill>
            <a:headEnd type="ova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1073986" y="4483769"/>
            <a:ext cx="0" cy="601579"/>
          </a:xfrm>
          <a:prstGeom prst="straightConnector1">
            <a:avLst/>
          </a:prstGeom>
          <a:ln>
            <a:solidFill>
              <a:schemeClr val="tx1"/>
            </a:solidFill>
            <a:headEnd type="ova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1555249" y="4483770"/>
            <a:ext cx="0" cy="601579"/>
          </a:xfrm>
          <a:prstGeom prst="straightConnector1">
            <a:avLst/>
          </a:prstGeom>
          <a:ln>
            <a:solidFill>
              <a:schemeClr val="tx1"/>
            </a:solidFill>
            <a:headEnd type="ova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2063248" y="4483770"/>
            <a:ext cx="0" cy="601579"/>
          </a:xfrm>
          <a:prstGeom prst="straightConnector1">
            <a:avLst/>
          </a:prstGeom>
          <a:ln>
            <a:solidFill>
              <a:schemeClr val="tx1"/>
            </a:solidFill>
            <a:headEnd type="ova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2557880" y="4483770"/>
            <a:ext cx="0" cy="601579"/>
          </a:xfrm>
          <a:prstGeom prst="straightConnector1">
            <a:avLst/>
          </a:prstGeom>
          <a:ln>
            <a:solidFill>
              <a:schemeClr val="tx1"/>
            </a:solidFill>
            <a:headEnd type="oval"/>
            <a:tailEnd type="arrow"/>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238125" y="1270000"/>
            <a:ext cx="1603375" cy="400110"/>
          </a:xfrm>
          <a:prstGeom prst="rect">
            <a:avLst/>
          </a:prstGeom>
          <a:noFill/>
        </p:spPr>
        <p:txBody>
          <a:bodyPr wrap="square" rtlCol="0">
            <a:spAutoFit/>
          </a:bodyPr>
          <a:lstStyle/>
          <a:p>
            <a:r>
              <a:rPr lang="en-US" sz="2000" b="1" dirty="0" smtClean="0"/>
              <a:t>Matrix A</a:t>
            </a:r>
            <a:endParaRPr lang="en-US" sz="2000" b="1" dirty="0"/>
          </a:p>
        </p:txBody>
      </p:sp>
      <p:sp>
        <p:nvSpPr>
          <p:cNvPr id="44" name="TextBox 43"/>
          <p:cNvSpPr txBox="1"/>
          <p:nvPr/>
        </p:nvSpPr>
        <p:spPr>
          <a:xfrm>
            <a:off x="231775" y="3994150"/>
            <a:ext cx="1603375" cy="400110"/>
          </a:xfrm>
          <a:prstGeom prst="rect">
            <a:avLst/>
          </a:prstGeom>
          <a:noFill/>
        </p:spPr>
        <p:txBody>
          <a:bodyPr wrap="square" rtlCol="0">
            <a:spAutoFit/>
          </a:bodyPr>
          <a:lstStyle/>
          <a:p>
            <a:r>
              <a:rPr lang="en-US" sz="2000" b="1" dirty="0" smtClean="0"/>
              <a:t>Matrix B</a:t>
            </a:r>
            <a:endParaRPr lang="en-US" sz="2000" b="1" dirty="0"/>
          </a:p>
        </p:txBody>
      </p:sp>
      <p:graphicFrame>
        <p:nvGraphicFramePr>
          <p:cNvPr id="45" name="Table 44"/>
          <p:cNvGraphicFramePr>
            <a:graphicFrameLocks noGrp="1"/>
          </p:cNvGraphicFramePr>
          <p:nvPr>
            <p:extLst>
              <p:ext uri="{D42A27DB-BD31-4B8C-83A1-F6EECF244321}">
                <p14:modId xmlns:p14="http://schemas.microsoft.com/office/powerpoint/2010/main" val="2148516742"/>
              </p:ext>
            </p:extLst>
          </p:nvPr>
        </p:nvGraphicFramePr>
        <p:xfrm>
          <a:off x="4968875" y="2317749"/>
          <a:ext cx="3016250" cy="2968625"/>
        </p:xfrm>
        <a:graphic>
          <a:graphicData uri="http://schemas.openxmlformats.org/drawingml/2006/table">
            <a:tbl>
              <a:tblPr bandRow="1">
                <a:tableStyleId>{5C22544A-7EE6-4342-B048-85BDC9FD1C3A}</a:tableStyleId>
              </a:tblPr>
              <a:tblGrid>
                <a:gridCol w="603250"/>
                <a:gridCol w="603250"/>
                <a:gridCol w="603250"/>
                <a:gridCol w="603250"/>
                <a:gridCol w="603250"/>
              </a:tblGrid>
              <a:tr h="593725">
                <a:tc>
                  <a:txBody>
                    <a:bodyPr/>
                    <a:lstStyle/>
                    <a:p>
                      <a:endParaRPr lang="en-US" dirty="0"/>
                    </a:p>
                  </a:txBody>
                  <a:tcPr>
                    <a:solidFill>
                      <a:srgbClr val="000090"/>
                    </a:solidFill>
                  </a:tcPr>
                </a:tc>
                <a:tc>
                  <a:txBody>
                    <a:bodyPr/>
                    <a:lstStyle/>
                    <a:p>
                      <a:endParaRPr lang="en-US"/>
                    </a:p>
                  </a:txBody>
                  <a:tcPr>
                    <a:solidFill>
                      <a:srgbClr val="000090"/>
                    </a:solidFill>
                  </a:tcPr>
                </a:tc>
                <a:tc>
                  <a:txBody>
                    <a:bodyPr/>
                    <a:lstStyle/>
                    <a:p>
                      <a:endParaRPr lang="en-US"/>
                    </a:p>
                  </a:txBody>
                  <a:tcPr>
                    <a:solidFill>
                      <a:srgbClr val="000090"/>
                    </a:solidFill>
                  </a:tcPr>
                </a:tc>
                <a:tc>
                  <a:txBody>
                    <a:bodyPr/>
                    <a:lstStyle/>
                    <a:p>
                      <a:endParaRPr lang="en-US" dirty="0"/>
                    </a:p>
                  </a:txBody>
                  <a:tcPr>
                    <a:solidFill>
                      <a:srgbClr val="000090"/>
                    </a:solidFill>
                  </a:tcPr>
                </a:tc>
                <a:tc>
                  <a:txBody>
                    <a:bodyPr/>
                    <a:lstStyle/>
                    <a:p>
                      <a:endParaRPr lang="en-US"/>
                    </a:p>
                  </a:txBody>
                  <a:tcPr>
                    <a:solidFill>
                      <a:srgbClr val="000090"/>
                    </a:solidFill>
                  </a:tcPr>
                </a:tc>
              </a:tr>
              <a:tr h="593725">
                <a:tc>
                  <a:txBody>
                    <a:bodyPr/>
                    <a:lstStyle/>
                    <a:p>
                      <a:endParaRPr lang="en-US"/>
                    </a:p>
                  </a:txBody>
                  <a:tcPr>
                    <a:solidFill>
                      <a:srgbClr val="000090"/>
                    </a:solidFill>
                  </a:tcPr>
                </a:tc>
                <a:tc>
                  <a:txBody>
                    <a:bodyPr/>
                    <a:lstStyle/>
                    <a:p>
                      <a:endParaRPr lang="en-US"/>
                    </a:p>
                  </a:txBody>
                  <a:tcPr>
                    <a:solidFill>
                      <a:srgbClr val="000090"/>
                    </a:solidFill>
                  </a:tcPr>
                </a:tc>
                <a:tc>
                  <a:txBody>
                    <a:bodyPr/>
                    <a:lstStyle/>
                    <a:p>
                      <a:endParaRPr lang="en-US"/>
                    </a:p>
                  </a:txBody>
                  <a:tcPr>
                    <a:solidFill>
                      <a:srgbClr val="000090"/>
                    </a:solidFill>
                  </a:tcPr>
                </a:tc>
                <a:tc>
                  <a:txBody>
                    <a:bodyPr/>
                    <a:lstStyle/>
                    <a:p>
                      <a:endParaRPr lang="en-US"/>
                    </a:p>
                  </a:txBody>
                  <a:tcPr>
                    <a:solidFill>
                      <a:srgbClr val="000090"/>
                    </a:solidFill>
                  </a:tcPr>
                </a:tc>
                <a:tc>
                  <a:txBody>
                    <a:bodyPr/>
                    <a:lstStyle/>
                    <a:p>
                      <a:endParaRPr lang="en-US"/>
                    </a:p>
                  </a:txBody>
                  <a:tcPr>
                    <a:solidFill>
                      <a:srgbClr val="000090"/>
                    </a:solidFill>
                  </a:tcPr>
                </a:tc>
              </a:tr>
              <a:tr h="593725">
                <a:tc>
                  <a:txBody>
                    <a:bodyPr/>
                    <a:lstStyle/>
                    <a:p>
                      <a:endParaRPr lang="en-US"/>
                    </a:p>
                  </a:txBody>
                  <a:tcPr>
                    <a:solidFill>
                      <a:srgbClr val="000090"/>
                    </a:solidFill>
                  </a:tcPr>
                </a:tc>
                <a:tc>
                  <a:txBody>
                    <a:bodyPr/>
                    <a:lstStyle/>
                    <a:p>
                      <a:endParaRPr lang="en-US"/>
                    </a:p>
                  </a:txBody>
                  <a:tcPr>
                    <a:solidFill>
                      <a:srgbClr val="000090"/>
                    </a:solidFill>
                  </a:tcPr>
                </a:tc>
                <a:tc>
                  <a:txBody>
                    <a:bodyPr/>
                    <a:lstStyle/>
                    <a:p>
                      <a:endParaRPr lang="en-US"/>
                    </a:p>
                  </a:txBody>
                  <a:tcPr>
                    <a:solidFill>
                      <a:srgbClr val="000090"/>
                    </a:solidFill>
                  </a:tcPr>
                </a:tc>
                <a:tc>
                  <a:txBody>
                    <a:bodyPr/>
                    <a:lstStyle/>
                    <a:p>
                      <a:endParaRPr lang="en-US"/>
                    </a:p>
                  </a:txBody>
                  <a:tcPr>
                    <a:solidFill>
                      <a:srgbClr val="000090"/>
                    </a:solidFill>
                  </a:tcPr>
                </a:tc>
                <a:tc>
                  <a:txBody>
                    <a:bodyPr/>
                    <a:lstStyle/>
                    <a:p>
                      <a:endParaRPr lang="en-US" dirty="0"/>
                    </a:p>
                  </a:txBody>
                  <a:tcPr>
                    <a:solidFill>
                      <a:srgbClr val="000090"/>
                    </a:solidFill>
                  </a:tcPr>
                </a:tc>
              </a:tr>
              <a:tr h="593725">
                <a:tc>
                  <a:txBody>
                    <a:bodyPr/>
                    <a:lstStyle/>
                    <a:p>
                      <a:endParaRPr lang="en-US"/>
                    </a:p>
                  </a:txBody>
                  <a:tcPr>
                    <a:solidFill>
                      <a:srgbClr val="000090"/>
                    </a:solidFill>
                  </a:tcPr>
                </a:tc>
                <a:tc>
                  <a:txBody>
                    <a:bodyPr/>
                    <a:lstStyle/>
                    <a:p>
                      <a:endParaRPr lang="en-US"/>
                    </a:p>
                  </a:txBody>
                  <a:tcPr>
                    <a:solidFill>
                      <a:srgbClr val="000090"/>
                    </a:solidFill>
                  </a:tcPr>
                </a:tc>
                <a:tc>
                  <a:txBody>
                    <a:bodyPr/>
                    <a:lstStyle/>
                    <a:p>
                      <a:endParaRPr lang="en-US"/>
                    </a:p>
                  </a:txBody>
                  <a:tcPr>
                    <a:solidFill>
                      <a:srgbClr val="000090"/>
                    </a:solidFill>
                  </a:tcPr>
                </a:tc>
                <a:tc>
                  <a:txBody>
                    <a:bodyPr/>
                    <a:lstStyle/>
                    <a:p>
                      <a:endParaRPr lang="en-US"/>
                    </a:p>
                  </a:txBody>
                  <a:tcPr>
                    <a:solidFill>
                      <a:srgbClr val="000090"/>
                    </a:solidFill>
                  </a:tcPr>
                </a:tc>
                <a:tc>
                  <a:txBody>
                    <a:bodyPr/>
                    <a:lstStyle/>
                    <a:p>
                      <a:endParaRPr lang="en-US"/>
                    </a:p>
                  </a:txBody>
                  <a:tcPr>
                    <a:solidFill>
                      <a:srgbClr val="000090"/>
                    </a:solidFill>
                  </a:tcPr>
                </a:tc>
              </a:tr>
              <a:tr h="593725">
                <a:tc>
                  <a:txBody>
                    <a:bodyPr/>
                    <a:lstStyle/>
                    <a:p>
                      <a:endParaRPr lang="en-US"/>
                    </a:p>
                  </a:txBody>
                  <a:tcPr>
                    <a:solidFill>
                      <a:srgbClr val="000090"/>
                    </a:solidFill>
                  </a:tcPr>
                </a:tc>
                <a:tc>
                  <a:txBody>
                    <a:bodyPr/>
                    <a:lstStyle/>
                    <a:p>
                      <a:endParaRPr lang="en-US"/>
                    </a:p>
                  </a:txBody>
                  <a:tcPr>
                    <a:solidFill>
                      <a:srgbClr val="000090"/>
                    </a:solidFill>
                  </a:tcPr>
                </a:tc>
                <a:tc>
                  <a:txBody>
                    <a:bodyPr/>
                    <a:lstStyle/>
                    <a:p>
                      <a:endParaRPr lang="en-US"/>
                    </a:p>
                  </a:txBody>
                  <a:tcPr>
                    <a:solidFill>
                      <a:srgbClr val="000090"/>
                    </a:solidFill>
                  </a:tcPr>
                </a:tc>
                <a:tc>
                  <a:txBody>
                    <a:bodyPr/>
                    <a:lstStyle/>
                    <a:p>
                      <a:endParaRPr lang="en-US"/>
                    </a:p>
                  </a:txBody>
                  <a:tcPr>
                    <a:solidFill>
                      <a:srgbClr val="000090"/>
                    </a:solidFill>
                  </a:tcPr>
                </a:tc>
                <a:tc>
                  <a:txBody>
                    <a:bodyPr/>
                    <a:lstStyle/>
                    <a:p>
                      <a:endParaRPr lang="en-US" dirty="0"/>
                    </a:p>
                  </a:txBody>
                  <a:tcPr>
                    <a:solidFill>
                      <a:srgbClr val="000090"/>
                    </a:solidFill>
                  </a:tcPr>
                </a:tc>
              </a:tr>
            </a:tbl>
          </a:graphicData>
        </a:graphic>
      </p:graphicFrame>
      <p:sp>
        <p:nvSpPr>
          <p:cNvPr id="47" name="TextBox 46"/>
          <p:cNvSpPr txBox="1"/>
          <p:nvPr/>
        </p:nvSpPr>
        <p:spPr>
          <a:xfrm>
            <a:off x="5153025" y="1930400"/>
            <a:ext cx="2705100" cy="400110"/>
          </a:xfrm>
          <a:prstGeom prst="rect">
            <a:avLst/>
          </a:prstGeom>
          <a:noFill/>
        </p:spPr>
        <p:txBody>
          <a:bodyPr wrap="square" rtlCol="0">
            <a:spAutoFit/>
          </a:bodyPr>
          <a:lstStyle/>
          <a:p>
            <a:pPr algn="ctr"/>
            <a:r>
              <a:rPr lang="en-US" sz="2000" b="1" dirty="0" smtClean="0">
                <a:solidFill>
                  <a:schemeClr val="bg1"/>
                </a:solidFill>
              </a:rPr>
              <a:t>DS Staging Area</a:t>
            </a:r>
            <a:endParaRPr lang="en-US" sz="2000" b="1" dirty="0">
              <a:solidFill>
                <a:schemeClr val="bg1"/>
              </a:solidFill>
            </a:endParaRPr>
          </a:p>
        </p:txBody>
      </p:sp>
      <p:sp>
        <p:nvSpPr>
          <p:cNvPr id="48" name="Rounded Rectangle 47"/>
          <p:cNvSpPr/>
          <p:nvPr/>
        </p:nvSpPr>
        <p:spPr>
          <a:xfrm>
            <a:off x="311651" y="2095500"/>
            <a:ext cx="494632" cy="1911684"/>
          </a:xfrm>
          <a:prstGeom prst="roundRect">
            <a:avLst/>
          </a:prstGeom>
          <a:noFill/>
          <a:ln w="38100" cmpd="sng">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0" name="Straight Arrow Connector 49"/>
          <p:cNvCxnSpPr>
            <a:stCxn id="48" idx="3"/>
            <a:endCxn id="52" idx="2"/>
          </p:cNvCxnSpPr>
          <p:nvPr/>
        </p:nvCxnSpPr>
        <p:spPr>
          <a:xfrm flipV="1">
            <a:off x="806283" y="2607565"/>
            <a:ext cx="4140368" cy="443777"/>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54" name="TextBox 53"/>
          <p:cNvSpPr txBox="1"/>
          <p:nvPr/>
        </p:nvSpPr>
        <p:spPr>
          <a:xfrm rot="21200328">
            <a:off x="3446313" y="2410792"/>
            <a:ext cx="708526" cy="338554"/>
          </a:xfrm>
          <a:prstGeom prst="rect">
            <a:avLst/>
          </a:prstGeom>
          <a:noFill/>
        </p:spPr>
        <p:txBody>
          <a:bodyPr wrap="square" rtlCol="0">
            <a:spAutoFit/>
          </a:bodyPr>
          <a:lstStyle/>
          <a:p>
            <a:r>
              <a:rPr lang="en-US" sz="1600" b="1" dirty="0">
                <a:solidFill>
                  <a:srgbClr val="FF6600"/>
                </a:solidFill>
                <a:latin typeface="Courier"/>
                <a:cs typeface="Courier"/>
              </a:rPr>
              <a:t>p</a:t>
            </a:r>
            <a:r>
              <a:rPr lang="en-US" sz="1600" b="1" dirty="0" smtClean="0">
                <a:solidFill>
                  <a:srgbClr val="FF6600"/>
                </a:solidFill>
                <a:latin typeface="Courier"/>
                <a:cs typeface="Courier"/>
              </a:rPr>
              <a:t>ut</a:t>
            </a:r>
            <a:r>
              <a:rPr lang="en-US" sz="1600" b="1" dirty="0" smtClean="0">
                <a:solidFill>
                  <a:srgbClr val="FF6600"/>
                </a:solidFill>
              </a:rPr>
              <a:t>()</a:t>
            </a:r>
            <a:endParaRPr lang="en-US" sz="1600" b="1" dirty="0">
              <a:solidFill>
                <a:srgbClr val="FF6600"/>
              </a:solidFill>
            </a:endParaRPr>
          </a:p>
        </p:txBody>
      </p:sp>
      <p:sp>
        <p:nvSpPr>
          <p:cNvPr id="56" name="Rounded Rectangle 55"/>
          <p:cNvSpPr/>
          <p:nvPr/>
        </p:nvSpPr>
        <p:spPr>
          <a:xfrm>
            <a:off x="829811" y="2105660"/>
            <a:ext cx="494632" cy="1911684"/>
          </a:xfrm>
          <a:prstGeom prst="roundRect">
            <a:avLst/>
          </a:prstGeom>
          <a:noFill/>
          <a:ln w="38100" cmpd="sng">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57" name="Table 56"/>
          <p:cNvGraphicFramePr>
            <a:graphicFrameLocks noGrp="1"/>
          </p:cNvGraphicFramePr>
          <p:nvPr>
            <p:extLst>
              <p:ext uri="{D42A27DB-BD31-4B8C-83A1-F6EECF244321}">
                <p14:modId xmlns:p14="http://schemas.microsoft.com/office/powerpoint/2010/main" val="793638007"/>
              </p:ext>
            </p:extLst>
          </p:nvPr>
        </p:nvGraphicFramePr>
        <p:xfrm>
          <a:off x="4978119" y="2911864"/>
          <a:ext cx="2996845" cy="593336"/>
        </p:xfrm>
        <a:graphic>
          <a:graphicData uri="http://schemas.openxmlformats.org/drawingml/2006/table">
            <a:tbl>
              <a:tblPr bandRow="1">
                <a:tableStyleId>{5C22544A-7EE6-4342-B048-85BDC9FD1C3A}</a:tableStyleId>
              </a:tblPr>
              <a:tblGrid>
                <a:gridCol w="599369"/>
                <a:gridCol w="599369"/>
                <a:gridCol w="599369"/>
                <a:gridCol w="599369"/>
                <a:gridCol w="599369"/>
              </a:tblGrid>
              <a:tr h="593336">
                <a:tc>
                  <a:txBody>
                    <a:bodyPr/>
                    <a:lstStyle/>
                    <a:p>
                      <a:endParaRPr lang="en-US" dirty="0"/>
                    </a:p>
                  </a:txBody>
                  <a:tcPr>
                    <a:solidFill>
                      <a:srgbClr val="3783DD"/>
                    </a:solidFill>
                  </a:tcPr>
                </a:tc>
                <a:tc>
                  <a:txBody>
                    <a:bodyPr/>
                    <a:lstStyle/>
                    <a:p>
                      <a:endParaRPr lang="en-US" dirty="0"/>
                    </a:p>
                  </a:txBody>
                  <a:tcPr>
                    <a:solidFill>
                      <a:srgbClr val="3783DD"/>
                    </a:solidFill>
                  </a:tcPr>
                </a:tc>
                <a:tc>
                  <a:txBody>
                    <a:bodyPr/>
                    <a:lstStyle/>
                    <a:p>
                      <a:endParaRPr lang="en-US" dirty="0"/>
                    </a:p>
                  </a:txBody>
                  <a:tcPr>
                    <a:solidFill>
                      <a:srgbClr val="3783DD"/>
                    </a:solidFill>
                  </a:tcPr>
                </a:tc>
                <a:tc>
                  <a:txBody>
                    <a:bodyPr/>
                    <a:lstStyle/>
                    <a:p>
                      <a:endParaRPr lang="en-US" dirty="0"/>
                    </a:p>
                  </a:txBody>
                  <a:tcPr>
                    <a:solidFill>
                      <a:srgbClr val="3783DD"/>
                    </a:solidFill>
                  </a:tcPr>
                </a:tc>
                <a:tc>
                  <a:txBody>
                    <a:bodyPr/>
                    <a:lstStyle/>
                    <a:p>
                      <a:endParaRPr lang="en-US" dirty="0"/>
                    </a:p>
                  </a:txBody>
                  <a:tcPr>
                    <a:solidFill>
                      <a:srgbClr val="3783DD"/>
                    </a:solidFill>
                  </a:tcPr>
                </a:tc>
              </a:tr>
            </a:tbl>
          </a:graphicData>
        </a:graphic>
      </p:graphicFrame>
      <p:graphicFrame>
        <p:nvGraphicFramePr>
          <p:cNvPr id="59" name="Table 58"/>
          <p:cNvGraphicFramePr>
            <a:graphicFrameLocks noGrp="1"/>
          </p:cNvGraphicFramePr>
          <p:nvPr>
            <p:extLst>
              <p:ext uri="{D42A27DB-BD31-4B8C-83A1-F6EECF244321}">
                <p14:modId xmlns:p14="http://schemas.microsoft.com/office/powerpoint/2010/main" val="3097053072"/>
              </p:ext>
            </p:extLst>
          </p:nvPr>
        </p:nvGraphicFramePr>
        <p:xfrm>
          <a:off x="4978119" y="4100584"/>
          <a:ext cx="2996845" cy="593336"/>
        </p:xfrm>
        <a:graphic>
          <a:graphicData uri="http://schemas.openxmlformats.org/drawingml/2006/table">
            <a:tbl>
              <a:tblPr bandRow="1">
                <a:tableStyleId>{5C22544A-7EE6-4342-B048-85BDC9FD1C3A}</a:tableStyleId>
              </a:tblPr>
              <a:tblGrid>
                <a:gridCol w="599369"/>
                <a:gridCol w="599369"/>
                <a:gridCol w="599369"/>
                <a:gridCol w="599369"/>
                <a:gridCol w="599369"/>
              </a:tblGrid>
              <a:tr h="593336">
                <a:tc>
                  <a:txBody>
                    <a:bodyPr/>
                    <a:lstStyle/>
                    <a:p>
                      <a:endParaRPr lang="en-US" dirty="0"/>
                    </a:p>
                  </a:txBody>
                  <a:tcPr>
                    <a:solidFill>
                      <a:srgbClr val="3783DD"/>
                    </a:solidFill>
                  </a:tcPr>
                </a:tc>
                <a:tc>
                  <a:txBody>
                    <a:bodyPr/>
                    <a:lstStyle/>
                    <a:p>
                      <a:endParaRPr lang="en-US" dirty="0"/>
                    </a:p>
                  </a:txBody>
                  <a:tcPr>
                    <a:solidFill>
                      <a:srgbClr val="3783DD"/>
                    </a:solidFill>
                  </a:tcPr>
                </a:tc>
                <a:tc>
                  <a:txBody>
                    <a:bodyPr/>
                    <a:lstStyle/>
                    <a:p>
                      <a:endParaRPr lang="en-US" dirty="0"/>
                    </a:p>
                  </a:txBody>
                  <a:tcPr>
                    <a:solidFill>
                      <a:srgbClr val="3783DD"/>
                    </a:solidFill>
                  </a:tcPr>
                </a:tc>
                <a:tc>
                  <a:txBody>
                    <a:bodyPr/>
                    <a:lstStyle/>
                    <a:p>
                      <a:endParaRPr lang="en-US" dirty="0"/>
                    </a:p>
                  </a:txBody>
                  <a:tcPr>
                    <a:solidFill>
                      <a:srgbClr val="3783DD"/>
                    </a:solidFill>
                  </a:tcPr>
                </a:tc>
                <a:tc>
                  <a:txBody>
                    <a:bodyPr/>
                    <a:lstStyle/>
                    <a:p>
                      <a:endParaRPr lang="en-US" dirty="0"/>
                    </a:p>
                  </a:txBody>
                  <a:tcPr>
                    <a:solidFill>
                      <a:srgbClr val="3783DD"/>
                    </a:solidFill>
                  </a:tcPr>
                </a:tc>
              </a:tr>
            </a:tbl>
          </a:graphicData>
        </a:graphic>
      </p:graphicFrame>
      <p:graphicFrame>
        <p:nvGraphicFramePr>
          <p:cNvPr id="60" name="Table 59"/>
          <p:cNvGraphicFramePr>
            <a:graphicFrameLocks noGrp="1"/>
          </p:cNvGraphicFramePr>
          <p:nvPr>
            <p:extLst>
              <p:ext uri="{D42A27DB-BD31-4B8C-83A1-F6EECF244321}">
                <p14:modId xmlns:p14="http://schemas.microsoft.com/office/powerpoint/2010/main" val="1012279302"/>
              </p:ext>
            </p:extLst>
          </p:nvPr>
        </p:nvGraphicFramePr>
        <p:xfrm>
          <a:off x="4978119" y="4689864"/>
          <a:ext cx="2996845" cy="593336"/>
        </p:xfrm>
        <a:graphic>
          <a:graphicData uri="http://schemas.openxmlformats.org/drawingml/2006/table">
            <a:tbl>
              <a:tblPr bandRow="1">
                <a:tableStyleId>{5C22544A-7EE6-4342-B048-85BDC9FD1C3A}</a:tableStyleId>
              </a:tblPr>
              <a:tblGrid>
                <a:gridCol w="599369"/>
                <a:gridCol w="599369"/>
                <a:gridCol w="599369"/>
                <a:gridCol w="599369"/>
                <a:gridCol w="599369"/>
              </a:tblGrid>
              <a:tr h="593336">
                <a:tc>
                  <a:txBody>
                    <a:bodyPr/>
                    <a:lstStyle/>
                    <a:p>
                      <a:endParaRPr lang="en-US" dirty="0"/>
                    </a:p>
                  </a:txBody>
                  <a:tcPr>
                    <a:solidFill>
                      <a:srgbClr val="3783DD"/>
                    </a:solidFill>
                  </a:tcPr>
                </a:tc>
                <a:tc>
                  <a:txBody>
                    <a:bodyPr/>
                    <a:lstStyle/>
                    <a:p>
                      <a:endParaRPr lang="en-US" dirty="0"/>
                    </a:p>
                  </a:txBody>
                  <a:tcPr>
                    <a:solidFill>
                      <a:srgbClr val="3783DD"/>
                    </a:solidFill>
                  </a:tcPr>
                </a:tc>
                <a:tc>
                  <a:txBody>
                    <a:bodyPr/>
                    <a:lstStyle/>
                    <a:p>
                      <a:endParaRPr lang="en-US" dirty="0"/>
                    </a:p>
                  </a:txBody>
                  <a:tcPr>
                    <a:solidFill>
                      <a:srgbClr val="3783DD"/>
                    </a:solidFill>
                  </a:tcPr>
                </a:tc>
                <a:tc>
                  <a:txBody>
                    <a:bodyPr/>
                    <a:lstStyle/>
                    <a:p>
                      <a:endParaRPr lang="en-US" dirty="0"/>
                    </a:p>
                  </a:txBody>
                  <a:tcPr>
                    <a:solidFill>
                      <a:srgbClr val="3783DD"/>
                    </a:solidFill>
                  </a:tcPr>
                </a:tc>
                <a:tc>
                  <a:txBody>
                    <a:bodyPr/>
                    <a:lstStyle/>
                    <a:p>
                      <a:endParaRPr lang="en-US" dirty="0"/>
                    </a:p>
                  </a:txBody>
                  <a:tcPr>
                    <a:solidFill>
                      <a:srgbClr val="3783DD"/>
                    </a:solidFill>
                  </a:tcPr>
                </a:tc>
              </a:tr>
            </a:tbl>
          </a:graphicData>
        </a:graphic>
      </p:graphicFrame>
      <p:graphicFrame>
        <p:nvGraphicFramePr>
          <p:cNvPr id="61" name="Table 60"/>
          <p:cNvGraphicFramePr>
            <a:graphicFrameLocks noGrp="1"/>
          </p:cNvGraphicFramePr>
          <p:nvPr>
            <p:extLst>
              <p:ext uri="{D42A27DB-BD31-4B8C-83A1-F6EECF244321}">
                <p14:modId xmlns:p14="http://schemas.microsoft.com/office/powerpoint/2010/main" val="1587087097"/>
              </p:ext>
            </p:extLst>
          </p:nvPr>
        </p:nvGraphicFramePr>
        <p:xfrm>
          <a:off x="4978119" y="3511304"/>
          <a:ext cx="2996845" cy="593336"/>
        </p:xfrm>
        <a:graphic>
          <a:graphicData uri="http://schemas.openxmlformats.org/drawingml/2006/table">
            <a:tbl>
              <a:tblPr bandRow="1">
                <a:tableStyleId>{5C22544A-7EE6-4342-B048-85BDC9FD1C3A}</a:tableStyleId>
              </a:tblPr>
              <a:tblGrid>
                <a:gridCol w="599369"/>
                <a:gridCol w="599369"/>
                <a:gridCol w="599369"/>
                <a:gridCol w="599369"/>
                <a:gridCol w="599369"/>
              </a:tblGrid>
              <a:tr h="593336">
                <a:tc>
                  <a:txBody>
                    <a:bodyPr/>
                    <a:lstStyle/>
                    <a:p>
                      <a:endParaRPr lang="en-US" dirty="0"/>
                    </a:p>
                  </a:txBody>
                  <a:tcPr>
                    <a:solidFill>
                      <a:srgbClr val="3783DD"/>
                    </a:solidFill>
                  </a:tcPr>
                </a:tc>
                <a:tc>
                  <a:txBody>
                    <a:bodyPr/>
                    <a:lstStyle/>
                    <a:p>
                      <a:endParaRPr lang="en-US" dirty="0"/>
                    </a:p>
                  </a:txBody>
                  <a:tcPr>
                    <a:solidFill>
                      <a:srgbClr val="3783DD"/>
                    </a:solidFill>
                  </a:tcPr>
                </a:tc>
                <a:tc>
                  <a:txBody>
                    <a:bodyPr/>
                    <a:lstStyle/>
                    <a:p>
                      <a:endParaRPr lang="en-US" dirty="0"/>
                    </a:p>
                  </a:txBody>
                  <a:tcPr>
                    <a:solidFill>
                      <a:srgbClr val="3783DD"/>
                    </a:solidFill>
                  </a:tcPr>
                </a:tc>
                <a:tc>
                  <a:txBody>
                    <a:bodyPr/>
                    <a:lstStyle/>
                    <a:p>
                      <a:endParaRPr lang="en-US" dirty="0"/>
                    </a:p>
                  </a:txBody>
                  <a:tcPr>
                    <a:solidFill>
                      <a:srgbClr val="3783DD"/>
                    </a:solidFill>
                  </a:tcPr>
                </a:tc>
                <a:tc>
                  <a:txBody>
                    <a:bodyPr/>
                    <a:lstStyle/>
                    <a:p>
                      <a:endParaRPr lang="en-US" dirty="0"/>
                    </a:p>
                  </a:txBody>
                  <a:tcPr>
                    <a:solidFill>
                      <a:srgbClr val="3783DD"/>
                    </a:solidFill>
                  </a:tcPr>
                </a:tc>
              </a:tr>
            </a:tbl>
          </a:graphicData>
        </a:graphic>
      </p:graphicFrame>
      <p:graphicFrame>
        <p:nvGraphicFramePr>
          <p:cNvPr id="53" name="Table 52"/>
          <p:cNvGraphicFramePr>
            <a:graphicFrameLocks noGrp="1"/>
          </p:cNvGraphicFramePr>
          <p:nvPr>
            <p:extLst>
              <p:ext uri="{D42A27DB-BD31-4B8C-83A1-F6EECF244321}">
                <p14:modId xmlns:p14="http://schemas.microsoft.com/office/powerpoint/2010/main" val="3122104408"/>
              </p:ext>
            </p:extLst>
          </p:nvPr>
        </p:nvGraphicFramePr>
        <p:xfrm>
          <a:off x="4978119" y="2316480"/>
          <a:ext cx="3007640" cy="599440"/>
        </p:xfrm>
        <a:graphic>
          <a:graphicData uri="http://schemas.openxmlformats.org/drawingml/2006/table">
            <a:tbl>
              <a:tblPr bandRow="1">
                <a:tableStyleId>{5C22544A-7EE6-4342-B048-85BDC9FD1C3A}</a:tableStyleId>
              </a:tblPr>
              <a:tblGrid>
                <a:gridCol w="601528"/>
                <a:gridCol w="601528"/>
                <a:gridCol w="601528"/>
                <a:gridCol w="601528"/>
                <a:gridCol w="601528"/>
              </a:tblGrid>
              <a:tr h="599440">
                <a:tc>
                  <a:txBody>
                    <a:bodyPr/>
                    <a:lstStyle/>
                    <a:p>
                      <a:endParaRPr lang="en-US" dirty="0"/>
                    </a:p>
                  </a:txBody>
                  <a:tcPr>
                    <a:solidFill>
                      <a:srgbClr val="3783DD"/>
                    </a:solidFill>
                  </a:tcPr>
                </a:tc>
                <a:tc>
                  <a:txBody>
                    <a:bodyPr/>
                    <a:lstStyle/>
                    <a:p>
                      <a:endParaRPr lang="en-US" dirty="0"/>
                    </a:p>
                  </a:txBody>
                  <a:tcPr>
                    <a:solidFill>
                      <a:srgbClr val="3783DD"/>
                    </a:solidFill>
                  </a:tcPr>
                </a:tc>
                <a:tc>
                  <a:txBody>
                    <a:bodyPr/>
                    <a:lstStyle/>
                    <a:p>
                      <a:endParaRPr lang="en-US" dirty="0"/>
                    </a:p>
                  </a:txBody>
                  <a:tcPr>
                    <a:solidFill>
                      <a:srgbClr val="3783DD"/>
                    </a:solidFill>
                  </a:tcPr>
                </a:tc>
                <a:tc>
                  <a:txBody>
                    <a:bodyPr/>
                    <a:lstStyle/>
                    <a:p>
                      <a:endParaRPr lang="en-US" dirty="0"/>
                    </a:p>
                  </a:txBody>
                  <a:tcPr>
                    <a:solidFill>
                      <a:srgbClr val="3783DD"/>
                    </a:solidFill>
                  </a:tcPr>
                </a:tc>
                <a:tc>
                  <a:txBody>
                    <a:bodyPr/>
                    <a:lstStyle/>
                    <a:p>
                      <a:endParaRPr lang="en-US" dirty="0"/>
                    </a:p>
                  </a:txBody>
                  <a:tcPr>
                    <a:solidFill>
                      <a:srgbClr val="3783DD"/>
                    </a:solidFill>
                  </a:tcPr>
                </a:tc>
              </a:tr>
            </a:tbl>
          </a:graphicData>
        </a:graphic>
      </p:graphicFrame>
      <p:sp>
        <p:nvSpPr>
          <p:cNvPr id="52" name="Rounded Rectangle 51"/>
          <p:cNvSpPr/>
          <p:nvPr/>
        </p:nvSpPr>
        <p:spPr>
          <a:xfrm rot="5400000">
            <a:off x="6197851" y="1064514"/>
            <a:ext cx="583699" cy="3086100"/>
          </a:xfrm>
          <a:prstGeom prst="roundRect">
            <a:avLst/>
          </a:prstGeom>
          <a:noFill/>
          <a:ln w="38100" cmpd="sng">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ounded Rectangle 65"/>
          <p:cNvSpPr/>
          <p:nvPr/>
        </p:nvSpPr>
        <p:spPr>
          <a:xfrm>
            <a:off x="1347971" y="2105660"/>
            <a:ext cx="494632" cy="1911684"/>
          </a:xfrm>
          <a:prstGeom prst="roundRect">
            <a:avLst/>
          </a:prstGeom>
          <a:noFill/>
          <a:ln w="38100" cmpd="sng">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Rounded Rectangle 66"/>
          <p:cNvSpPr/>
          <p:nvPr/>
        </p:nvSpPr>
        <p:spPr>
          <a:xfrm>
            <a:off x="1855971" y="2105660"/>
            <a:ext cx="494632" cy="1911684"/>
          </a:xfrm>
          <a:prstGeom prst="roundRect">
            <a:avLst/>
          </a:prstGeom>
          <a:noFill/>
          <a:ln w="38100" cmpd="sng">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Rounded Rectangle 67"/>
          <p:cNvSpPr/>
          <p:nvPr/>
        </p:nvSpPr>
        <p:spPr>
          <a:xfrm>
            <a:off x="2323331" y="2115820"/>
            <a:ext cx="494632" cy="1911684"/>
          </a:xfrm>
          <a:prstGeom prst="roundRect">
            <a:avLst/>
          </a:prstGeom>
          <a:noFill/>
          <a:ln w="38100" cmpd="sng">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9" name="Straight Arrow Connector 68"/>
          <p:cNvCxnSpPr>
            <a:stCxn id="56" idx="3"/>
            <a:endCxn id="58" idx="2"/>
          </p:cNvCxnSpPr>
          <p:nvPr/>
        </p:nvCxnSpPr>
        <p:spPr>
          <a:xfrm>
            <a:off x="1324443" y="3061502"/>
            <a:ext cx="3601887" cy="135341"/>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a:stCxn id="7" idx="3"/>
            <a:endCxn id="62" idx="2"/>
          </p:cNvCxnSpPr>
          <p:nvPr/>
        </p:nvCxnSpPr>
        <p:spPr>
          <a:xfrm>
            <a:off x="1810967" y="3055226"/>
            <a:ext cx="3115365" cy="761378"/>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a:stCxn id="8" idx="3"/>
            <a:endCxn id="63" idx="2"/>
          </p:cNvCxnSpPr>
          <p:nvPr/>
        </p:nvCxnSpPr>
        <p:spPr>
          <a:xfrm>
            <a:off x="2310946" y="3047205"/>
            <a:ext cx="2615384" cy="1348519"/>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78" name="Straight Arrow Connector 77"/>
          <p:cNvCxnSpPr>
            <a:stCxn id="68" idx="3"/>
            <a:endCxn id="64" idx="2"/>
          </p:cNvCxnSpPr>
          <p:nvPr/>
        </p:nvCxnSpPr>
        <p:spPr>
          <a:xfrm>
            <a:off x="2817963" y="3071662"/>
            <a:ext cx="2108367" cy="1943822"/>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81" name="TextBox 80"/>
          <p:cNvSpPr txBox="1"/>
          <p:nvPr/>
        </p:nvSpPr>
        <p:spPr>
          <a:xfrm>
            <a:off x="3436152" y="2817193"/>
            <a:ext cx="708526" cy="338554"/>
          </a:xfrm>
          <a:prstGeom prst="rect">
            <a:avLst/>
          </a:prstGeom>
          <a:noFill/>
        </p:spPr>
        <p:txBody>
          <a:bodyPr wrap="square" rtlCol="0">
            <a:spAutoFit/>
          </a:bodyPr>
          <a:lstStyle/>
          <a:p>
            <a:r>
              <a:rPr lang="en-US" sz="1600" b="1" dirty="0">
                <a:solidFill>
                  <a:srgbClr val="FF6600"/>
                </a:solidFill>
                <a:latin typeface="Courier"/>
                <a:cs typeface="Courier"/>
              </a:rPr>
              <a:t>p</a:t>
            </a:r>
            <a:r>
              <a:rPr lang="en-US" sz="1600" b="1" dirty="0" smtClean="0">
                <a:solidFill>
                  <a:srgbClr val="FF6600"/>
                </a:solidFill>
                <a:latin typeface="Courier"/>
                <a:cs typeface="Courier"/>
              </a:rPr>
              <a:t>ut</a:t>
            </a:r>
            <a:r>
              <a:rPr lang="en-US" sz="1600" b="1" dirty="0" smtClean="0">
                <a:solidFill>
                  <a:srgbClr val="FF6600"/>
                </a:solidFill>
              </a:rPr>
              <a:t>()</a:t>
            </a:r>
            <a:endParaRPr lang="en-US" sz="1600" b="1" dirty="0">
              <a:solidFill>
                <a:srgbClr val="FF6600"/>
              </a:solidFill>
            </a:endParaRPr>
          </a:p>
        </p:txBody>
      </p:sp>
      <p:sp>
        <p:nvSpPr>
          <p:cNvPr id="82" name="TextBox 81"/>
          <p:cNvSpPr txBox="1"/>
          <p:nvPr/>
        </p:nvSpPr>
        <p:spPr>
          <a:xfrm rot="616219">
            <a:off x="3365032" y="3182953"/>
            <a:ext cx="708526" cy="338554"/>
          </a:xfrm>
          <a:prstGeom prst="rect">
            <a:avLst/>
          </a:prstGeom>
          <a:noFill/>
        </p:spPr>
        <p:txBody>
          <a:bodyPr wrap="square" rtlCol="0">
            <a:spAutoFit/>
          </a:bodyPr>
          <a:lstStyle/>
          <a:p>
            <a:r>
              <a:rPr lang="en-US" sz="1600" b="1" dirty="0">
                <a:solidFill>
                  <a:srgbClr val="FF6600"/>
                </a:solidFill>
                <a:latin typeface="Courier"/>
                <a:cs typeface="Courier"/>
              </a:rPr>
              <a:t>p</a:t>
            </a:r>
            <a:r>
              <a:rPr lang="en-US" sz="1600" b="1" dirty="0" smtClean="0">
                <a:solidFill>
                  <a:srgbClr val="FF6600"/>
                </a:solidFill>
                <a:latin typeface="Courier"/>
                <a:cs typeface="Courier"/>
              </a:rPr>
              <a:t>ut</a:t>
            </a:r>
            <a:r>
              <a:rPr lang="en-US" sz="1600" b="1" dirty="0" smtClean="0">
                <a:solidFill>
                  <a:srgbClr val="FF6600"/>
                </a:solidFill>
              </a:rPr>
              <a:t>()</a:t>
            </a:r>
            <a:endParaRPr lang="en-US" sz="1600" b="1" dirty="0">
              <a:solidFill>
                <a:srgbClr val="FF6600"/>
              </a:solidFill>
            </a:endParaRPr>
          </a:p>
        </p:txBody>
      </p:sp>
      <p:sp>
        <p:nvSpPr>
          <p:cNvPr id="83" name="TextBox 82"/>
          <p:cNvSpPr txBox="1"/>
          <p:nvPr/>
        </p:nvSpPr>
        <p:spPr>
          <a:xfrm rot="1338937">
            <a:off x="3446313" y="3497912"/>
            <a:ext cx="708526" cy="338554"/>
          </a:xfrm>
          <a:prstGeom prst="rect">
            <a:avLst/>
          </a:prstGeom>
          <a:noFill/>
        </p:spPr>
        <p:txBody>
          <a:bodyPr wrap="square" rtlCol="0">
            <a:spAutoFit/>
          </a:bodyPr>
          <a:lstStyle/>
          <a:p>
            <a:r>
              <a:rPr lang="en-US" sz="1600" b="1" dirty="0">
                <a:solidFill>
                  <a:srgbClr val="FF6600"/>
                </a:solidFill>
                <a:latin typeface="Courier"/>
                <a:cs typeface="Courier"/>
              </a:rPr>
              <a:t>p</a:t>
            </a:r>
            <a:r>
              <a:rPr lang="en-US" sz="1600" b="1" dirty="0" smtClean="0">
                <a:solidFill>
                  <a:srgbClr val="FF6600"/>
                </a:solidFill>
                <a:latin typeface="Courier"/>
                <a:cs typeface="Courier"/>
              </a:rPr>
              <a:t>ut</a:t>
            </a:r>
            <a:r>
              <a:rPr lang="en-US" sz="1600" b="1" dirty="0" smtClean="0">
                <a:solidFill>
                  <a:srgbClr val="FF6600"/>
                </a:solidFill>
              </a:rPr>
              <a:t>()</a:t>
            </a:r>
            <a:endParaRPr lang="en-US" sz="1600" b="1" dirty="0">
              <a:solidFill>
                <a:srgbClr val="FF6600"/>
              </a:solidFill>
            </a:endParaRPr>
          </a:p>
        </p:txBody>
      </p:sp>
      <p:sp>
        <p:nvSpPr>
          <p:cNvPr id="84" name="TextBox 83"/>
          <p:cNvSpPr txBox="1"/>
          <p:nvPr/>
        </p:nvSpPr>
        <p:spPr>
          <a:xfrm rot="2598933">
            <a:off x="3517433" y="3701112"/>
            <a:ext cx="708526" cy="338554"/>
          </a:xfrm>
          <a:prstGeom prst="rect">
            <a:avLst/>
          </a:prstGeom>
          <a:noFill/>
        </p:spPr>
        <p:txBody>
          <a:bodyPr wrap="square" rtlCol="0">
            <a:spAutoFit/>
          </a:bodyPr>
          <a:lstStyle/>
          <a:p>
            <a:r>
              <a:rPr lang="en-US" sz="1600" b="1" dirty="0">
                <a:solidFill>
                  <a:srgbClr val="FF6600"/>
                </a:solidFill>
                <a:latin typeface="Courier"/>
                <a:cs typeface="Courier"/>
              </a:rPr>
              <a:t>p</a:t>
            </a:r>
            <a:r>
              <a:rPr lang="en-US" sz="1600" b="1" dirty="0" smtClean="0">
                <a:solidFill>
                  <a:srgbClr val="FF6600"/>
                </a:solidFill>
                <a:latin typeface="Courier"/>
                <a:cs typeface="Courier"/>
              </a:rPr>
              <a:t>ut</a:t>
            </a:r>
            <a:r>
              <a:rPr lang="en-US" sz="1600" b="1" dirty="0" smtClean="0">
                <a:solidFill>
                  <a:srgbClr val="FF6600"/>
                </a:solidFill>
              </a:rPr>
              <a:t>()</a:t>
            </a:r>
            <a:endParaRPr lang="en-US" sz="1600" b="1" dirty="0">
              <a:solidFill>
                <a:srgbClr val="FF6600"/>
              </a:solidFill>
            </a:endParaRPr>
          </a:p>
        </p:txBody>
      </p:sp>
      <p:graphicFrame>
        <p:nvGraphicFramePr>
          <p:cNvPr id="86" name="Table 85"/>
          <p:cNvGraphicFramePr>
            <a:graphicFrameLocks noGrp="1"/>
          </p:cNvGraphicFramePr>
          <p:nvPr>
            <p:extLst>
              <p:ext uri="{D42A27DB-BD31-4B8C-83A1-F6EECF244321}">
                <p14:modId xmlns:p14="http://schemas.microsoft.com/office/powerpoint/2010/main" val="517405425"/>
              </p:ext>
            </p:extLst>
          </p:nvPr>
        </p:nvGraphicFramePr>
        <p:xfrm>
          <a:off x="4978119" y="2316480"/>
          <a:ext cx="3007640" cy="599440"/>
        </p:xfrm>
        <a:graphic>
          <a:graphicData uri="http://schemas.openxmlformats.org/drawingml/2006/table">
            <a:tbl>
              <a:tblPr bandRow="1">
                <a:tableStyleId>{5C22544A-7EE6-4342-B048-85BDC9FD1C3A}</a:tableStyleId>
              </a:tblPr>
              <a:tblGrid>
                <a:gridCol w="601528"/>
                <a:gridCol w="601528"/>
                <a:gridCol w="601528"/>
                <a:gridCol w="601528"/>
                <a:gridCol w="601528"/>
              </a:tblGrid>
              <a:tr h="599440">
                <a:tc>
                  <a:txBody>
                    <a:bodyPr/>
                    <a:lstStyle/>
                    <a:p>
                      <a:endParaRPr lang="en-US" dirty="0"/>
                    </a:p>
                  </a:txBody>
                  <a:tcPr>
                    <a:solidFill>
                      <a:srgbClr val="800000">
                        <a:alpha val="51000"/>
                      </a:srgbClr>
                    </a:solidFill>
                  </a:tcPr>
                </a:tc>
                <a:tc>
                  <a:txBody>
                    <a:bodyPr/>
                    <a:lstStyle/>
                    <a:p>
                      <a:endParaRPr lang="en-US" dirty="0"/>
                    </a:p>
                  </a:txBody>
                  <a:tcPr>
                    <a:solidFill>
                      <a:srgbClr val="800000">
                        <a:alpha val="51000"/>
                      </a:srgbClr>
                    </a:solidFill>
                  </a:tcPr>
                </a:tc>
                <a:tc>
                  <a:txBody>
                    <a:bodyPr/>
                    <a:lstStyle/>
                    <a:p>
                      <a:endParaRPr lang="en-US" dirty="0"/>
                    </a:p>
                  </a:txBody>
                  <a:tcPr>
                    <a:solidFill>
                      <a:srgbClr val="800000">
                        <a:alpha val="51000"/>
                      </a:srgbClr>
                    </a:solidFill>
                  </a:tcPr>
                </a:tc>
                <a:tc>
                  <a:txBody>
                    <a:bodyPr/>
                    <a:lstStyle/>
                    <a:p>
                      <a:endParaRPr lang="en-US" dirty="0"/>
                    </a:p>
                  </a:txBody>
                  <a:tcPr>
                    <a:solidFill>
                      <a:srgbClr val="800000">
                        <a:alpha val="51000"/>
                      </a:srgbClr>
                    </a:solidFill>
                  </a:tcPr>
                </a:tc>
                <a:tc>
                  <a:txBody>
                    <a:bodyPr/>
                    <a:lstStyle/>
                    <a:p>
                      <a:endParaRPr lang="en-US" dirty="0"/>
                    </a:p>
                  </a:txBody>
                  <a:tcPr>
                    <a:solidFill>
                      <a:srgbClr val="800000">
                        <a:alpha val="51000"/>
                      </a:srgbClr>
                    </a:solidFill>
                  </a:tcPr>
                </a:tc>
              </a:tr>
            </a:tbl>
          </a:graphicData>
        </a:graphic>
      </p:graphicFrame>
      <p:sp>
        <p:nvSpPr>
          <p:cNvPr id="85" name="Rounded Rectangle 84"/>
          <p:cNvSpPr/>
          <p:nvPr/>
        </p:nvSpPr>
        <p:spPr>
          <a:xfrm>
            <a:off x="301491" y="4818380"/>
            <a:ext cx="494632" cy="1911684"/>
          </a:xfrm>
          <a:prstGeom prst="roundRect">
            <a:avLst/>
          </a:prstGeom>
          <a:noFill/>
          <a:ln w="38100" cmpd="sng">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8" name="Straight Arrow Connector 87"/>
          <p:cNvCxnSpPr>
            <a:stCxn id="85" idx="3"/>
            <a:endCxn id="86" idx="1"/>
          </p:cNvCxnSpPr>
          <p:nvPr/>
        </p:nvCxnSpPr>
        <p:spPr>
          <a:xfrm flipV="1">
            <a:off x="796123" y="2616200"/>
            <a:ext cx="4181996" cy="3158022"/>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89" name="TextBox 88"/>
          <p:cNvSpPr txBox="1"/>
          <p:nvPr/>
        </p:nvSpPr>
        <p:spPr>
          <a:xfrm rot="19139255">
            <a:off x="2531915" y="3823031"/>
            <a:ext cx="708526" cy="338554"/>
          </a:xfrm>
          <a:prstGeom prst="rect">
            <a:avLst/>
          </a:prstGeom>
          <a:noFill/>
        </p:spPr>
        <p:txBody>
          <a:bodyPr wrap="square" rtlCol="0">
            <a:spAutoFit/>
          </a:bodyPr>
          <a:lstStyle/>
          <a:p>
            <a:r>
              <a:rPr lang="en-US" sz="1600" b="1" dirty="0">
                <a:solidFill>
                  <a:srgbClr val="FF6600"/>
                </a:solidFill>
                <a:latin typeface="Courier"/>
                <a:cs typeface="Courier"/>
              </a:rPr>
              <a:t>p</a:t>
            </a:r>
            <a:r>
              <a:rPr lang="en-US" sz="1600" b="1" dirty="0" smtClean="0">
                <a:solidFill>
                  <a:srgbClr val="FF6600"/>
                </a:solidFill>
                <a:latin typeface="Courier"/>
                <a:cs typeface="Courier"/>
              </a:rPr>
              <a:t>ut</a:t>
            </a:r>
            <a:r>
              <a:rPr lang="en-US" sz="1600" b="1" dirty="0" smtClean="0">
                <a:solidFill>
                  <a:srgbClr val="FF6600"/>
                </a:solidFill>
              </a:rPr>
              <a:t>()</a:t>
            </a:r>
            <a:endParaRPr lang="en-US" sz="1600" b="1" dirty="0">
              <a:solidFill>
                <a:srgbClr val="FF6600"/>
              </a:solidFill>
            </a:endParaRPr>
          </a:p>
        </p:txBody>
      </p:sp>
      <p:sp>
        <p:nvSpPr>
          <p:cNvPr id="90" name="Rounded Rectangle 89"/>
          <p:cNvSpPr/>
          <p:nvPr/>
        </p:nvSpPr>
        <p:spPr>
          <a:xfrm>
            <a:off x="829811" y="4818380"/>
            <a:ext cx="494632" cy="1911684"/>
          </a:xfrm>
          <a:prstGeom prst="roundRect">
            <a:avLst/>
          </a:prstGeom>
          <a:noFill/>
          <a:ln w="38100" cmpd="sng">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2" name="Straight Arrow Connector 91"/>
          <p:cNvCxnSpPr>
            <a:stCxn id="90" idx="3"/>
            <a:endCxn id="58" idx="2"/>
          </p:cNvCxnSpPr>
          <p:nvPr/>
        </p:nvCxnSpPr>
        <p:spPr>
          <a:xfrm flipV="1">
            <a:off x="1324443" y="3196843"/>
            <a:ext cx="3601887" cy="2577379"/>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93" name="TextBox 92"/>
          <p:cNvSpPr txBox="1"/>
          <p:nvPr/>
        </p:nvSpPr>
        <p:spPr>
          <a:xfrm rot="19430176">
            <a:off x="2785915" y="4097351"/>
            <a:ext cx="708526" cy="338554"/>
          </a:xfrm>
          <a:prstGeom prst="rect">
            <a:avLst/>
          </a:prstGeom>
          <a:noFill/>
        </p:spPr>
        <p:txBody>
          <a:bodyPr wrap="square" rtlCol="0">
            <a:spAutoFit/>
          </a:bodyPr>
          <a:lstStyle/>
          <a:p>
            <a:r>
              <a:rPr lang="en-US" sz="1600" b="1" dirty="0">
                <a:solidFill>
                  <a:srgbClr val="FF6600"/>
                </a:solidFill>
                <a:latin typeface="Courier"/>
                <a:cs typeface="Courier"/>
              </a:rPr>
              <a:t>p</a:t>
            </a:r>
            <a:r>
              <a:rPr lang="en-US" sz="1600" b="1" dirty="0" smtClean="0">
                <a:solidFill>
                  <a:srgbClr val="FF6600"/>
                </a:solidFill>
                <a:latin typeface="Courier"/>
                <a:cs typeface="Courier"/>
              </a:rPr>
              <a:t>ut</a:t>
            </a:r>
            <a:r>
              <a:rPr lang="en-US" sz="1600" b="1" dirty="0" smtClean="0">
                <a:solidFill>
                  <a:srgbClr val="FF6600"/>
                </a:solidFill>
              </a:rPr>
              <a:t>()</a:t>
            </a:r>
            <a:endParaRPr lang="en-US" sz="1600" b="1" dirty="0">
              <a:solidFill>
                <a:srgbClr val="FF6600"/>
              </a:solidFill>
            </a:endParaRPr>
          </a:p>
        </p:txBody>
      </p:sp>
      <p:graphicFrame>
        <p:nvGraphicFramePr>
          <p:cNvPr id="94" name="Table 93"/>
          <p:cNvGraphicFramePr>
            <a:graphicFrameLocks noGrp="1"/>
          </p:cNvGraphicFramePr>
          <p:nvPr>
            <p:extLst>
              <p:ext uri="{D42A27DB-BD31-4B8C-83A1-F6EECF244321}">
                <p14:modId xmlns:p14="http://schemas.microsoft.com/office/powerpoint/2010/main" val="3924643402"/>
              </p:ext>
            </p:extLst>
          </p:nvPr>
        </p:nvGraphicFramePr>
        <p:xfrm>
          <a:off x="4978119" y="2926080"/>
          <a:ext cx="3007640" cy="599440"/>
        </p:xfrm>
        <a:graphic>
          <a:graphicData uri="http://schemas.openxmlformats.org/drawingml/2006/table">
            <a:tbl>
              <a:tblPr bandRow="1">
                <a:tableStyleId>{5C22544A-7EE6-4342-B048-85BDC9FD1C3A}</a:tableStyleId>
              </a:tblPr>
              <a:tblGrid>
                <a:gridCol w="601528"/>
                <a:gridCol w="601528"/>
                <a:gridCol w="601528"/>
                <a:gridCol w="601528"/>
                <a:gridCol w="601528"/>
              </a:tblGrid>
              <a:tr h="599440">
                <a:tc>
                  <a:txBody>
                    <a:bodyPr/>
                    <a:lstStyle/>
                    <a:p>
                      <a:endParaRPr lang="en-US" dirty="0"/>
                    </a:p>
                  </a:txBody>
                  <a:tcPr>
                    <a:solidFill>
                      <a:srgbClr val="800000">
                        <a:alpha val="51000"/>
                      </a:srgbClr>
                    </a:solidFill>
                  </a:tcPr>
                </a:tc>
                <a:tc>
                  <a:txBody>
                    <a:bodyPr/>
                    <a:lstStyle/>
                    <a:p>
                      <a:endParaRPr lang="en-US" dirty="0"/>
                    </a:p>
                  </a:txBody>
                  <a:tcPr>
                    <a:solidFill>
                      <a:srgbClr val="800000">
                        <a:alpha val="51000"/>
                      </a:srgbClr>
                    </a:solidFill>
                  </a:tcPr>
                </a:tc>
                <a:tc>
                  <a:txBody>
                    <a:bodyPr/>
                    <a:lstStyle/>
                    <a:p>
                      <a:endParaRPr lang="en-US" dirty="0"/>
                    </a:p>
                  </a:txBody>
                  <a:tcPr>
                    <a:solidFill>
                      <a:srgbClr val="800000">
                        <a:alpha val="51000"/>
                      </a:srgbClr>
                    </a:solidFill>
                  </a:tcPr>
                </a:tc>
                <a:tc>
                  <a:txBody>
                    <a:bodyPr/>
                    <a:lstStyle/>
                    <a:p>
                      <a:endParaRPr lang="en-US" dirty="0"/>
                    </a:p>
                  </a:txBody>
                  <a:tcPr>
                    <a:solidFill>
                      <a:srgbClr val="800000">
                        <a:alpha val="51000"/>
                      </a:srgbClr>
                    </a:solidFill>
                  </a:tcPr>
                </a:tc>
                <a:tc>
                  <a:txBody>
                    <a:bodyPr/>
                    <a:lstStyle/>
                    <a:p>
                      <a:endParaRPr lang="en-US" dirty="0"/>
                    </a:p>
                  </a:txBody>
                  <a:tcPr>
                    <a:solidFill>
                      <a:srgbClr val="800000">
                        <a:alpha val="51000"/>
                      </a:srgbClr>
                    </a:solidFill>
                  </a:tcPr>
                </a:tc>
              </a:tr>
            </a:tbl>
          </a:graphicData>
        </a:graphic>
      </p:graphicFrame>
      <p:sp>
        <p:nvSpPr>
          <p:cNvPr id="58" name="Rounded Rectangle 57"/>
          <p:cNvSpPr/>
          <p:nvPr/>
        </p:nvSpPr>
        <p:spPr>
          <a:xfrm rot="5400000">
            <a:off x="6177530" y="1653792"/>
            <a:ext cx="583699" cy="3086100"/>
          </a:xfrm>
          <a:prstGeom prst="roundRect">
            <a:avLst/>
          </a:prstGeom>
          <a:noFill/>
          <a:ln w="38100" cmpd="sng">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Rounded Rectangle 94"/>
          <p:cNvSpPr/>
          <p:nvPr/>
        </p:nvSpPr>
        <p:spPr>
          <a:xfrm>
            <a:off x="1317491" y="4818380"/>
            <a:ext cx="494632" cy="1911684"/>
          </a:xfrm>
          <a:prstGeom prst="roundRect">
            <a:avLst/>
          </a:prstGeom>
          <a:noFill/>
          <a:ln w="38100" cmpd="sng">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7" name="Straight Arrow Connector 96"/>
          <p:cNvCxnSpPr>
            <a:stCxn id="95" idx="3"/>
            <a:endCxn id="62" idx="2"/>
          </p:cNvCxnSpPr>
          <p:nvPr/>
        </p:nvCxnSpPr>
        <p:spPr>
          <a:xfrm flipV="1">
            <a:off x="1812123" y="3816604"/>
            <a:ext cx="3114209" cy="1957618"/>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98" name="TextBox 97"/>
          <p:cNvSpPr txBox="1"/>
          <p:nvPr/>
        </p:nvSpPr>
        <p:spPr>
          <a:xfrm rot="19566067">
            <a:off x="2989115" y="4412311"/>
            <a:ext cx="708526" cy="338554"/>
          </a:xfrm>
          <a:prstGeom prst="rect">
            <a:avLst/>
          </a:prstGeom>
          <a:noFill/>
        </p:spPr>
        <p:txBody>
          <a:bodyPr wrap="square" rtlCol="0">
            <a:spAutoFit/>
          </a:bodyPr>
          <a:lstStyle/>
          <a:p>
            <a:r>
              <a:rPr lang="en-US" sz="1600" b="1" dirty="0">
                <a:solidFill>
                  <a:srgbClr val="FF6600"/>
                </a:solidFill>
                <a:latin typeface="Courier"/>
                <a:cs typeface="Courier"/>
              </a:rPr>
              <a:t>p</a:t>
            </a:r>
            <a:r>
              <a:rPr lang="en-US" sz="1600" b="1" dirty="0" smtClean="0">
                <a:solidFill>
                  <a:srgbClr val="FF6600"/>
                </a:solidFill>
                <a:latin typeface="Courier"/>
                <a:cs typeface="Courier"/>
              </a:rPr>
              <a:t>ut</a:t>
            </a:r>
            <a:r>
              <a:rPr lang="en-US" sz="1600" b="1" dirty="0" smtClean="0">
                <a:solidFill>
                  <a:srgbClr val="FF6600"/>
                </a:solidFill>
              </a:rPr>
              <a:t>()</a:t>
            </a:r>
            <a:endParaRPr lang="en-US" sz="1600" b="1" dirty="0">
              <a:solidFill>
                <a:srgbClr val="FF6600"/>
              </a:solidFill>
            </a:endParaRPr>
          </a:p>
        </p:txBody>
      </p:sp>
      <p:graphicFrame>
        <p:nvGraphicFramePr>
          <p:cNvPr id="99" name="Table 98"/>
          <p:cNvGraphicFramePr>
            <a:graphicFrameLocks noGrp="1"/>
          </p:cNvGraphicFramePr>
          <p:nvPr>
            <p:extLst>
              <p:ext uri="{D42A27DB-BD31-4B8C-83A1-F6EECF244321}">
                <p14:modId xmlns:p14="http://schemas.microsoft.com/office/powerpoint/2010/main" val="1490904326"/>
              </p:ext>
            </p:extLst>
          </p:nvPr>
        </p:nvGraphicFramePr>
        <p:xfrm>
          <a:off x="4978119" y="3525520"/>
          <a:ext cx="3007640" cy="599440"/>
        </p:xfrm>
        <a:graphic>
          <a:graphicData uri="http://schemas.openxmlformats.org/drawingml/2006/table">
            <a:tbl>
              <a:tblPr bandRow="1">
                <a:tableStyleId>{5C22544A-7EE6-4342-B048-85BDC9FD1C3A}</a:tableStyleId>
              </a:tblPr>
              <a:tblGrid>
                <a:gridCol w="601528"/>
                <a:gridCol w="601528"/>
                <a:gridCol w="601528"/>
                <a:gridCol w="601528"/>
                <a:gridCol w="601528"/>
              </a:tblGrid>
              <a:tr h="599440">
                <a:tc>
                  <a:txBody>
                    <a:bodyPr/>
                    <a:lstStyle/>
                    <a:p>
                      <a:endParaRPr lang="en-US" dirty="0"/>
                    </a:p>
                  </a:txBody>
                  <a:tcPr>
                    <a:solidFill>
                      <a:srgbClr val="800000">
                        <a:alpha val="51000"/>
                      </a:srgbClr>
                    </a:solidFill>
                  </a:tcPr>
                </a:tc>
                <a:tc>
                  <a:txBody>
                    <a:bodyPr/>
                    <a:lstStyle/>
                    <a:p>
                      <a:endParaRPr lang="en-US" dirty="0"/>
                    </a:p>
                  </a:txBody>
                  <a:tcPr>
                    <a:solidFill>
                      <a:srgbClr val="800000">
                        <a:alpha val="51000"/>
                      </a:srgbClr>
                    </a:solidFill>
                  </a:tcPr>
                </a:tc>
                <a:tc>
                  <a:txBody>
                    <a:bodyPr/>
                    <a:lstStyle/>
                    <a:p>
                      <a:endParaRPr lang="en-US" dirty="0"/>
                    </a:p>
                  </a:txBody>
                  <a:tcPr>
                    <a:solidFill>
                      <a:srgbClr val="800000">
                        <a:alpha val="51000"/>
                      </a:srgbClr>
                    </a:solidFill>
                  </a:tcPr>
                </a:tc>
                <a:tc>
                  <a:txBody>
                    <a:bodyPr/>
                    <a:lstStyle/>
                    <a:p>
                      <a:endParaRPr lang="en-US" dirty="0"/>
                    </a:p>
                  </a:txBody>
                  <a:tcPr>
                    <a:solidFill>
                      <a:srgbClr val="800000">
                        <a:alpha val="51000"/>
                      </a:srgbClr>
                    </a:solidFill>
                  </a:tcPr>
                </a:tc>
                <a:tc>
                  <a:txBody>
                    <a:bodyPr/>
                    <a:lstStyle/>
                    <a:p>
                      <a:endParaRPr lang="en-US" dirty="0"/>
                    </a:p>
                  </a:txBody>
                  <a:tcPr>
                    <a:solidFill>
                      <a:srgbClr val="800000">
                        <a:alpha val="51000"/>
                      </a:srgbClr>
                    </a:solidFill>
                  </a:tcPr>
                </a:tc>
              </a:tr>
            </a:tbl>
          </a:graphicData>
        </a:graphic>
      </p:graphicFrame>
      <p:sp>
        <p:nvSpPr>
          <p:cNvPr id="62" name="Rounded Rectangle 61"/>
          <p:cNvSpPr/>
          <p:nvPr/>
        </p:nvSpPr>
        <p:spPr>
          <a:xfrm rot="5400000">
            <a:off x="6177532" y="2273553"/>
            <a:ext cx="583699" cy="3086100"/>
          </a:xfrm>
          <a:prstGeom prst="roundRect">
            <a:avLst/>
          </a:prstGeom>
          <a:noFill/>
          <a:ln w="38100" cmpd="sng">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Rounded Rectangle 103"/>
          <p:cNvSpPr/>
          <p:nvPr/>
        </p:nvSpPr>
        <p:spPr>
          <a:xfrm>
            <a:off x="1825491" y="4818380"/>
            <a:ext cx="494632" cy="1911684"/>
          </a:xfrm>
          <a:prstGeom prst="roundRect">
            <a:avLst/>
          </a:prstGeom>
          <a:noFill/>
          <a:ln w="38100" cmpd="sng">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6" name="Straight Arrow Connector 105"/>
          <p:cNvCxnSpPr>
            <a:stCxn id="104" idx="3"/>
            <a:endCxn id="63" idx="2"/>
          </p:cNvCxnSpPr>
          <p:nvPr/>
        </p:nvCxnSpPr>
        <p:spPr>
          <a:xfrm flipV="1">
            <a:off x="2320123" y="4395724"/>
            <a:ext cx="2606207" cy="1378498"/>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graphicFrame>
        <p:nvGraphicFramePr>
          <p:cNvPr id="108" name="Table 107"/>
          <p:cNvGraphicFramePr>
            <a:graphicFrameLocks noGrp="1"/>
          </p:cNvGraphicFramePr>
          <p:nvPr>
            <p:extLst>
              <p:ext uri="{D42A27DB-BD31-4B8C-83A1-F6EECF244321}">
                <p14:modId xmlns:p14="http://schemas.microsoft.com/office/powerpoint/2010/main" val="1109479639"/>
              </p:ext>
            </p:extLst>
          </p:nvPr>
        </p:nvGraphicFramePr>
        <p:xfrm>
          <a:off x="4978119" y="4135120"/>
          <a:ext cx="3007640" cy="599440"/>
        </p:xfrm>
        <a:graphic>
          <a:graphicData uri="http://schemas.openxmlformats.org/drawingml/2006/table">
            <a:tbl>
              <a:tblPr bandRow="1">
                <a:tableStyleId>{5C22544A-7EE6-4342-B048-85BDC9FD1C3A}</a:tableStyleId>
              </a:tblPr>
              <a:tblGrid>
                <a:gridCol w="601528"/>
                <a:gridCol w="601528"/>
                <a:gridCol w="601528"/>
                <a:gridCol w="601528"/>
                <a:gridCol w="601528"/>
              </a:tblGrid>
              <a:tr h="599440">
                <a:tc>
                  <a:txBody>
                    <a:bodyPr/>
                    <a:lstStyle/>
                    <a:p>
                      <a:endParaRPr lang="en-US" dirty="0"/>
                    </a:p>
                  </a:txBody>
                  <a:tcPr>
                    <a:solidFill>
                      <a:srgbClr val="800000">
                        <a:alpha val="51000"/>
                      </a:srgbClr>
                    </a:solidFill>
                  </a:tcPr>
                </a:tc>
                <a:tc>
                  <a:txBody>
                    <a:bodyPr/>
                    <a:lstStyle/>
                    <a:p>
                      <a:endParaRPr lang="en-US" dirty="0"/>
                    </a:p>
                  </a:txBody>
                  <a:tcPr>
                    <a:solidFill>
                      <a:srgbClr val="800000">
                        <a:alpha val="51000"/>
                      </a:srgbClr>
                    </a:solidFill>
                  </a:tcPr>
                </a:tc>
                <a:tc>
                  <a:txBody>
                    <a:bodyPr/>
                    <a:lstStyle/>
                    <a:p>
                      <a:endParaRPr lang="en-US" dirty="0"/>
                    </a:p>
                  </a:txBody>
                  <a:tcPr>
                    <a:solidFill>
                      <a:srgbClr val="800000">
                        <a:alpha val="51000"/>
                      </a:srgbClr>
                    </a:solidFill>
                  </a:tcPr>
                </a:tc>
                <a:tc>
                  <a:txBody>
                    <a:bodyPr/>
                    <a:lstStyle/>
                    <a:p>
                      <a:endParaRPr lang="en-US" dirty="0"/>
                    </a:p>
                  </a:txBody>
                  <a:tcPr>
                    <a:solidFill>
                      <a:srgbClr val="800000">
                        <a:alpha val="51000"/>
                      </a:srgbClr>
                    </a:solidFill>
                  </a:tcPr>
                </a:tc>
                <a:tc>
                  <a:txBody>
                    <a:bodyPr/>
                    <a:lstStyle/>
                    <a:p>
                      <a:endParaRPr lang="en-US" dirty="0"/>
                    </a:p>
                  </a:txBody>
                  <a:tcPr>
                    <a:solidFill>
                      <a:srgbClr val="800000">
                        <a:alpha val="51000"/>
                      </a:srgbClr>
                    </a:solidFill>
                  </a:tcPr>
                </a:tc>
              </a:tr>
            </a:tbl>
          </a:graphicData>
        </a:graphic>
      </p:graphicFrame>
      <p:sp>
        <p:nvSpPr>
          <p:cNvPr id="107" name="TextBox 106"/>
          <p:cNvSpPr txBox="1"/>
          <p:nvPr/>
        </p:nvSpPr>
        <p:spPr>
          <a:xfrm rot="19758527">
            <a:off x="3334554" y="4706951"/>
            <a:ext cx="708526" cy="338554"/>
          </a:xfrm>
          <a:prstGeom prst="rect">
            <a:avLst/>
          </a:prstGeom>
          <a:noFill/>
        </p:spPr>
        <p:txBody>
          <a:bodyPr wrap="square" rtlCol="0">
            <a:spAutoFit/>
          </a:bodyPr>
          <a:lstStyle/>
          <a:p>
            <a:r>
              <a:rPr lang="en-US" sz="1600" b="1" dirty="0">
                <a:solidFill>
                  <a:srgbClr val="FF6600"/>
                </a:solidFill>
                <a:latin typeface="Courier"/>
                <a:cs typeface="Courier"/>
              </a:rPr>
              <a:t>p</a:t>
            </a:r>
            <a:r>
              <a:rPr lang="en-US" sz="1600" b="1" dirty="0" smtClean="0">
                <a:solidFill>
                  <a:srgbClr val="FF6600"/>
                </a:solidFill>
                <a:latin typeface="Courier"/>
                <a:cs typeface="Courier"/>
              </a:rPr>
              <a:t>ut</a:t>
            </a:r>
            <a:r>
              <a:rPr lang="en-US" sz="1600" b="1" dirty="0" smtClean="0">
                <a:solidFill>
                  <a:srgbClr val="FF6600"/>
                </a:solidFill>
              </a:rPr>
              <a:t>()</a:t>
            </a:r>
            <a:endParaRPr lang="en-US" sz="1600" b="1" dirty="0">
              <a:solidFill>
                <a:srgbClr val="FF6600"/>
              </a:solidFill>
            </a:endParaRPr>
          </a:p>
        </p:txBody>
      </p:sp>
      <p:sp>
        <p:nvSpPr>
          <p:cNvPr id="63" name="Rounded Rectangle 62"/>
          <p:cNvSpPr/>
          <p:nvPr/>
        </p:nvSpPr>
        <p:spPr>
          <a:xfrm rot="5400000">
            <a:off x="6177530" y="2852673"/>
            <a:ext cx="583699" cy="3086100"/>
          </a:xfrm>
          <a:prstGeom prst="roundRect">
            <a:avLst/>
          </a:prstGeom>
          <a:noFill/>
          <a:ln w="38100" cmpd="sng">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Rounded Rectangle 108"/>
          <p:cNvSpPr/>
          <p:nvPr/>
        </p:nvSpPr>
        <p:spPr>
          <a:xfrm>
            <a:off x="2323331" y="4818380"/>
            <a:ext cx="494632" cy="1911684"/>
          </a:xfrm>
          <a:prstGeom prst="roundRect">
            <a:avLst/>
          </a:prstGeom>
          <a:noFill/>
          <a:ln w="38100" cmpd="sng">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5" name="Straight Arrow Connector 114"/>
          <p:cNvCxnSpPr>
            <a:stCxn id="109" idx="3"/>
            <a:endCxn id="64" idx="2"/>
          </p:cNvCxnSpPr>
          <p:nvPr/>
        </p:nvCxnSpPr>
        <p:spPr>
          <a:xfrm flipV="1">
            <a:off x="2817963" y="5015484"/>
            <a:ext cx="2108367" cy="758738"/>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116" name="TextBox 115"/>
          <p:cNvSpPr txBox="1"/>
          <p:nvPr/>
        </p:nvSpPr>
        <p:spPr>
          <a:xfrm rot="20240273">
            <a:off x="3558074" y="5021911"/>
            <a:ext cx="708526" cy="338554"/>
          </a:xfrm>
          <a:prstGeom prst="rect">
            <a:avLst/>
          </a:prstGeom>
          <a:noFill/>
        </p:spPr>
        <p:txBody>
          <a:bodyPr wrap="square" rtlCol="0">
            <a:spAutoFit/>
          </a:bodyPr>
          <a:lstStyle/>
          <a:p>
            <a:r>
              <a:rPr lang="en-US" sz="1600" b="1" dirty="0">
                <a:solidFill>
                  <a:srgbClr val="FF6600"/>
                </a:solidFill>
                <a:latin typeface="Courier"/>
                <a:cs typeface="Courier"/>
              </a:rPr>
              <a:t>p</a:t>
            </a:r>
            <a:r>
              <a:rPr lang="en-US" sz="1600" b="1" dirty="0" smtClean="0">
                <a:solidFill>
                  <a:srgbClr val="FF6600"/>
                </a:solidFill>
                <a:latin typeface="Courier"/>
                <a:cs typeface="Courier"/>
              </a:rPr>
              <a:t>ut</a:t>
            </a:r>
            <a:r>
              <a:rPr lang="en-US" sz="1600" b="1" dirty="0" smtClean="0">
                <a:solidFill>
                  <a:srgbClr val="FF6600"/>
                </a:solidFill>
              </a:rPr>
              <a:t>()</a:t>
            </a:r>
            <a:endParaRPr lang="en-US" sz="1600" b="1" dirty="0">
              <a:solidFill>
                <a:srgbClr val="FF6600"/>
              </a:solidFill>
            </a:endParaRPr>
          </a:p>
        </p:txBody>
      </p:sp>
      <p:graphicFrame>
        <p:nvGraphicFramePr>
          <p:cNvPr id="117" name="Table 116"/>
          <p:cNvGraphicFramePr>
            <a:graphicFrameLocks noGrp="1"/>
          </p:cNvGraphicFramePr>
          <p:nvPr>
            <p:extLst>
              <p:ext uri="{D42A27DB-BD31-4B8C-83A1-F6EECF244321}">
                <p14:modId xmlns:p14="http://schemas.microsoft.com/office/powerpoint/2010/main" val="1698963054"/>
              </p:ext>
            </p:extLst>
          </p:nvPr>
        </p:nvGraphicFramePr>
        <p:xfrm>
          <a:off x="4978119" y="4724400"/>
          <a:ext cx="3007640" cy="599440"/>
        </p:xfrm>
        <a:graphic>
          <a:graphicData uri="http://schemas.openxmlformats.org/drawingml/2006/table">
            <a:tbl>
              <a:tblPr bandRow="1">
                <a:tableStyleId>{5C22544A-7EE6-4342-B048-85BDC9FD1C3A}</a:tableStyleId>
              </a:tblPr>
              <a:tblGrid>
                <a:gridCol w="601528"/>
                <a:gridCol w="607793"/>
                <a:gridCol w="595263"/>
                <a:gridCol w="601528"/>
                <a:gridCol w="601528"/>
              </a:tblGrid>
              <a:tr h="599440">
                <a:tc>
                  <a:txBody>
                    <a:bodyPr/>
                    <a:lstStyle/>
                    <a:p>
                      <a:endParaRPr lang="en-US" dirty="0"/>
                    </a:p>
                  </a:txBody>
                  <a:tcPr>
                    <a:solidFill>
                      <a:srgbClr val="800000">
                        <a:alpha val="51000"/>
                      </a:srgbClr>
                    </a:solidFill>
                  </a:tcPr>
                </a:tc>
                <a:tc>
                  <a:txBody>
                    <a:bodyPr/>
                    <a:lstStyle/>
                    <a:p>
                      <a:endParaRPr lang="en-US" dirty="0"/>
                    </a:p>
                  </a:txBody>
                  <a:tcPr>
                    <a:solidFill>
                      <a:srgbClr val="800000">
                        <a:alpha val="51000"/>
                      </a:srgbClr>
                    </a:solidFill>
                  </a:tcPr>
                </a:tc>
                <a:tc>
                  <a:txBody>
                    <a:bodyPr/>
                    <a:lstStyle/>
                    <a:p>
                      <a:endParaRPr lang="en-US" dirty="0"/>
                    </a:p>
                  </a:txBody>
                  <a:tcPr>
                    <a:solidFill>
                      <a:srgbClr val="800000">
                        <a:alpha val="51000"/>
                      </a:srgbClr>
                    </a:solidFill>
                  </a:tcPr>
                </a:tc>
                <a:tc>
                  <a:txBody>
                    <a:bodyPr/>
                    <a:lstStyle/>
                    <a:p>
                      <a:endParaRPr lang="en-US" dirty="0"/>
                    </a:p>
                  </a:txBody>
                  <a:tcPr>
                    <a:solidFill>
                      <a:srgbClr val="800000">
                        <a:alpha val="51000"/>
                      </a:srgbClr>
                    </a:solidFill>
                  </a:tcPr>
                </a:tc>
                <a:tc>
                  <a:txBody>
                    <a:bodyPr/>
                    <a:lstStyle/>
                    <a:p>
                      <a:endParaRPr lang="en-US" dirty="0"/>
                    </a:p>
                  </a:txBody>
                  <a:tcPr>
                    <a:solidFill>
                      <a:srgbClr val="800000">
                        <a:alpha val="51000"/>
                      </a:srgbClr>
                    </a:solidFill>
                  </a:tcPr>
                </a:tc>
              </a:tr>
            </a:tbl>
          </a:graphicData>
        </a:graphic>
      </p:graphicFrame>
      <p:sp>
        <p:nvSpPr>
          <p:cNvPr id="64" name="Rounded Rectangle 63"/>
          <p:cNvSpPr/>
          <p:nvPr/>
        </p:nvSpPr>
        <p:spPr>
          <a:xfrm rot="5400000">
            <a:off x="6177530" y="3472433"/>
            <a:ext cx="583699" cy="3086100"/>
          </a:xfrm>
          <a:prstGeom prst="roundRect">
            <a:avLst/>
          </a:prstGeom>
          <a:noFill/>
          <a:ln w="38100" cmpd="sng">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29215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par>
                          <p:cTn id="7" fill="hold">
                            <p:stCondLst>
                              <p:cond delay="0"/>
                            </p:stCondLst>
                            <p:childTnLst>
                              <p:par>
                                <p:cTn id="8" presetID="55" presetClass="entr" presetSubtype="0" fill="hold" nodeType="afterEffect">
                                  <p:stCondLst>
                                    <p:cond delay="0"/>
                                  </p:stCondLst>
                                  <p:childTnLst>
                                    <p:set>
                                      <p:cBhvr>
                                        <p:cTn id="9" dur="1" fill="hold">
                                          <p:stCondLst>
                                            <p:cond delay="0"/>
                                          </p:stCondLst>
                                        </p:cTn>
                                        <p:tgtEl>
                                          <p:spTgt spid="50"/>
                                        </p:tgtEl>
                                        <p:attrNameLst>
                                          <p:attrName>style.visibility</p:attrName>
                                        </p:attrNameLst>
                                      </p:cBhvr>
                                      <p:to>
                                        <p:strVal val="visible"/>
                                      </p:to>
                                    </p:set>
                                    <p:anim calcmode="lin" valueType="num">
                                      <p:cBhvr>
                                        <p:cTn id="10" dur="500" fill="hold"/>
                                        <p:tgtEl>
                                          <p:spTgt spid="50"/>
                                        </p:tgtEl>
                                        <p:attrNameLst>
                                          <p:attrName>ppt_w</p:attrName>
                                        </p:attrNameLst>
                                      </p:cBhvr>
                                      <p:tavLst>
                                        <p:tav tm="0">
                                          <p:val>
                                            <p:strVal val="#ppt_w*0.70"/>
                                          </p:val>
                                        </p:tav>
                                        <p:tav tm="100000">
                                          <p:val>
                                            <p:strVal val="#ppt_w"/>
                                          </p:val>
                                        </p:tav>
                                      </p:tavLst>
                                    </p:anim>
                                    <p:anim calcmode="lin" valueType="num">
                                      <p:cBhvr>
                                        <p:cTn id="11" dur="500" fill="hold"/>
                                        <p:tgtEl>
                                          <p:spTgt spid="50"/>
                                        </p:tgtEl>
                                        <p:attrNameLst>
                                          <p:attrName>ppt_h</p:attrName>
                                        </p:attrNameLst>
                                      </p:cBhvr>
                                      <p:tavLst>
                                        <p:tav tm="0">
                                          <p:val>
                                            <p:strVal val="#ppt_h"/>
                                          </p:val>
                                        </p:tav>
                                        <p:tav tm="100000">
                                          <p:val>
                                            <p:strVal val="#ppt_h"/>
                                          </p:val>
                                        </p:tav>
                                      </p:tavLst>
                                    </p:anim>
                                    <p:animEffect transition="in" filter="fade">
                                      <p:cBhvr>
                                        <p:cTn id="12" dur="500"/>
                                        <p:tgtEl>
                                          <p:spTgt spid="50"/>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54"/>
                                        </p:tgtEl>
                                        <p:attrNameLst>
                                          <p:attrName>style.visibility</p:attrName>
                                        </p:attrNameLst>
                                      </p:cBhvr>
                                      <p:to>
                                        <p:strVal val="visible"/>
                                      </p:to>
                                    </p:set>
                                    <p:anim calcmode="lin" valueType="num">
                                      <p:cBhvr>
                                        <p:cTn id="15" dur="500" fill="hold"/>
                                        <p:tgtEl>
                                          <p:spTgt spid="54"/>
                                        </p:tgtEl>
                                        <p:attrNameLst>
                                          <p:attrName>ppt_w</p:attrName>
                                        </p:attrNameLst>
                                      </p:cBhvr>
                                      <p:tavLst>
                                        <p:tav tm="0">
                                          <p:val>
                                            <p:strVal val="#ppt_w*0.70"/>
                                          </p:val>
                                        </p:tav>
                                        <p:tav tm="100000">
                                          <p:val>
                                            <p:strVal val="#ppt_w"/>
                                          </p:val>
                                        </p:tav>
                                      </p:tavLst>
                                    </p:anim>
                                    <p:anim calcmode="lin" valueType="num">
                                      <p:cBhvr>
                                        <p:cTn id="16" dur="500" fill="hold"/>
                                        <p:tgtEl>
                                          <p:spTgt spid="54"/>
                                        </p:tgtEl>
                                        <p:attrNameLst>
                                          <p:attrName>ppt_h</p:attrName>
                                        </p:attrNameLst>
                                      </p:cBhvr>
                                      <p:tavLst>
                                        <p:tav tm="0">
                                          <p:val>
                                            <p:strVal val="#ppt_h"/>
                                          </p:val>
                                        </p:tav>
                                        <p:tav tm="100000">
                                          <p:val>
                                            <p:strVal val="#ppt_h"/>
                                          </p:val>
                                        </p:tav>
                                      </p:tavLst>
                                    </p:anim>
                                    <p:animEffect transition="in" filter="fade">
                                      <p:cBhvr>
                                        <p:cTn id="17" dur="500"/>
                                        <p:tgtEl>
                                          <p:spTgt spid="54"/>
                                        </p:tgtEl>
                                      </p:cBhvr>
                                    </p:animEffect>
                                  </p:childTnLst>
                                </p:cTn>
                              </p:par>
                            </p:childTnLst>
                          </p:cTn>
                        </p:par>
                        <p:par>
                          <p:cTn id="18" fill="hold">
                            <p:stCondLst>
                              <p:cond delay="500"/>
                            </p:stCondLst>
                            <p:childTnLst>
                              <p:par>
                                <p:cTn id="19" presetID="1" presetClass="entr" presetSubtype="0" fill="hold" grpId="0" nodeType="afterEffect">
                                  <p:stCondLst>
                                    <p:cond delay="0"/>
                                  </p:stCondLst>
                                  <p:childTnLst>
                                    <p:set>
                                      <p:cBhvr>
                                        <p:cTn id="20" dur="1" fill="hold">
                                          <p:stCondLst>
                                            <p:cond delay="0"/>
                                          </p:stCondLst>
                                        </p:cTn>
                                        <p:tgtEl>
                                          <p:spTgt spid="52"/>
                                        </p:tgtEl>
                                        <p:attrNameLst>
                                          <p:attrName>style.visibility</p:attrName>
                                        </p:attrNameLst>
                                      </p:cBhvr>
                                      <p:to>
                                        <p:strVal val="visible"/>
                                      </p:to>
                                    </p:set>
                                  </p:childTnLst>
                                </p:cTn>
                              </p:par>
                            </p:childTnLst>
                          </p:cTn>
                        </p:par>
                        <p:par>
                          <p:cTn id="21" fill="hold">
                            <p:stCondLst>
                              <p:cond delay="500"/>
                            </p:stCondLst>
                            <p:childTnLst>
                              <p:par>
                                <p:cTn id="22" presetID="1" presetClass="entr" presetSubtype="0" fill="hold" nodeType="afterEffect">
                                  <p:stCondLst>
                                    <p:cond delay="0"/>
                                  </p:stCondLst>
                                  <p:childTnLst>
                                    <p:set>
                                      <p:cBhvr>
                                        <p:cTn id="23" dur="1" fill="hold">
                                          <p:stCondLst>
                                            <p:cond delay="0"/>
                                          </p:stCondLst>
                                        </p:cTn>
                                        <p:tgtEl>
                                          <p:spTgt spid="5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1" nodeType="clickEffect">
                                  <p:stCondLst>
                                    <p:cond delay="0"/>
                                  </p:stCondLst>
                                  <p:childTnLst>
                                    <p:set>
                                      <p:cBhvr>
                                        <p:cTn id="27" dur="1" fill="hold">
                                          <p:stCondLst>
                                            <p:cond delay="0"/>
                                          </p:stCondLst>
                                        </p:cTn>
                                        <p:tgtEl>
                                          <p:spTgt spid="48"/>
                                        </p:tgtEl>
                                        <p:attrNameLst>
                                          <p:attrName>style.visibility</p:attrName>
                                        </p:attrNameLst>
                                      </p:cBhvr>
                                      <p:to>
                                        <p:strVal val="hidden"/>
                                      </p:to>
                                    </p:set>
                                  </p:childTnLst>
                                </p:cTn>
                              </p:par>
                              <p:par>
                                <p:cTn id="28" presetID="1" presetClass="exit" presetSubtype="0" fill="hold" nodeType="withEffect">
                                  <p:stCondLst>
                                    <p:cond delay="0"/>
                                  </p:stCondLst>
                                  <p:childTnLst>
                                    <p:set>
                                      <p:cBhvr>
                                        <p:cTn id="29" dur="1" fill="hold">
                                          <p:stCondLst>
                                            <p:cond delay="0"/>
                                          </p:stCondLst>
                                        </p:cTn>
                                        <p:tgtEl>
                                          <p:spTgt spid="50"/>
                                        </p:tgtEl>
                                        <p:attrNameLst>
                                          <p:attrName>style.visibility</p:attrName>
                                        </p:attrNameLst>
                                      </p:cBhvr>
                                      <p:to>
                                        <p:strVal val="hidden"/>
                                      </p:to>
                                    </p:set>
                                  </p:childTnLst>
                                </p:cTn>
                              </p:par>
                              <p:par>
                                <p:cTn id="30" presetID="1" presetClass="exit" presetSubtype="0" fill="hold" grpId="1" nodeType="withEffect">
                                  <p:stCondLst>
                                    <p:cond delay="0"/>
                                  </p:stCondLst>
                                  <p:childTnLst>
                                    <p:set>
                                      <p:cBhvr>
                                        <p:cTn id="31" dur="1" fill="hold">
                                          <p:stCondLst>
                                            <p:cond delay="0"/>
                                          </p:stCondLst>
                                        </p:cTn>
                                        <p:tgtEl>
                                          <p:spTgt spid="54"/>
                                        </p:tgtEl>
                                        <p:attrNameLst>
                                          <p:attrName>style.visibility</p:attrName>
                                        </p:attrNameLst>
                                      </p:cBhvr>
                                      <p:to>
                                        <p:strVal val="hidden"/>
                                      </p:to>
                                    </p:set>
                                  </p:childTnLst>
                                </p:cTn>
                              </p:par>
                              <p:par>
                                <p:cTn id="32" presetID="1" presetClass="exit" presetSubtype="0" fill="hold" grpId="1" nodeType="withEffect">
                                  <p:stCondLst>
                                    <p:cond delay="0"/>
                                  </p:stCondLst>
                                  <p:childTnLst>
                                    <p:set>
                                      <p:cBhvr>
                                        <p:cTn id="33" dur="1" fill="hold">
                                          <p:stCondLst>
                                            <p:cond delay="0"/>
                                          </p:stCondLst>
                                        </p:cTn>
                                        <p:tgtEl>
                                          <p:spTgt spid="52"/>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56"/>
                                        </p:tgtEl>
                                        <p:attrNameLst>
                                          <p:attrName>style.visibility</p:attrName>
                                        </p:attrNameLst>
                                      </p:cBhvr>
                                      <p:to>
                                        <p:strVal val="visible"/>
                                      </p:to>
                                    </p:set>
                                  </p:childTnLst>
                                </p:cTn>
                              </p:par>
                              <p:par>
                                <p:cTn id="38" presetID="55" presetClass="entr" presetSubtype="0" fill="hold" nodeType="withEffect">
                                  <p:stCondLst>
                                    <p:cond delay="0"/>
                                  </p:stCondLst>
                                  <p:childTnLst>
                                    <p:set>
                                      <p:cBhvr>
                                        <p:cTn id="39" dur="1" fill="hold">
                                          <p:stCondLst>
                                            <p:cond delay="0"/>
                                          </p:stCondLst>
                                        </p:cTn>
                                        <p:tgtEl>
                                          <p:spTgt spid="69"/>
                                        </p:tgtEl>
                                        <p:attrNameLst>
                                          <p:attrName>style.visibility</p:attrName>
                                        </p:attrNameLst>
                                      </p:cBhvr>
                                      <p:to>
                                        <p:strVal val="visible"/>
                                      </p:to>
                                    </p:set>
                                    <p:anim calcmode="lin" valueType="num">
                                      <p:cBhvr>
                                        <p:cTn id="40" dur="500" fill="hold"/>
                                        <p:tgtEl>
                                          <p:spTgt spid="69"/>
                                        </p:tgtEl>
                                        <p:attrNameLst>
                                          <p:attrName>ppt_w</p:attrName>
                                        </p:attrNameLst>
                                      </p:cBhvr>
                                      <p:tavLst>
                                        <p:tav tm="0">
                                          <p:val>
                                            <p:strVal val="#ppt_w*0.70"/>
                                          </p:val>
                                        </p:tav>
                                        <p:tav tm="100000">
                                          <p:val>
                                            <p:strVal val="#ppt_w"/>
                                          </p:val>
                                        </p:tav>
                                      </p:tavLst>
                                    </p:anim>
                                    <p:anim calcmode="lin" valueType="num">
                                      <p:cBhvr>
                                        <p:cTn id="41" dur="500" fill="hold"/>
                                        <p:tgtEl>
                                          <p:spTgt spid="69"/>
                                        </p:tgtEl>
                                        <p:attrNameLst>
                                          <p:attrName>ppt_h</p:attrName>
                                        </p:attrNameLst>
                                      </p:cBhvr>
                                      <p:tavLst>
                                        <p:tav tm="0">
                                          <p:val>
                                            <p:strVal val="#ppt_h"/>
                                          </p:val>
                                        </p:tav>
                                        <p:tav tm="100000">
                                          <p:val>
                                            <p:strVal val="#ppt_h"/>
                                          </p:val>
                                        </p:tav>
                                      </p:tavLst>
                                    </p:anim>
                                    <p:animEffect transition="in" filter="fade">
                                      <p:cBhvr>
                                        <p:cTn id="42" dur="500"/>
                                        <p:tgtEl>
                                          <p:spTgt spid="69"/>
                                        </p:tgtEl>
                                      </p:cBhvr>
                                    </p:animEffect>
                                  </p:childTnLst>
                                </p:cTn>
                              </p:par>
                              <p:par>
                                <p:cTn id="43" presetID="55" presetClass="entr" presetSubtype="0" fill="hold" grpId="2" nodeType="withEffect">
                                  <p:stCondLst>
                                    <p:cond delay="0"/>
                                  </p:stCondLst>
                                  <p:childTnLst>
                                    <p:set>
                                      <p:cBhvr>
                                        <p:cTn id="44" dur="1" fill="hold">
                                          <p:stCondLst>
                                            <p:cond delay="0"/>
                                          </p:stCondLst>
                                        </p:cTn>
                                        <p:tgtEl>
                                          <p:spTgt spid="81"/>
                                        </p:tgtEl>
                                        <p:attrNameLst>
                                          <p:attrName>style.visibility</p:attrName>
                                        </p:attrNameLst>
                                      </p:cBhvr>
                                      <p:to>
                                        <p:strVal val="visible"/>
                                      </p:to>
                                    </p:set>
                                    <p:anim calcmode="lin" valueType="num">
                                      <p:cBhvr>
                                        <p:cTn id="45" dur="500" fill="hold"/>
                                        <p:tgtEl>
                                          <p:spTgt spid="81"/>
                                        </p:tgtEl>
                                        <p:attrNameLst>
                                          <p:attrName>ppt_w</p:attrName>
                                        </p:attrNameLst>
                                      </p:cBhvr>
                                      <p:tavLst>
                                        <p:tav tm="0">
                                          <p:val>
                                            <p:strVal val="#ppt_w*0.70"/>
                                          </p:val>
                                        </p:tav>
                                        <p:tav tm="100000">
                                          <p:val>
                                            <p:strVal val="#ppt_w"/>
                                          </p:val>
                                        </p:tav>
                                      </p:tavLst>
                                    </p:anim>
                                    <p:anim calcmode="lin" valueType="num">
                                      <p:cBhvr>
                                        <p:cTn id="46" dur="500" fill="hold"/>
                                        <p:tgtEl>
                                          <p:spTgt spid="81"/>
                                        </p:tgtEl>
                                        <p:attrNameLst>
                                          <p:attrName>ppt_h</p:attrName>
                                        </p:attrNameLst>
                                      </p:cBhvr>
                                      <p:tavLst>
                                        <p:tav tm="0">
                                          <p:val>
                                            <p:strVal val="#ppt_h"/>
                                          </p:val>
                                        </p:tav>
                                        <p:tav tm="100000">
                                          <p:val>
                                            <p:strVal val="#ppt_h"/>
                                          </p:val>
                                        </p:tav>
                                      </p:tavLst>
                                    </p:anim>
                                    <p:animEffect transition="in" filter="fade">
                                      <p:cBhvr>
                                        <p:cTn id="47" dur="500"/>
                                        <p:tgtEl>
                                          <p:spTgt spid="81"/>
                                        </p:tgtEl>
                                      </p:cBhvr>
                                    </p:animEffect>
                                  </p:childTnLst>
                                </p:cTn>
                              </p:par>
                            </p:childTnLst>
                          </p:cTn>
                        </p:par>
                        <p:par>
                          <p:cTn id="48" fill="hold">
                            <p:stCondLst>
                              <p:cond delay="500"/>
                            </p:stCondLst>
                            <p:childTnLst>
                              <p:par>
                                <p:cTn id="49" presetID="1" presetClass="entr" presetSubtype="0" fill="hold" nodeType="afterEffect">
                                  <p:stCondLst>
                                    <p:cond delay="0"/>
                                  </p:stCondLst>
                                  <p:childTnLst>
                                    <p:set>
                                      <p:cBhvr>
                                        <p:cTn id="50" dur="1" fill="hold">
                                          <p:stCondLst>
                                            <p:cond delay="0"/>
                                          </p:stCondLst>
                                        </p:cTn>
                                        <p:tgtEl>
                                          <p:spTgt spid="5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56"/>
                                        </p:tgtEl>
                                        <p:attrNameLst>
                                          <p:attrName>style.visibility</p:attrName>
                                        </p:attrNameLst>
                                      </p:cBhvr>
                                      <p:to>
                                        <p:strVal val="hidden"/>
                                      </p:to>
                                    </p:set>
                                  </p:childTnLst>
                                </p:cTn>
                              </p:par>
                              <p:par>
                                <p:cTn id="57" presetID="1" presetClass="exit" presetSubtype="0" fill="hold" grpId="3" nodeType="withEffect">
                                  <p:stCondLst>
                                    <p:cond delay="0"/>
                                  </p:stCondLst>
                                  <p:childTnLst>
                                    <p:set>
                                      <p:cBhvr>
                                        <p:cTn id="58" dur="1" fill="hold">
                                          <p:stCondLst>
                                            <p:cond delay="0"/>
                                          </p:stCondLst>
                                        </p:cTn>
                                        <p:tgtEl>
                                          <p:spTgt spid="81"/>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69"/>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5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6"/>
                                        </p:tgtEl>
                                        <p:attrNameLst>
                                          <p:attrName>style.visibility</p:attrName>
                                        </p:attrNameLst>
                                      </p:cBhvr>
                                      <p:to>
                                        <p:strVal val="visible"/>
                                      </p:to>
                                    </p:set>
                                  </p:childTnLst>
                                </p:cTn>
                              </p:par>
                              <p:par>
                                <p:cTn id="67" presetID="55" presetClass="entr" presetSubtype="0" fill="hold" nodeType="withEffect">
                                  <p:stCondLst>
                                    <p:cond delay="0"/>
                                  </p:stCondLst>
                                  <p:childTnLst>
                                    <p:set>
                                      <p:cBhvr>
                                        <p:cTn id="68" dur="1" fill="hold">
                                          <p:stCondLst>
                                            <p:cond delay="0"/>
                                          </p:stCondLst>
                                        </p:cTn>
                                        <p:tgtEl>
                                          <p:spTgt spid="72"/>
                                        </p:tgtEl>
                                        <p:attrNameLst>
                                          <p:attrName>style.visibility</p:attrName>
                                        </p:attrNameLst>
                                      </p:cBhvr>
                                      <p:to>
                                        <p:strVal val="visible"/>
                                      </p:to>
                                    </p:set>
                                    <p:anim calcmode="lin" valueType="num">
                                      <p:cBhvr>
                                        <p:cTn id="69" dur="500" fill="hold"/>
                                        <p:tgtEl>
                                          <p:spTgt spid="72"/>
                                        </p:tgtEl>
                                        <p:attrNameLst>
                                          <p:attrName>ppt_w</p:attrName>
                                        </p:attrNameLst>
                                      </p:cBhvr>
                                      <p:tavLst>
                                        <p:tav tm="0">
                                          <p:val>
                                            <p:strVal val="#ppt_w*0.70"/>
                                          </p:val>
                                        </p:tav>
                                        <p:tav tm="100000">
                                          <p:val>
                                            <p:strVal val="#ppt_w"/>
                                          </p:val>
                                        </p:tav>
                                      </p:tavLst>
                                    </p:anim>
                                    <p:anim calcmode="lin" valueType="num">
                                      <p:cBhvr>
                                        <p:cTn id="70" dur="500" fill="hold"/>
                                        <p:tgtEl>
                                          <p:spTgt spid="72"/>
                                        </p:tgtEl>
                                        <p:attrNameLst>
                                          <p:attrName>ppt_h</p:attrName>
                                        </p:attrNameLst>
                                      </p:cBhvr>
                                      <p:tavLst>
                                        <p:tav tm="0">
                                          <p:val>
                                            <p:strVal val="#ppt_h"/>
                                          </p:val>
                                        </p:tav>
                                        <p:tav tm="100000">
                                          <p:val>
                                            <p:strVal val="#ppt_h"/>
                                          </p:val>
                                        </p:tav>
                                      </p:tavLst>
                                    </p:anim>
                                    <p:animEffect transition="in" filter="fade">
                                      <p:cBhvr>
                                        <p:cTn id="71" dur="500"/>
                                        <p:tgtEl>
                                          <p:spTgt spid="72"/>
                                        </p:tgtEl>
                                      </p:cBhvr>
                                    </p:animEffect>
                                  </p:childTnLst>
                                </p:cTn>
                              </p:par>
                              <p:par>
                                <p:cTn id="72" presetID="55" presetClass="entr" presetSubtype="0" fill="hold" grpId="2" nodeType="withEffect">
                                  <p:stCondLst>
                                    <p:cond delay="0"/>
                                  </p:stCondLst>
                                  <p:childTnLst>
                                    <p:set>
                                      <p:cBhvr>
                                        <p:cTn id="73" dur="1" fill="hold">
                                          <p:stCondLst>
                                            <p:cond delay="0"/>
                                          </p:stCondLst>
                                        </p:cTn>
                                        <p:tgtEl>
                                          <p:spTgt spid="82"/>
                                        </p:tgtEl>
                                        <p:attrNameLst>
                                          <p:attrName>style.visibility</p:attrName>
                                        </p:attrNameLst>
                                      </p:cBhvr>
                                      <p:to>
                                        <p:strVal val="visible"/>
                                      </p:to>
                                    </p:set>
                                    <p:anim calcmode="lin" valueType="num">
                                      <p:cBhvr>
                                        <p:cTn id="74" dur="500" fill="hold"/>
                                        <p:tgtEl>
                                          <p:spTgt spid="82"/>
                                        </p:tgtEl>
                                        <p:attrNameLst>
                                          <p:attrName>ppt_w</p:attrName>
                                        </p:attrNameLst>
                                      </p:cBhvr>
                                      <p:tavLst>
                                        <p:tav tm="0">
                                          <p:val>
                                            <p:strVal val="#ppt_w*0.70"/>
                                          </p:val>
                                        </p:tav>
                                        <p:tav tm="100000">
                                          <p:val>
                                            <p:strVal val="#ppt_w"/>
                                          </p:val>
                                        </p:tav>
                                      </p:tavLst>
                                    </p:anim>
                                    <p:anim calcmode="lin" valueType="num">
                                      <p:cBhvr>
                                        <p:cTn id="75" dur="500" fill="hold"/>
                                        <p:tgtEl>
                                          <p:spTgt spid="82"/>
                                        </p:tgtEl>
                                        <p:attrNameLst>
                                          <p:attrName>ppt_h</p:attrName>
                                        </p:attrNameLst>
                                      </p:cBhvr>
                                      <p:tavLst>
                                        <p:tav tm="0">
                                          <p:val>
                                            <p:strVal val="#ppt_h"/>
                                          </p:val>
                                        </p:tav>
                                        <p:tav tm="100000">
                                          <p:val>
                                            <p:strVal val="#ppt_h"/>
                                          </p:val>
                                        </p:tav>
                                      </p:tavLst>
                                    </p:anim>
                                    <p:animEffect transition="in" filter="fade">
                                      <p:cBhvr>
                                        <p:cTn id="76" dur="500"/>
                                        <p:tgtEl>
                                          <p:spTgt spid="82"/>
                                        </p:tgtEl>
                                      </p:cBhvr>
                                    </p:animEffect>
                                  </p:childTnLst>
                                </p:cTn>
                              </p:par>
                            </p:childTnLst>
                          </p:cTn>
                        </p:par>
                        <p:par>
                          <p:cTn id="77" fill="hold">
                            <p:stCondLst>
                              <p:cond delay="500"/>
                            </p:stCondLst>
                            <p:childTnLst>
                              <p:par>
                                <p:cTn id="78" presetID="1" presetClass="entr" presetSubtype="0" fill="hold" nodeType="afterEffect">
                                  <p:stCondLst>
                                    <p:cond delay="0"/>
                                  </p:stCondLst>
                                  <p:childTnLst>
                                    <p:set>
                                      <p:cBhvr>
                                        <p:cTn id="79" dur="1" fill="hold">
                                          <p:stCondLst>
                                            <p:cond delay="0"/>
                                          </p:stCondLst>
                                        </p:cTn>
                                        <p:tgtEl>
                                          <p:spTgt spid="61"/>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62"/>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xit" presetSubtype="0" fill="hold" grpId="1" nodeType="clickEffect">
                                  <p:stCondLst>
                                    <p:cond delay="0"/>
                                  </p:stCondLst>
                                  <p:childTnLst>
                                    <p:set>
                                      <p:cBhvr>
                                        <p:cTn id="85" dur="1" fill="hold">
                                          <p:stCondLst>
                                            <p:cond delay="0"/>
                                          </p:stCondLst>
                                        </p:cTn>
                                        <p:tgtEl>
                                          <p:spTgt spid="66"/>
                                        </p:tgtEl>
                                        <p:attrNameLst>
                                          <p:attrName>style.visibility</p:attrName>
                                        </p:attrNameLst>
                                      </p:cBhvr>
                                      <p:to>
                                        <p:strVal val="hidden"/>
                                      </p:to>
                                    </p:set>
                                  </p:childTnLst>
                                </p:cTn>
                              </p:par>
                              <p:par>
                                <p:cTn id="86" presetID="1" presetClass="exit" presetSubtype="0" fill="hold" grpId="1" nodeType="withEffect">
                                  <p:stCondLst>
                                    <p:cond delay="0"/>
                                  </p:stCondLst>
                                  <p:childTnLst>
                                    <p:set>
                                      <p:cBhvr>
                                        <p:cTn id="87" dur="1" fill="hold">
                                          <p:stCondLst>
                                            <p:cond delay="0"/>
                                          </p:stCondLst>
                                        </p:cTn>
                                        <p:tgtEl>
                                          <p:spTgt spid="62"/>
                                        </p:tgtEl>
                                        <p:attrNameLst>
                                          <p:attrName>style.visibility</p:attrName>
                                        </p:attrNameLst>
                                      </p:cBhvr>
                                      <p:to>
                                        <p:strVal val="hidden"/>
                                      </p:to>
                                    </p:set>
                                  </p:childTnLst>
                                </p:cTn>
                              </p:par>
                              <p:par>
                                <p:cTn id="88" presetID="1" presetClass="exit" presetSubtype="0" fill="hold" grpId="3" nodeType="withEffect">
                                  <p:stCondLst>
                                    <p:cond delay="0"/>
                                  </p:stCondLst>
                                  <p:childTnLst>
                                    <p:set>
                                      <p:cBhvr>
                                        <p:cTn id="89" dur="1" fill="hold">
                                          <p:stCondLst>
                                            <p:cond delay="0"/>
                                          </p:stCondLst>
                                        </p:cTn>
                                        <p:tgtEl>
                                          <p:spTgt spid="82"/>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72"/>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67"/>
                                        </p:tgtEl>
                                        <p:attrNameLst>
                                          <p:attrName>style.visibility</p:attrName>
                                        </p:attrNameLst>
                                      </p:cBhvr>
                                      <p:to>
                                        <p:strVal val="visible"/>
                                      </p:to>
                                    </p:set>
                                  </p:childTnLst>
                                </p:cTn>
                              </p:par>
                              <p:par>
                                <p:cTn id="96" presetID="55" presetClass="entr" presetSubtype="0" fill="hold" grpId="0" nodeType="withEffect">
                                  <p:stCondLst>
                                    <p:cond delay="0"/>
                                  </p:stCondLst>
                                  <p:childTnLst>
                                    <p:set>
                                      <p:cBhvr>
                                        <p:cTn id="97" dur="1" fill="hold">
                                          <p:stCondLst>
                                            <p:cond delay="0"/>
                                          </p:stCondLst>
                                        </p:cTn>
                                        <p:tgtEl>
                                          <p:spTgt spid="83"/>
                                        </p:tgtEl>
                                        <p:attrNameLst>
                                          <p:attrName>style.visibility</p:attrName>
                                        </p:attrNameLst>
                                      </p:cBhvr>
                                      <p:to>
                                        <p:strVal val="visible"/>
                                      </p:to>
                                    </p:set>
                                    <p:anim calcmode="lin" valueType="num">
                                      <p:cBhvr>
                                        <p:cTn id="98" dur="500" fill="hold"/>
                                        <p:tgtEl>
                                          <p:spTgt spid="83"/>
                                        </p:tgtEl>
                                        <p:attrNameLst>
                                          <p:attrName>ppt_w</p:attrName>
                                        </p:attrNameLst>
                                      </p:cBhvr>
                                      <p:tavLst>
                                        <p:tav tm="0">
                                          <p:val>
                                            <p:strVal val="#ppt_w*0.70"/>
                                          </p:val>
                                        </p:tav>
                                        <p:tav tm="100000">
                                          <p:val>
                                            <p:strVal val="#ppt_w"/>
                                          </p:val>
                                        </p:tav>
                                      </p:tavLst>
                                    </p:anim>
                                    <p:anim calcmode="lin" valueType="num">
                                      <p:cBhvr>
                                        <p:cTn id="99" dur="500" fill="hold"/>
                                        <p:tgtEl>
                                          <p:spTgt spid="83"/>
                                        </p:tgtEl>
                                        <p:attrNameLst>
                                          <p:attrName>ppt_h</p:attrName>
                                        </p:attrNameLst>
                                      </p:cBhvr>
                                      <p:tavLst>
                                        <p:tav tm="0">
                                          <p:val>
                                            <p:strVal val="#ppt_h"/>
                                          </p:val>
                                        </p:tav>
                                        <p:tav tm="100000">
                                          <p:val>
                                            <p:strVal val="#ppt_h"/>
                                          </p:val>
                                        </p:tav>
                                      </p:tavLst>
                                    </p:anim>
                                    <p:animEffect transition="in" filter="fade">
                                      <p:cBhvr>
                                        <p:cTn id="100" dur="500"/>
                                        <p:tgtEl>
                                          <p:spTgt spid="83"/>
                                        </p:tgtEl>
                                      </p:cBhvr>
                                    </p:animEffect>
                                  </p:childTnLst>
                                </p:cTn>
                              </p:par>
                              <p:par>
                                <p:cTn id="101" presetID="55" presetClass="entr" presetSubtype="0" fill="hold" nodeType="withEffect">
                                  <p:stCondLst>
                                    <p:cond delay="0"/>
                                  </p:stCondLst>
                                  <p:childTnLst>
                                    <p:set>
                                      <p:cBhvr>
                                        <p:cTn id="102" dur="1" fill="hold">
                                          <p:stCondLst>
                                            <p:cond delay="0"/>
                                          </p:stCondLst>
                                        </p:cTn>
                                        <p:tgtEl>
                                          <p:spTgt spid="75"/>
                                        </p:tgtEl>
                                        <p:attrNameLst>
                                          <p:attrName>style.visibility</p:attrName>
                                        </p:attrNameLst>
                                      </p:cBhvr>
                                      <p:to>
                                        <p:strVal val="visible"/>
                                      </p:to>
                                    </p:set>
                                    <p:anim calcmode="lin" valueType="num">
                                      <p:cBhvr>
                                        <p:cTn id="103" dur="500" fill="hold"/>
                                        <p:tgtEl>
                                          <p:spTgt spid="75"/>
                                        </p:tgtEl>
                                        <p:attrNameLst>
                                          <p:attrName>ppt_w</p:attrName>
                                        </p:attrNameLst>
                                      </p:cBhvr>
                                      <p:tavLst>
                                        <p:tav tm="0">
                                          <p:val>
                                            <p:strVal val="#ppt_w*0.70"/>
                                          </p:val>
                                        </p:tav>
                                        <p:tav tm="100000">
                                          <p:val>
                                            <p:strVal val="#ppt_w"/>
                                          </p:val>
                                        </p:tav>
                                      </p:tavLst>
                                    </p:anim>
                                    <p:anim calcmode="lin" valueType="num">
                                      <p:cBhvr>
                                        <p:cTn id="104" dur="500" fill="hold"/>
                                        <p:tgtEl>
                                          <p:spTgt spid="75"/>
                                        </p:tgtEl>
                                        <p:attrNameLst>
                                          <p:attrName>ppt_h</p:attrName>
                                        </p:attrNameLst>
                                      </p:cBhvr>
                                      <p:tavLst>
                                        <p:tav tm="0">
                                          <p:val>
                                            <p:strVal val="#ppt_h"/>
                                          </p:val>
                                        </p:tav>
                                        <p:tav tm="100000">
                                          <p:val>
                                            <p:strVal val="#ppt_h"/>
                                          </p:val>
                                        </p:tav>
                                      </p:tavLst>
                                    </p:anim>
                                    <p:animEffect transition="in" filter="fade">
                                      <p:cBhvr>
                                        <p:cTn id="105" dur="500"/>
                                        <p:tgtEl>
                                          <p:spTgt spid="75"/>
                                        </p:tgtEl>
                                      </p:cBhvr>
                                    </p:animEffect>
                                  </p:childTnLst>
                                </p:cTn>
                              </p:par>
                            </p:childTnLst>
                          </p:cTn>
                        </p:par>
                        <p:par>
                          <p:cTn id="106" fill="hold">
                            <p:stCondLst>
                              <p:cond delay="500"/>
                            </p:stCondLst>
                            <p:childTnLst>
                              <p:par>
                                <p:cTn id="107" presetID="1" presetClass="entr" presetSubtype="0" fill="hold" nodeType="afterEffect">
                                  <p:stCondLst>
                                    <p:cond delay="0"/>
                                  </p:stCondLst>
                                  <p:childTnLst>
                                    <p:set>
                                      <p:cBhvr>
                                        <p:cTn id="108" dur="1" fill="hold">
                                          <p:stCondLst>
                                            <p:cond delay="0"/>
                                          </p:stCondLst>
                                        </p:cTn>
                                        <p:tgtEl>
                                          <p:spTgt spid="59"/>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63"/>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1" nodeType="clickEffect">
                                  <p:stCondLst>
                                    <p:cond delay="0"/>
                                  </p:stCondLst>
                                  <p:childTnLst>
                                    <p:set>
                                      <p:cBhvr>
                                        <p:cTn id="114" dur="1" fill="hold">
                                          <p:stCondLst>
                                            <p:cond delay="0"/>
                                          </p:stCondLst>
                                        </p:cTn>
                                        <p:tgtEl>
                                          <p:spTgt spid="67"/>
                                        </p:tgtEl>
                                        <p:attrNameLst>
                                          <p:attrName>style.visibility</p:attrName>
                                        </p:attrNameLst>
                                      </p:cBhvr>
                                      <p:to>
                                        <p:strVal val="hidden"/>
                                      </p:to>
                                    </p:set>
                                  </p:childTnLst>
                                </p:cTn>
                              </p:par>
                              <p:par>
                                <p:cTn id="115" presetID="1" presetClass="exit" presetSubtype="0" fill="hold" grpId="1" nodeType="withEffect">
                                  <p:stCondLst>
                                    <p:cond delay="0"/>
                                  </p:stCondLst>
                                  <p:childTnLst>
                                    <p:set>
                                      <p:cBhvr>
                                        <p:cTn id="116" dur="1" fill="hold">
                                          <p:stCondLst>
                                            <p:cond delay="0"/>
                                          </p:stCondLst>
                                        </p:cTn>
                                        <p:tgtEl>
                                          <p:spTgt spid="63"/>
                                        </p:tgtEl>
                                        <p:attrNameLst>
                                          <p:attrName>style.visibility</p:attrName>
                                        </p:attrNameLst>
                                      </p:cBhvr>
                                      <p:to>
                                        <p:strVal val="hidden"/>
                                      </p:to>
                                    </p:set>
                                  </p:childTnLst>
                                </p:cTn>
                              </p:par>
                              <p:par>
                                <p:cTn id="117" presetID="1" presetClass="exit" presetSubtype="0" fill="hold" grpId="1" nodeType="withEffect">
                                  <p:stCondLst>
                                    <p:cond delay="0"/>
                                  </p:stCondLst>
                                  <p:childTnLst>
                                    <p:set>
                                      <p:cBhvr>
                                        <p:cTn id="118" dur="1" fill="hold">
                                          <p:stCondLst>
                                            <p:cond delay="0"/>
                                          </p:stCondLst>
                                        </p:cTn>
                                        <p:tgtEl>
                                          <p:spTgt spid="83"/>
                                        </p:tgtEl>
                                        <p:attrNameLst>
                                          <p:attrName>style.visibility</p:attrName>
                                        </p:attrNameLst>
                                      </p:cBhvr>
                                      <p:to>
                                        <p:strVal val="hidden"/>
                                      </p:to>
                                    </p:set>
                                  </p:childTnLst>
                                </p:cTn>
                              </p:par>
                              <p:par>
                                <p:cTn id="119" presetID="1" presetClass="exit" presetSubtype="0" fill="hold" nodeType="withEffect">
                                  <p:stCondLst>
                                    <p:cond delay="0"/>
                                  </p:stCondLst>
                                  <p:childTnLst>
                                    <p:set>
                                      <p:cBhvr>
                                        <p:cTn id="120" dur="1" fill="hold">
                                          <p:stCondLst>
                                            <p:cond delay="0"/>
                                          </p:stCondLst>
                                        </p:cTn>
                                        <p:tgtEl>
                                          <p:spTgt spid="75"/>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68"/>
                                        </p:tgtEl>
                                        <p:attrNameLst>
                                          <p:attrName>style.visibility</p:attrName>
                                        </p:attrNameLst>
                                      </p:cBhvr>
                                      <p:to>
                                        <p:strVal val="visible"/>
                                      </p:to>
                                    </p:set>
                                  </p:childTnLst>
                                </p:cTn>
                              </p:par>
                              <p:par>
                                <p:cTn id="125" presetID="55" presetClass="entr" presetSubtype="0" fill="hold" nodeType="withEffect">
                                  <p:stCondLst>
                                    <p:cond delay="0"/>
                                  </p:stCondLst>
                                  <p:childTnLst>
                                    <p:set>
                                      <p:cBhvr>
                                        <p:cTn id="126" dur="1" fill="hold">
                                          <p:stCondLst>
                                            <p:cond delay="0"/>
                                          </p:stCondLst>
                                        </p:cTn>
                                        <p:tgtEl>
                                          <p:spTgt spid="78"/>
                                        </p:tgtEl>
                                        <p:attrNameLst>
                                          <p:attrName>style.visibility</p:attrName>
                                        </p:attrNameLst>
                                      </p:cBhvr>
                                      <p:to>
                                        <p:strVal val="visible"/>
                                      </p:to>
                                    </p:set>
                                    <p:anim calcmode="lin" valueType="num">
                                      <p:cBhvr>
                                        <p:cTn id="127" dur="500" fill="hold"/>
                                        <p:tgtEl>
                                          <p:spTgt spid="78"/>
                                        </p:tgtEl>
                                        <p:attrNameLst>
                                          <p:attrName>ppt_w</p:attrName>
                                        </p:attrNameLst>
                                      </p:cBhvr>
                                      <p:tavLst>
                                        <p:tav tm="0">
                                          <p:val>
                                            <p:strVal val="#ppt_w*0.70"/>
                                          </p:val>
                                        </p:tav>
                                        <p:tav tm="100000">
                                          <p:val>
                                            <p:strVal val="#ppt_w"/>
                                          </p:val>
                                        </p:tav>
                                      </p:tavLst>
                                    </p:anim>
                                    <p:anim calcmode="lin" valueType="num">
                                      <p:cBhvr>
                                        <p:cTn id="128" dur="500" fill="hold"/>
                                        <p:tgtEl>
                                          <p:spTgt spid="78"/>
                                        </p:tgtEl>
                                        <p:attrNameLst>
                                          <p:attrName>ppt_h</p:attrName>
                                        </p:attrNameLst>
                                      </p:cBhvr>
                                      <p:tavLst>
                                        <p:tav tm="0">
                                          <p:val>
                                            <p:strVal val="#ppt_h"/>
                                          </p:val>
                                        </p:tav>
                                        <p:tav tm="100000">
                                          <p:val>
                                            <p:strVal val="#ppt_h"/>
                                          </p:val>
                                        </p:tav>
                                      </p:tavLst>
                                    </p:anim>
                                    <p:animEffect transition="in" filter="fade">
                                      <p:cBhvr>
                                        <p:cTn id="129" dur="500"/>
                                        <p:tgtEl>
                                          <p:spTgt spid="78"/>
                                        </p:tgtEl>
                                      </p:cBhvr>
                                    </p:animEffect>
                                  </p:childTnLst>
                                </p:cTn>
                              </p:par>
                              <p:par>
                                <p:cTn id="130" presetID="55" presetClass="entr" presetSubtype="0" fill="hold" grpId="0" nodeType="withEffect">
                                  <p:stCondLst>
                                    <p:cond delay="0"/>
                                  </p:stCondLst>
                                  <p:childTnLst>
                                    <p:set>
                                      <p:cBhvr>
                                        <p:cTn id="131" dur="1" fill="hold">
                                          <p:stCondLst>
                                            <p:cond delay="0"/>
                                          </p:stCondLst>
                                        </p:cTn>
                                        <p:tgtEl>
                                          <p:spTgt spid="84"/>
                                        </p:tgtEl>
                                        <p:attrNameLst>
                                          <p:attrName>style.visibility</p:attrName>
                                        </p:attrNameLst>
                                      </p:cBhvr>
                                      <p:to>
                                        <p:strVal val="visible"/>
                                      </p:to>
                                    </p:set>
                                    <p:anim calcmode="lin" valueType="num">
                                      <p:cBhvr>
                                        <p:cTn id="132" dur="500" fill="hold"/>
                                        <p:tgtEl>
                                          <p:spTgt spid="84"/>
                                        </p:tgtEl>
                                        <p:attrNameLst>
                                          <p:attrName>ppt_w</p:attrName>
                                        </p:attrNameLst>
                                      </p:cBhvr>
                                      <p:tavLst>
                                        <p:tav tm="0">
                                          <p:val>
                                            <p:strVal val="#ppt_w*0.70"/>
                                          </p:val>
                                        </p:tav>
                                        <p:tav tm="100000">
                                          <p:val>
                                            <p:strVal val="#ppt_w"/>
                                          </p:val>
                                        </p:tav>
                                      </p:tavLst>
                                    </p:anim>
                                    <p:anim calcmode="lin" valueType="num">
                                      <p:cBhvr>
                                        <p:cTn id="133" dur="500" fill="hold"/>
                                        <p:tgtEl>
                                          <p:spTgt spid="84"/>
                                        </p:tgtEl>
                                        <p:attrNameLst>
                                          <p:attrName>ppt_h</p:attrName>
                                        </p:attrNameLst>
                                      </p:cBhvr>
                                      <p:tavLst>
                                        <p:tav tm="0">
                                          <p:val>
                                            <p:strVal val="#ppt_h"/>
                                          </p:val>
                                        </p:tav>
                                        <p:tav tm="100000">
                                          <p:val>
                                            <p:strVal val="#ppt_h"/>
                                          </p:val>
                                        </p:tav>
                                      </p:tavLst>
                                    </p:anim>
                                    <p:animEffect transition="in" filter="fade">
                                      <p:cBhvr>
                                        <p:cTn id="134" dur="500"/>
                                        <p:tgtEl>
                                          <p:spTgt spid="84"/>
                                        </p:tgtEl>
                                      </p:cBhvr>
                                    </p:animEffect>
                                  </p:childTnLst>
                                </p:cTn>
                              </p:par>
                            </p:childTnLst>
                          </p:cTn>
                        </p:par>
                        <p:par>
                          <p:cTn id="135" fill="hold">
                            <p:stCondLst>
                              <p:cond delay="500"/>
                            </p:stCondLst>
                            <p:childTnLst>
                              <p:par>
                                <p:cTn id="136" presetID="1" presetClass="entr" presetSubtype="0" fill="hold" nodeType="afterEffect">
                                  <p:stCondLst>
                                    <p:cond delay="0"/>
                                  </p:stCondLst>
                                  <p:childTnLst>
                                    <p:set>
                                      <p:cBhvr>
                                        <p:cTn id="137" dur="1" fill="hold">
                                          <p:stCondLst>
                                            <p:cond delay="0"/>
                                          </p:stCondLst>
                                        </p:cTn>
                                        <p:tgtEl>
                                          <p:spTgt spid="60"/>
                                        </p:tgtEl>
                                        <p:attrNameLst>
                                          <p:attrName>style.visibility</p:attrName>
                                        </p:attrNameLst>
                                      </p:cBhvr>
                                      <p:to>
                                        <p:strVal val="visible"/>
                                      </p:to>
                                    </p:set>
                                  </p:childTnLst>
                                </p:cTn>
                              </p:par>
                              <p:par>
                                <p:cTn id="138" presetID="1" presetClass="entr" presetSubtype="0" fill="hold" grpId="0" nodeType="withEffect">
                                  <p:stCondLst>
                                    <p:cond delay="0"/>
                                  </p:stCondLst>
                                  <p:childTnLst>
                                    <p:set>
                                      <p:cBhvr>
                                        <p:cTn id="139" dur="1" fill="hold">
                                          <p:stCondLst>
                                            <p:cond delay="0"/>
                                          </p:stCondLst>
                                        </p:cTn>
                                        <p:tgtEl>
                                          <p:spTgt spid="64"/>
                                        </p:tgtEl>
                                        <p:attrNameLst>
                                          <p:attrName>style.visibility</p:attrName>
                                        </p:attrNameLst>
                                      </p:cBhvr>
                                      <p:to>
                                        <p:strVal val="visible"/>
                                      </p:to>
                                    </p:set>
                                  </p:childTnLst>
                                </p:cTn>
                              </p:par>
                            </p:childTnLst>
                          </p:cTn>
                        </p:par>
                      </p:childTnLst>
                    </p:cTn>
                  </p:par>
                  <p:par>
                    <p:cTn id="140" fill="hold">
                      <p:stCondLst>
                        <p:cond delay="indefinite"/>
                      </p:stCondLst>
                      <p:childTnLst>
                        <p:par>
                          <p:cTn id="141" fill="hold">
                            <p:stCondLst>
                              <p:cond delay="0"/>
                            </p:stCondLst>
                            <p:childTnLst>
                              <p:par>
                                <p:cTn id="142" presetID="1" presetClass="exit" presetSubtype="0" fill="hold" grpId="1" nodeType="clickEffect">
                                  <p:stCondLst>
                                    <p:cond delay="0"/>
                                  </p:stCondLst>
                                  <p:childTnLst>
                                    <p:set>
                                      <p:cBhvr>
                                        <p:cTn id="143" dur="1" fill="hold">
                                          <p:stCondLst>
                                            <p:cond delay="0"/>
                                          </p:stCondLst>
                                        </p:cTn>
                                        <p:tgtEl>
                                          <p:spTgt spid="68"/>
                                        </p:tgtEl>
                                        <p:attrNameLst>
                                          <p:attrName>style.visibility</p:attrName>
                                        </p:attrNameLst>
                                      </p:cBhvr>
                                      <p:to>
                                        <p:strVal val="hidden"/>
                                      </p:to>
                                    </p:set>
                                  </p:childTnLst>
                                </p:cTn>
                              </p:par>
                              <p:par>
                                <p:cTn id="144" presetID="1" presetClass="exit" presetSubtype="0" fill="hold" grpId="1" nodeType="withEffect">
                                  <p:stCondLst>
                                    <p:cond delay="0"/>
                                  </p:stCondLst>
                                  <p:childTnLst>
                                    <p:set>
                                      <p:cBhvr>
                                        <p:cTn id="145" dur="1" fill="hold">
                                          <p:stCondLst>
                                            <p:cond delay="0"/>
                                          </p:stCondLst>
                                        </p:cTn>
                                        <p:tgtEl>
                                          <p:spTgt spid="64"/>
                                        </p:tgtEl>
                                        <p:attrNameLst>
                                          <p:attrName>style.visibility</p:attrName>
                                        </p:attrNameLst>
                                      </p:cBhvr>
                                      <p:to>
                                        <p:strVal val="hidden"/>
                                      </p:to>
                                    </p:set>
                                  </p:childTnLst>
                                </p:cTn>
                              </p:par>
                              <p:par>
                                <p:cTn id="146" presetID="1" presetClass="exit" presetSubtype="0" fill="hold" grpId="1" nodeType="withEffect">
                                  <p:stCondLst>
                                    <p:cond delay="0"/>
                                  </p:stCondLst>
                                  <p:childTnLst>
                                    <p:set>
                                      <p:cBhvr>
                                        <p:cTn id="147" dur="1" fill="hold">
                                          <p:stCondLst>
                                            <p:cond delay="0"/>
                                          </p:stCondLst>
                                        </p:cTn>
                                        <p:tgtEl>
                                          <p:spTgt spid="84"/>
                                        </p:tgtEl>
                                        <p:attrNameLst>
                                          <p:attrName>style.visibility</p:attrName>
                                        </p:attrNameLst>
                                      </p:cBhvr>
                                      <p:to>
                                        <p:strVal val="hidden"/>
                                      </p:to>
                                    </p:set>
                                  </p:childTnLst>
                                </p:cTn>
                              </p:par>
                              <p:par>
                                <p:cTn id="148" presetID="1" presetClass="exit" presetSubtype="0" fill="hold" nodeType="withEffect">
                                  <p:stCondLst>
                                    <p:cond delay="0"/>
                                  </p:stCondLst>
                                  <p:childTnLst>
                                    <p:set>
                                      <p:cBhvr>
                                        <p:cTn id="149" dur="1" fill="hold">
                                          <p:stCondLst>
                                            <p:cond delay="0"/>
                                          </p:stCondLst>
                                        </p:cTn>
                                        <p:tgtEl>
                                          <p:spTgt spid="78"/>
                                        </p:tgtEl>
                                        <p:attrNameLst>
                                          <p:attrName>style.visibility</p:attrName>
                                        </p:attrNameLst>
                                      </p:cBhvr>
                                      <p:to>
                                        <p:strVal val="hidden"/>
                                      </p:to>
                                    </p:set>
                                  </p:childTnLst>
                                </p:cTn>
                              </p:par>
                            </p:childTnLst>
                          </p:cTn>
                        </p:par>
                      </p:childTnLst>
                    </p:cTn>
                  </p:par>
                  <p:par>
                    <p:cTn id="150" fill="hold">
                      <p:stCondLst>
                        <p:cond delay="indefinite"/>
                      </p:stCondLst>
                      <p:childTnLst>
                        <p:par>
                          <p:cTn id="151" fill="hold">
                            <p:stCondLst>
                              <p:cond delay="0"/>
                            </p:stCondLst>
                            <p:childTnLst>
                              <p:par>
                                <p:cTn id="152" presetID="1" presetClass="entr" presetSubtype="0" fill="hold" grpId="0" nodeType="clickEffect">
                                  <p:stCondLst>
                                    <p:cond delay="0"/>
                                  </p:stCondLst>
                                  <p:childTnLst>
                                    <p:set>
                                      <p:cBhvr>
                                        <p:cTn id="153" dur="1" fill="hold">
                                          <p:stCondLst>
                                            <p:cond delay="0"/>
                                          </p:stCondLst>
                                        </p:cTn>
                                        <p:tgtEl>
                                          <p:spTgt spid="85"/>
                                        </p:tgtEl>
                                        <p:attrNameLst>
                                          <p:attrName>style.visibility</p:attrName>
                                        </p:attrNameLst>
                                      </p:cBhvr>
                                      <p:to>
                                        <p:strVal val="visible"/>
                                      </p:to>
                                    </p:set>
                                  </p:childTnLst>
                                </p:cTn>
                              </p:par>
                              <p:par>
                                <p:cTn id="154" presetID="55" presetClass="entr" presetSubtype="0" fill="hold" grpId="0" nodeType="withEffect">
                                  <p:stCondLst>
                                    <p:cond delay="0"/>
                                  </p:stCondLst>
                                  <p:childTnLst>
                                    <p:set>
                                      <p:cBhvr>
                                        <p:cTn id="155" dur="1" fill="hold">
                                          <p:stCondLst>
                                            <p:cond delay="0"/>
                                          </p:stCondLst>
                                        </p:cTn>
                                        <p:tgtEl>
                                          <p:spTgt spid="89"/>
                                        </p:tgtEl>
                                        <p:attrNameLst>
                                          <p:attrName>style.visibility</p:attrName>
                                        </p:attrNameLst>
                                      </p:cBhvr>
                                      <p:to>
                                        <p:strVal val="visible"/>
                                      </p:to>
                                    </p:set>
                                    <p:anim calcmode="lin" valueType="num">
                                      <p:cBhvr>
                                        <p:cTn id="156" dur="500" fill="hold"/>
                                        <p:tgtEl>
                                          <p:spTgt spid="89"/>
                                        </p:tgtEl>
                                        <p:attrNameLst>
                                          <p:attrName>ppt_w</p:attrName>
                                        </p:attrNameLst>
                                      </p:cBhvr>
                                      <p:tavLst>
                                        <p:tav tm="0">
                                          <p:val>
                                            <p:strVal val="#ppt_w*0.70"/>
                                          </p:val>
                                        </p:tav>
                                        <p:tav tm="100000">
                                          <p:val>
                                            <p:strVal val="#ppt_w"/>
                                          </p:val>
                                        </p:tav>
                                      </p:tavLst>
                                    </p:anim>
                                    <p:anim calcmode="lin" valueType="num">
                                      <p:cBhvr>
                                        <p:cTn id="157" dur="500" fill="hold"/>
                                        <p:tgtEl>
                                          <p:spTgt spid="89"/>
                                        </p:tgtEl>
                                        <p:attrNameLst>
                                          <p:attrName>ppt_h</p:attrName>
                                        </p:attrNameLst>
                                      </p:cBhvr>
                                      <p:tavLst>
                                        <p:tav tm="0">
                                          <p:val>
                                            <p:strVal val="#ppt_h"/>
                                          </p:val>
                                        </p:tav>
                                        <p:tav tm="100000">
                                          <p:val>
                                            <p:strVal val="#ppt_h"/>
                                          </p:val>
                                        </p:tav>
                                      </p:tavLst>
                                    </p:anim>
                                    <p:animEffect transition="in" filter="fade">
                                      <p:cBhvr>
                                        <p:cTn id="158" dur="500"/>
                                        <p:tgtEl>
                                          <p:spTgt spid="89"/>
                                        </p:tgtEl>
                                      </p:cBhvr>
                                    </p:animEffect>
                                  </p:childTnLst>
                                </p:cTn>
                              </p:par>
                              <p:par>
                                <p:cTn id="159" presetID="55" presetClass="entr" presetSubtype="0" fill="hold" nodeType="withEffect">
                                  <p:stCondLst>
                                    <p:cond delay="0"/>
                                  </p:stCondLst>
                                  <p:childTnLst>
                                    <p:set>
                                      <p:cBhvr>
                                        <p:cTn id="160" dur="1" fill="hold">
                                          <p:stCondLst>
                                            <p:cond delay="0"/>
                                          </p:stCondLst>
                                        </p:cTn>
                                        <p:tgtEl>
                                          <p:spTgt spid="88"/>
                                        </p:tgtEl>
                                        <p:attrNameLst>
                                          <p:attrName>style.visibility</p:attrName>
                                        </p:attrNameLst>
                                      </p:cBhvr>
                                      <p:to>
                                        <p:strVal val="visible"/>
                                      </p:to>
                                    </p:set>
                                    <p:anim calcmode="lin" valueType="num">
                                      <p:cBhvr>
                                        <p:cTn id="161" dur="500" fill="hold"/>
                                        <p:tgtEl>
                                          <p:spTgt spid="88"/>
                                        </p:tgtEl>
                                        <p:attrNameLst>
                                          <p:attrName>ppt_w</p:attrName>
                                        </p:attrNameLst>
                                      </p:cBhvr>
                                      <p:tavLst>
                                        <p:tav tm="0">
                                          <p:val>
                                            <p:strVal val="#ppt_w*0.70"/>
                                          </p:val>
                                        </p:tav>
                                        <p:tav tm="100000">
                                          <p:val>
                                            <p:strVal val="#ppt_w"/>
                                          </p:val>
                                        </p:tav>
                                      </p:tavLst>
                                    </p:anim>
                                    <p:anim calcmode="lin" valueType="num">
                                      <p:cBhvr>
                                        <p:cTn id="162" dur="500" fill="hold"/>
                                        <p:tgtEl>
                                          <p:spTgt spid="88"/>
                                        </p:tgtEl>
                                        <p:attrNameLst>
                                          <p:attrName>ppt_h</p:attrName>
                                        </p:attrNameLst>
                                      </p:cBhvr>
                                      <p:tavLst>
                                        <p:tav tm="0">
                                          <p:val>
                                            <p:strVal val="#ppt_h"/>
                                          </p:val>
                                        </p:tav>
                                        <p:tav tm="100000">
                                          <p:val>
                                            <p:strVal val="#ppt_h"/>
                                          </p:val>
                                        </p:tav>
                                      </p:tavLst>
                                    </p:anim>
                                    <p:animEffect transition="in" filter="fade">
                                      <p:cBhvr>
                                        <p:cTn id="163" dur="500"/>
                                        <p:tgtEl>
                                          <p:spTgt spid="88"/>
                                        </p:tgtEl>
                                      </p:cBhvr>
                                    </p:animEffect>
                                  </p:childTnLst>
                                </p:cTn>
                              </p:par>
                            </p:childTnLst>
                          </p:cTn>
                        </p:par>
                        <p:par>
                          <p:cTn id="164" fill="hold">
                            <p:stCondLst>
                              <p:cond delay="500"/>
                            </p:stCondLst>
                            <p:childTnLst>
                              <p:par>
                                <p:cTn id="165" presetID="1" presetClass="entr" presetSubtype="0" fill="hold" nodeType="afterEffect">
                                  <p:stCondLst>
                                    <p:cond delay="0"/>
                                  </p:stCondLst>
                                  <p:childTnLst>
                                    <p:set>
                                      <p:cBhvr>
                                        <p:cTn id="166" dur="1" fill="hold">
                                          <p:stCondLst>
                                            <p:cond delay="0"/>
                                          </p:stCondLst>
                                        </p:cTn>
                                        <p:tgtEl>
                                          <p:spTgt spid="86"/>
                                        </p:tgtEl>
                                        <p:attrNameLst>
                                          <p:attrName>style.visibility</p:attrName>
                                        </p:attrNameLst>
                                      </p:cBhvr>
                                      <p:to>
                                        <p:strVal val="visible"/>
                                      </p:to>
                                    </p:set>
                                  </p:childTnLst>
                                </p:cTn>
                              </p:par>
                              <p:par>
                                <p:cTn id="167" presetID="1" presetClass="entr" presetSubtype="0" fill="hold" grpId="2" nodeType="withEffect">
                                  <p:stCondLst>
                                    <p:cond delay="0"/>
                                  </p:stCondLst>
                                  <p:childTnLst>
                                    <p:set>
                                      <p:cBhvr>
                                        <p:cTn id="168" dur="1" fill="hold">
                                          <p:stCondLst>
                                            <p:cond delay="0"/>
                                          </p:stCondLst>
                                        </p:cTn>
                                        <p:tgtEl>
                                          <p:spTgt spid="52"/>
                                        </p:tgtEl>
                                        <p:attrNameLst>
                                          <p:attrName>style.visibility</p:attrName>
                                        </p:attrNameLst>
                                      </p:cBhvr>
                                      <p:to>
                                        <p:strVal val="visible"/>
                                      </p:to>
                                    </p:set>
                                  </p:childTnLst>
                                </p:cTn>
                              </p:par>
                            </p:childTnLst>
                          </p:cTn>
                        </p:par>
                      </p:childTnLst>
                    </p:cTn>
                  </p:par>
                  <p:par>
                    <p:cTn id="169" fill="hold">
                      <p:stCondLst>
                        <p:cond delay="indefinite"/>
                      </p:stCondLst>
                      <p:childTnLst>
                        <p:par>
                          <p:cTn id="170" fill="hold">
                            <p:stCondLst>
                              <p:cond delay="0"/>
                            </p:stCondLst>
                            <p:childTnLst>
                              <p:par>
                                <p:cTn id="171" presetID="1" presetClass="exit" presetSubtype="0" fill="hold" grpId="1" nodeType="clickEffect">
                                  <p:stCondLst>
                                    <p:cond delay="0"/>
                                  </p:stCondLst>
                                  <p:childTnLst>
                                    <p:set>
                                      <p:cBhvr>
                                        <p:cTn id="172" dur="1" fill="hold">
                                          <p:stCondLst>
                                            <p:cond delay="0"/>
                                          </p:stCondLst>
                                        </p:cTn>
                                        <p:tgtEl>
                                          <p:spTgt spid="85"/>
                                        </p:tgtEl>
                                        <p:attrNameLst>
                                          <p:attrName>style.visibility</p:attrName>
                                        </p:attrNameLst>
                                      </p:cBhvr>
                                      <p:to>
                                        <p:strVal val="hidden"/>
                                      </p:to>
                                    </p:set>
                                  </p:childTnLst>
                                </p:cTn>
                              </p:par>
                              <p:par>
                                <p:cTn id="173" presetID="1" presetClass="exit" presetSubtype="0" fill="hold" grpId="3" nodeType="withEffect">
                                  <p:stCondLst>
                                    <p:cond delay="0"/>
                                  </p:stCondLst>
                                  <p:childTnLst>
                                    <p:set>
                                      <p:cBhvr>
                                        <p:cTn id="174" dur="1" fill="hold">
                                          <p:stCondLst>
                                            <p:cond delay="0"/>
                                          </p:stCondLst>
                                        </p:cTn>
                                        <p:tgtEl>
                                          <p:spTgt spid="52"/>
                                        </p:tgtEl>
                                        <p:attrNameLst>
                                          <p:attrName>style.visibility</p:attrName>
                                        </p:attrNameLst>
                                      </p:cBhvr>
                                      <p:to>
                                        <p:strVal val="hidden"/>
                                      </p:to>
                                    </p:set>
                                  </p:childTnLst>
                                </p:cTn>
                              </p:par>
                              <p:par>
                                <p:cTn id="175" presetID="1" presetClass="exit" presetSubtype="0" fill="hold" grpId="1" nodeType="withEffect">
                                  <p:stCondLst>
                                    <p:cond delay="0"/>
                                  </p:stCondLst>
                                  <p:childTnLst>
                                    <p:set>
                                      <p:cBhvr>
                                        <p:cTn id="176" dur="1" fill="hold">
                                          <p:stCondLst>
                                            <p:cond delay="0"/>
                                          </p:stCondLst>
                                        </p:cTn>
                                        <p:tgtEl>
                                          <p:spTgt spid="89"/>
                                        </p:tgtEl>
                                        <p:attrNameLst>
                                          <p:attrName>style.visibility</p:attrName>
                                        </p:attrNameLst>
                                      </p:cBhvr>
                                      <p:to>
                                        <p:strVal val="hidden"/>
                                      </p:to>
                                    </p:set>
                                  </p:childTnLst>
                                </p:cTn>
                              </p:par>
                              <p:par>
                                <p:cTn id="177" presetID="1" presetClass="exit" presetSubtype="0" fill="hold" nodeType="withEffect">
                                  <p:stCondLst>
                                    <p:cond delay="0"/>
                                  </p:stCondLst>
                                  <p:childTnLst>
                                    <p:set>
                                      <p:cBhvr>
                                        <p:cTn id="178" dur="1" fill="hold">
                                          <p:stCondLst>
                                            <p:cond delay="0"/>
                                          </p:stCondLst>
                                        </p:cTn>
                                        <p:tgtEl>
                                          <p:spTgt spid="88"/>
                                        </p:tgtEl>
                                        <p:attrNameLst>
                                          <p:attrName>style.visibility</p:attrName>
                                        </p:attrNameLst>
                                      </p:cBhvr>
                                      <p:to>
                                        <p:strVal val="hidden"/>
                                      </p:to>
                                    </p:set>
                                  </p:childTnLst>
                                </p:cTn>
                              </p:par>
                            </p:childTnLst>
                          </p:cTn>
                        </p:par>
                      </p:childTnLst>
                    </p:cTn>
                  </p:par>
                  <p:par>
                    <p:cTn id="179" fill="hold">
                      <p:stCondLst>
                        <p:cond delay="indefinite"/>
                      </p:stCondLst>
                      <p:childTnLst>
                        <p:par>
                          <p:cTn id="180" fill="hold">
                            <p:stCondLst>
                              <p:cond delay="0"/>
                            </p:stCondLst>
                            <p:childTnLst>
                              <p:par>
                                <p:cTn id="181" presetID="1" presetClass="entr" presetSubtype="0" fill="hold" grpId="0" nodeType="clickEffect">
                                  <p:stCondLst>
                                    <p:cond delay="0"/>
                                  </p:stCondLst>
                                  <p:childTnLst>
                                    <p:set>
                                      <p:cBhvr>
                                        <p:cTn id="182" dur="1" fill="hold">
                                          <p:stCondLst>
                                            <p:cond delay="0"/>
                                          </p:stCondLst>
                                        </p:cTn>
                                        <p:tgtEl>
                                          <p:spTgt spid="90"/>
                                        </p:tgtEl>
                                        <p:attrNameLst>
                                          <p:attrName>style.visibility</p:attrName>
                                        </p:attrNameLst>
                                      </p:cBhvr>
                                      <p:to>
                                        <p:strVal val="visible"/>
                                      </p:to>
                                    </p:set>
                                  </p:childTnLst>
                                </p:cTn>
                              </p:par>
                              <p:par>
                                <p:cTn id="183" presetID="55" presetClass="entr" presetSubtype="0" fill="hold" grpId="2" nodeType="withEffect">
                                  <p:stCondLst>
                                    <p:cond delay="0"/>
                                  </p:stCondLst>
                                  <p:childTnLst>
                                    <p:set>
                                      <p:cBhvr>
                                        <p:cTn id="184" dur="1" fill="hold">
                                          <p:stCondLst>
                                            <p:cond delay="0"/>
                                          </p:stCondLst>
                                        </p:cTn>
                                        <p:tgtEl>
                                          <p:spTgt spid="93"/>
                                        </p:tgtEl>
                                        <p:attrNameLst>
                                          <p:attrName>style.visibility</p:attrName>
                                        </p:attrNameLst>
                                      </p:cBhvr>
                                      <p:to>
                                        <p:strVal val="visible"/>
                                      </p:to>
                                    </p:set>
                                    <p:anim calcmode="lin" valueType="num">
                                      <p:cBhvr>
                                        <p:cTn id="185" dur="500" fill="hold"/>
                                        <p:tgtEl>
                                          <p:spTgt spid="93"/>
                                        </p:tgtEl>
                                        <p:attrNameLst>
                                          <p:attrName>ppt_w</p:attrName>
                                        </p:attrNameLst>
                                      </p:cBhvr>
                                      <p:tavLst>
                                        <p:tav tm="0">
                                          <p:val>
                                            <p:strVal val="#ppt_w*0.70"/>
                                          </p:val>
                                        </p:tav>
                                        <p:tav tm="100000">
                                          <p:val>
                                            <p:strVal val="#ppt_w"/>
                                          </p:val>
                                        </p:tav>
                                      </p:tavLst>
                                    </p:anim>
                                    <p:anim calcmode="lin" valueType="num">
                                      <p:cBhvr>
                                        <p:cTn id="186" dur="500" fill="hold"/>
                                        <p:tgtEl>
                                          <p:spTgt spid="93"/>
                                        </p:tgtEl>
                                        <p:attrNameLst>
                                          <p:attrName>ppt_h</p:attrName>
                                        </p:attrNameLst>
                                      </p:cBhvr>
                                      <p:tavLst>
                                        <p:tav tm="0">
                                          <p:val>
                                            <p:strVal val="#ppt_h"/>
                                          </p:val>
                                        </p:tav>
                                        <p:tav tm="100000">
                                          <p:val>
                                            <p:strVal val="#ppt_h"/>
                                          </p:val>
                                        </p:tav>
                                      </p:tavLst>
                                    </p:anim>
                                    <p:animEffect transition="in" filter="fade">
                                      <p:cBhvr>
                                        <p:cTn id="187" dur="500"/>
                                        <p:tgtEl>
                                          <p:spTgt spid="93"/>
                                        </p:tgtEl>
                                      </p:cBhvr>
                                    </p:animEffect>
                                  </p:childTnLst>
                                </p:cTn>
                              </p:par>
                              <p:par>
                                <p:cTn id="188" presetID="55" presetClass="entr" presetSubtype="0" fill="hold" nodeType="withEffect">
                                  <p:stCondLst>
                                    <p:cond delay="0"/>
                                  </p:stCondLst>
                                  <p:childTnLst>
                                    <p:set>
                                      <p:cBhvr>
                                        <p:cTn id="189" dur="1" fill="hold">
                                          <p:stCondLst>
                                            <p:cond delay="0"/>
                                          </p:stCondLst>
                                        </p:cTn>
                                        <p:tgtEl>
                                          <p:spTgt spid="92"/>
                                        </p:tgtEl>
                                        <p:attrNameLst>
                                          <p:attrName>style.visibility</p:attrName>
                                        </p:attrNameLst>
                                      </p:cBhvr>
                                      <p:to>
                                        <p:strVal val="visible"/>
                                      </p:to>
                                    </p:set>
                                    <p:anim calcmode="lin" valueType="num">
                                      <p:cBhvr>
                                        <p:cTn id="190" dur="500" fill="hold"/>
                                        <p:tgtEl>
                                          <p:spTgt spid="92"/>
                                        </p:tgtEl>
                                        <p:attrNameLst>
                                          <p:attrName>ppt_w</p:attrName>
                                        </p:attrNameLst>
                                      </p:cBhvr>
                                      <p:tavLst>
                                        <p:tav tm="0">
                                          <p:val>
                                            <p:strVal val="#ppt_w*0.70"/>
                                          </p:val>
                                        </p:tav>
                                        <p:tav tm="100000">
                                          <p:val>
                                            <p:strVal val="#ppt_w"/>
                                          </p:val>
                                        </p:tav>
                                      </p:tavLst>
                                    </p:anim>
                                    <p:anim calcmode="lin" valueType="num">
                                      <p:cBhvr>
                                        <p:cTn id="191" dur="500" fill="hold"/>
                                        <p:tgtEl>
                                          <p:spTgt spid="92"/>
                                        </p:tgtEl>
                                        <p:attrNameLst>
                                          <p:attrName>ppt_h</p:attrName>
                                        </p:attrNameLst>
                                      </p:cBhvr>
                                      <p:tavLst>
                                        <p:tav tm="0">
                                          <p:val>
                                            <p:strVal val="#ppt_h"/>
                                          </p:val>
                                        </p:tav>
                                        <p:tav tm="100000">
                                          <p:val>
                                            <p:strVal val="#ppt_h"/>
                                          </p:val>
                                        </p:tav>
                                      </p:tavLst>
                                    </p:anim>
                                    <p:animEffect transition="in" filter="fade">
                                      <p:cBhvr>
                                        <p:cTn id="192" dur="500"/>
                                        <p:tgtEl>
                                          <p:spTgt spid="92"/>
                                        </p:tgtEl>
                                      </p:cBhvr>
                                    </p:animEffect>
                                  </p:childTnLst>
                                </p:cTn>
                              </p:par>
                            </p:childTnLst>
                          </p:cTn>
                        </p:par>
                        <p:par>
                          <p:cTn id="193" fill="hold">
                            <p:stCondLst>
                              <p:cond delay="500"/>
                            </p:stCondLst>
                            <p:childTnLst>
                              <p:par>
                                <p:cTn id="194" presetID="1" presetClass="entr" presetSubtype="0" fill="hold" nodeType="afterEffect">
                                  <p:stCondLst>
                                    <p:cond delay="0"/>
                                  </p:stCondLst>
                                  <p:childTnLst>
                                    <p:set>
                                      <p:cBhvr>
                                        <p:cTn id="195" dur="1" fill="hold">
                                          <p:stCondLst>
                                            <p:cond delay="0"/>
                                          </p:stCondLst>
                                        </p:cTn>
                                        <p:tgtEl>
                                          <p:spTgt spid="94"/>
                                        </p:tgtEl>
                                        <p:attrNameLst>
                                          <p:attrName>style.visibility</p:attrName>
                                        </p:attrNameLst>
                                      </p:cBhvr>
                                      <p:to>
                                        <p:strVal val="visible"/>
                                      </p:to>
                                    </p:set>
                                  </p:childTnLst>
                                </p:cTn>
                              </p:par>
                              <p:par>
                                <p:cTn id="196" presetID="1" presetClass="entr" presetSubtype="0" fill="hold" grpId="2" nodeType="withEffect">
                                  <p:stCondLst>
                                    <p:cond delay="0"/>
                                  </p:stCondLst>
                                  <p:childTnLst>
                                    <p:set>
                                      <p:cBhvr>
                                        <p:cTn id="197" dur="1" fill="hold">
                                          <p:stCondLst>
                                            <p:cond delay="0"/>
                                          </p:stCondLst>
                                        </p:cTn>
                                        <p:tgtEl>
                                          <p:spTgt spid="58"/>
                                        </p:tgtEl>
                                        <p:attrNameLst>
                                          <p:attrName>style.visibility</p:attrName>
                                        </p:attrNameLst>
                                      </p:cBhvr>
                                      <p:to>
                                        <p:strVal val="visible"/>
                                      </p:to>
                                    </p:set>
                                  </p:childTnLst>
                                </p:cTn>
                              </p:par>
                            </p:childTnLst>
                          </p:cTn>
                        </p:par>
                      </p:childTnLst>
                    </p:cTn>
                  </p:par>
                  <p:par>
                    <p:cTn id="198" fill="hold">
                      <p:stCondLst>
                        <p:cond delay="indefinite"/>
                      </p:stCondLst>
                      <p:childTnLst>
                        <p:par>
                          <p:cTn id="199" fill="hold">
                            <p:stCondLst>
                              <p:cond delay="0"/>
                            </p:stCondLst>
                            <p:childTnLst>
                              <p:par>
                                <p:cTn id="200" presetID="1" presetClass="exit" presetSubtype="0" fill="hold" grpId="1" nodeType="clickEffect">
                                  <p:stCondLst>
                                    <p:cond delay="0"/>
                                  </p:stCondLst>
                                  <p:childTnLst>
                                    <p:set>
                                      <p:cBhvr>
                                        <p:cTn id="201" dur="1" fill="hold">
                                          <p:stCondLst>
                                            <p:cond delay="0"/>
                                          </p:stCondLst>
                                        </p:cTn>
                                        <p:tgtEl>
                                          <p:spTgt spid="90"/>
                                        </p:tgtEl>
                                        <p:attrNameLst>
                                          <p:attrName>style.visibility</p:attrName>
                                        </p:attrNameLst>
                                      </p:cBhvr>
                                      <p:to>
                                        <p:strVal val="hidden"/>
                                      </p:to>
                                    </p:set>
                                  </p:childTnLst>
                                </p:cTn>
                              </p:par>
                              <p:par>
                                <p:cTn id="202" presetID="1" presetClass="exit" presetSubtype="0" fill="hold" grpId="3" nodeType="withEffect">
                                  <p:stCondLst>
                                    <p:cond delay="0"/>
                                  </p:stCondLst>
                                  <p:childTnLst>
                                    <p:set>
                                      <p:cBhvr>
                                        <p:cTn id="203" dur="1" fill="hold">
                                          <p:stCondLst>
                                            <p:cond delay="0"/>
                                          </p:stCondLst>
                                        </p:cTn>
                                        <p:tgtEl>
                                          <p:spTgt spid="93"/>
                                        </p:tgtEl>
                                        <p:attrNameLst>
                                          <p:attrName>style.visibility</p:attrName>
                                        </p:attrNameLst>
                                      </p:cBhvr>
                                      <p:to>
                                        <p:strVal val="hidden"/>
                                      </p:to>
                                    </p:set>
                                  </p:childTnLst>
                                </p:cTn>
                              </p:par>
                              <p:par>
                                <p:cTn id="204" presetID="1" presetClass="exit" presetSubtype="0" fill="hold" nodeType="withEffect">
                                  <p:stCondLst>
                                    <p:cond delay="0"/>
                                  </p:stCondLst>
                                  <p:childTnLst>
                                    <p:set>
                                      <p:cBhvr>
                                        <p:cTn id="205" dur="1" fill="hold">
                                          <p:stCondLst>
                                            <p:cond delay="0"/>
                                          </p:stCondLst>
                                        </p:cTn>
                                        <p:tgtEl>
                                          <p:spTgt spid="92"/>
                                        </p:tgtEl>
                                        <p:attrNameLst>
                                          <p:attrName>style.visibility</p:attrName>
                                        </p:attrNameLst>
                                      </p:cBhvr>
                                      <p:to>
                                        <p:strVal val="hidden"/>
                                      </p:to>
                                    </p:set>
                                  </p:childTnLst>
                                </p:cTn>
                              </p:par>
                              <p:par>
                                <p:cTn id="206" presetID="1" presetClass="exit" presetSubtype="0" fill="hold" grpId="3" nodeType="withEffect">
                                  <p:stCondLst>
                                    <p:cond delay="0"/>
                                  </p:stCondLst>
                                  <p:childTnLst>
                                    <p:set>
                                      <p:cBhvr>
                                        <p:cTn id="207" dur="1" fill="hold">
                                          <p:stCondLst>
                                            <p:cond delay="0"/>
                                          </p:stCondLst>
                                        </p:cTn>
                                        <p:tgtEl>
                                          <p:spTgt spid="58"/>
                                        </p:tgtEl>
                                        <p:attrNameLst>
                                          <p:attrName>style.visibility</p:attrName>
                                        </p:attrNameLst>
                                      </p:cBhvr>
                                      <p:to>
                                        <p:strVal val="hidden"/>
                                      </p:to>
                                    </p:set>
                                  </p:childTnLst>
                                </p:cTn>
                              </p:par>
                            </p:childTnLst>
                          </p:cTn>
                        </p:par>
                      </p:childTnLst>
                    </p:cTn>
                  </p:par>
                  <p:par>
                    <p:cTn id="208" fill="hold">
                      <p:stCondLst>
                        <p:cond delay="indefinite"/>
                      </p:stCondLst>
                      <p:childTnLst>
                        <p:par>
                          <p:cTn id="209" fill="hold">
                            <p:stCondLst>
                              <p:cond delay="0"/>
                            </p:stCondLst>
                            <p:childTnLst>
                              <p:par>
                                <p:cTn id="210" presetID="1" presetClass="entr" presetSubtype="0" fill="hold" grpId="0" nodeType="clickEffect">
                                  <p:stCondLst>
                                    <p:cond delay="0"/>
                                  </p:stCondLst>
                                  <p:childTnLst>
                                    <p:set>
                                      <p:cBhvr>
                                        <p:cTn id="211" dur="1" fill="hold">
                                          <p:stCondLst>
                                            <p:cond delay="0"/>
                                          </p:stCondLst>
                                        </p:cTn>
                                        <p:tgtEl>
                                          <p:spTgt spid="95"/>
                                        </p:tgtEl>
                                        <p:attrNameLst>
                                          <p:attrName>style.visibility</p:attrName>
                                        </p:attrNameLst>
                                      </p:cBhvr>
                                      <p:to>
                                        <p:strVal val="visible"/>
                                      </p:to>
                                    </p:set>
                                  </p:childTnLst>
                                </p:cTn>
                              </p:par>
                              <p:par>
                                <p:cTn id="212" presetID="55" presetClass="entr" presetSubtype="0" fill="hold" grpId="0" nodeType="withEffect">
                                  <p:stCondLst>
                                    <p:cond delay="0"/>
                                  </p:stCondLst>
                                  <p:childTnLst>
                                    <p:set>
                                      <p:cBhvr>
                                        <p:cTn id="213" dur="1" fill="hold">
                                          <p:stCondLst>
                                            <p:cond delay="0"/>
                                          </p:stCondLst>
                                        </p:cTn>
                                        <p:tgtEl>
                                          <p:spTgt spid="98"/>
                                        </p:tgtEl>
                                        <p:attrNameLst>
                                          <p:attrName>style.visibility</p:attrName>
                                        </p:attrNameLst>
                                      </p:cBhvr>
                                      <p:to>
                                        <p:strVal val="visible"/>
                                      </p:to>
                                    </p:set>
                                    <p:anim calcmode="lin" valueType="num">
                                      <p:cBhvr>
                                        <p:cTn id="214" dur="500" fill="hold"/>
                                        <p:tgtEl>
                                          <p:spTgt spid="98"/>
                                        </p:tgtEl>
                                        <p:attrNameLst>
                                          <p:attrName>ppt_w</p:attrName>
                                        </p:attrNameLst>
                                      </p:cBhvr>
                                      <p:tavLst>
                                        <p:tav tm="0">
                                          <p:val>
                                            <p:strVal val="#ppt_w*0.70"/>
                                          </p:val>
                                        </p:tav>
                                        <p:tav tm="100000">
                                          <p:val>
                                            <p:strVal val="#ppt_w"/>
                                          </p:val>
                                        </p:tav>
                                      </p:tavLst>
                                    </p:anim>
                                    <p:anim calcmode="lin" valueType="num">
                                      <p:cBhvr>
                                        <p:cTn id="215" dur="500" fill="hold"/>
                                        <p:tgtEl>
                                          <p:spTgt spid="98"/>
                                        </p:tgtEl>
                                        <p:attrNameLst>
                                          <p:attrName>ppt_h</p:attrName>
                                        </p:attrNameLst>
                                      </p:cBhvr>
                                      <p:tavLst>
                                        <p:tav tm="0">
                                          <p:val>
                                            <p:strVal val="#ppt_h"/>
                                          </p:val>
                                        </p:tav>
                                        <p:tav tm="100000">
                                          <p:val>
                                            <p:strVal val="#ppt_h"/>
                                          </p:val>
                                        </p:tav>
                                      </p:tavLst>
                                    </p:anim>
                                    <p:animEffect transition="in" filter="fade">
                                      <p:cBhvr>
                                        <p:cTn id="216" dur="500"/>
                                        <p:tgtEl>
                                          <p:spTgt spid="98"/>
                                        </p:tgtEl>
                                      </p:cBhvr>
                                    </p:animEffect>
                                  </p:childTnLst>
                                </p:cTn>
                              </p:par>
                              <p:par>
                                <p:cTn id="217" presetID="55" presetClass="entr" presetSubtype="0" fill="hold" nodeType="withEffect">
                                  <p:stCondLst>
                                    <p:cond delay="0"/>
                                  </p:stCondLst>
                                  <p:childTnLst>
                                    <p:set>
                                      <p:cBhvr>
                                        <p:cTn id="218" dur="1" fill="hold">
                                          <p:stCondLst>
                                            <p:cond delay="0"/>
                                          </p:stCondLst>
                                        </p:cTn>
                                        <p:tgtEl>
                                          <p:spTgt spid="97"/>
                                        </p:tgtEl>
                                        <p:attrNameLst>
                                          <p:attrName>style.visibility</p:attrName>
                                        </p:attrNameLst>
                                      </p:cBhvr>
                                      <p:to>
                                        <p:strVal val="visible"/>
                                      </p:to>
                                    </p:set>
                                    <p:anim calcmode="lin" valueType="num">
                                      <p:cBhvr>
                                        <p:cTn id="219" dur="500" fill="hold"/>
                                        <p:tgtEl>
                                          <p:spTgt spid="97"/>
                                        </p:tgtEl>
                                        <p:attrNameLst>
                                          <p:attrName>ppt_w</p:attrName>
                                        </p:attrNameLst>
                                      </p:cBhvr>
                                      <p:tavLst>
                                        <p:tav tm="0">
                                          <p:val>
                                            <p:strVal val="#ppt_w*0.70"/>
                                          </p:val>
                                        </p:tav>
                                        <p:tav tm="100000">
                                          <p:val>
                                            <p:strVal val="#ppt_w"/>
                                          </p:val>
                                        </p:tav>
                                      </p:tavLst>
                                    </p:anim>
                                    <p:anim calcmode="lin" valueType="num">
                                      <p:cBhvr>
                                        <p:cTn id="220" dur="500" fill="hold"/>
                                        <p:tgtEl>
                                          <p:spTgt spid="97"/>
                                        </p:tgtEl>
                                        <p:attrNameLst>
                                          <p:attrName>ppt_h</p:attrName>
                                        </p:attrNameLst>
                                      </p:cBhvr>
                                      <p:tavLst>
                                        <p:tav tm="0">
                                          <p:val>
                                            <p:strVal val="#ppt_h"/>
                                          </p:val>
                                        </p:tav>
                                        <p:tav tm="100000">
                                          <p:val>
                                            <p:strVal val="#ppt_h"/>
                                          </p:val>
                                        </p:tav>
                                      </p:tavLst>
                                    </p:anim>
                                    <p:animEffect transition="in" filter="fade">
                                      <p:cBhvr>
                                        <p:cTn id="221" dur="500"/>
                                        <p:tgtEl>
                                          <p:spTgt spid="97"/>
                                        </p:tgtEl>
                                      </p:cBhvr>
                                    </p:animEffect>
                                  </p:childTnLst>
                                </p:cTn>
                              </p:par>
                            </p:childTnLst>
                          </p:cTn>
                        </p:par>
                        <p:par>
                          <p:cTn id="222" fill="hold">
                            <p:stCondLst>
                              <p:cond delay="500"/>
                            </p:stCondLst>
                            <p:childTnLst>
                              <p:par>
                                <p:cTn id="223" presetID="1" presetClass="entr" presetSubtype="0" fill="hold" grpId="2" nodeType="afterEffect">
                                  <p:stCondLst>
                                    <p:cond delay="0"/>
                                  </p:stCondLst>
                                  <p:childTnLst>
                                    <p:set>
                                      <p:cBhvr>
                                        <p:cTn id="224" dur="1" fill="hold">
                                          <p:stCondLst>
                                            <p:cond delay="0"/>
                                          </p:stCondLst>
                                        </p:cTn>
                                        <p:tgtEl>
                                          <p:spTgt spid="62"/>
                                        </p:tgtEl>
                                        <p:attrNameLst>
                                          <p:attrName>style.visibility</p:attrName>
                                        </p:attrNameLst>
                                      </p:cBhvr>
                                      <p:to>
                                        <p:strVal val="visible"/>
                                      </p:to>
                                    </p:set>
                                  </p:childTnLst>
                                </p:cTn>
                              </p:par>
                              <p:par>
                                <p:cTn id="225" presetID="1" presetClass="entr" presetSubtype="0" fill="hold" nodeType="withEffect">
                                  <p:stCondLst>
                                    <p:cond delay="0"/>
                                  </p:stCondLst>
                                  <p:childTnLst>
                                    <p:set>
                                      <p:cBhvr>
                                        <p:cTn id="226" dur="1" fill="hold">
                                          <p:stCondLst>
                                            <p:cond delay="0"/>
                                          </p:stCondLst>
                                        </p:cTn>
                                        <p:tgtEl>
                                          <p:spTgt spid="99"/>
                                        </p:tgtEl>
                                        <p:attrNameLst>
                                          <p:attrName>style.visibility</p:attrName>
                                        </p:attrNameLst>
                                      </p:cBhvr>
                                      <p:to>
                                        <p:strVal val="visible"/>
                                      </p:to>
                                    </p:set>
                                  </p:childTnLst>
                                </p:cTn>
                              </p:par>
                            </p:childTnLst>
                          </p:cTn>
                        </p:par>
                      </p:childTnLst>
                    </p:cTn>
                  </p:par>
                  <p:par>
                    <p:cTn id="227" fill="hold">
                      <p:stCondLst>
                        <p:cond delay="indefinite"/>
                      </p:stCondLst>
                      <p:childTnLst>
                        <p:par>
                          <p:cTn id="228" fill="hold">
                            <p:stCondLst>
                              <p:cond delay="0"/>
                            </p:stCondLst>
                            <p:childTnLst>
                              <p:par>
                                <p:cTn id="229" presetID="1" presetClass="exit" presetSubtype="0" fill="hold" grpId="1" nodeType="clickEffect">
                                  <p:stCondLst>
                                    <p:cond delay="0"/>
                                  </p:stCondLst>
                                  <p:childTnLst>
                                    <p:set>
                                      <p:cBhvr>
                                        <p:cTn id="230" dur="1" fill="hold">
                                          <p:stCondLst>
                                            <p:cond delay="0"/>
                                          </p:stCondLst>
                                        </p:cTn>
                                        <p:tgtEl>
                                          <p:spTgt spid="95"/>
                                        </p:tgtEl>
                                        <p:attrNameLst>
                                          <p:attrName>style.visibility</p:attrName>
                                        </p:attrNameLst>
                                      </p:cBhvr>
                                      <p:to>
                                        <p:strVal val="hidden"/>
                                      </p:to>
                                    </p:set>
                                  </p:childTnLst>
                                </p:cTn>
                              </p:par>
                              <p:par>
                                <p:cTn id="231" presetID="1" presetClass="exit" presetSubtype="0" fill="hold" grpId="1" nodeType="withEffect">
                                  <p:stCondLst>
                                    <p:cond delay="0"/>
                                  </p:stCondLst>
                                  <p:childTnLst>
                                    <p:set>
                                      <p:cBhvr>
                                        <p:cTn id="232" dur="1" fill="hold">
                                          <p:stCondLst>
                                            <p:cond delay="0"/>
                                          </p:stCondLst>
                                        </p:cTn>
                                        <p:tgtEl>
                                          <p:spTgt spid="98"/>
                                        </p:tgtEl>
                                        <p:attrNameLst>
                                          <p:attrName>style.visibility</p:attrName>
                                        </p:attrNameLst>
                                      </p:cBhvr>
                                      <p:to>
                                        <p:strVal val="hidden"/>
                                      </p:to>
                                    </p:set>
                                  </p:childTnLst>
                                </p:cTn>
                              </p:par>
                              <p:par>
                                <p:cTn id="233" presetID="1" presetClass="exit" presetSubtype="0" fill="hold" nodeType="withEffect">
                                  <p:stCondLst>
                                    <p:cond delay="0"/>
                                  </p:stCondLst>
                                  <p:childTnLst>
                                    <p:set>
                                      <p:cBhvr>
                                        <p:cTn id="234" dur="1" fill="hold">
                                          <p:stCondLst>
                                            <p:cond delay="0"/>
                                          </p:stCondLst>
                                        </p:cTn>
                                        <p:tgtEl>
                                          <p:spTgt spid="97"/>
                                        </p:tgtEl>
                                        <p:attrNameLst>
                                          <p:attrName>style.visibility</p:attrName>
                                        </p:attrNameLst>
                                      </p:cBhvr>
                                      <p:to>
                                        <p:strVal val="hidden"/>
                                      </p:to>
                                    </p:set>
                                  </p:childTnLst>
                                </p:cTn>
                              </p:par>
                              <p:par>
                                <p:cTn id="235" presetID="1" presetClass="exit" presetSubtype="0" fill="hold" grpId="3" nodeType="withEffect">
                                  <p:stCondLst>
                                    <p:cond delay="0"/>
                                  </p:stCondLst>
                                  <p:childTnLst>
                                    <p:set>
                                      <p:cBhvr>
                                        <p:cTn id="236" dur="1" fill="hold">
                                          <p:stCondLst>
                                            <p:cond delay="0"/>
                                          </p:stCondLst>
                                        </p:cTn>
                                        <p:tgtEl>
                                          <p:spTgt spid="62"/>
                                        </p:tgtEl>
                                        <p:attrNameLst>
                                          <p:attrName>style.visibility</p:attrName>
                                        </p:attrNameLst>
                                      </p:cBhvr>
                                      <p:to>
                                        <p:strVal val="hidden"/>
                                      </p:to>
                                    </p:set>
                                  </p:childTnLst>
                                </p:cTn>
                              </p:par>
                            </p:childTnLst>
                          </p:cTn>
                        </p:par>
                      </p:childTnLst>
                    </p:cTn>
                  </p:par>
                  <p:par>
                    <p:cTn id="237" fill="hold">
                      <p:stCondLst>
                        <p:cond delay="indefinite"/>
                      </p:stCondLst>
                      <p:childTnLst>
                        <p:par>
                          <p:cTn id="238" fill="hold">
                            <p:stCondLst>
                              <p:cond delay="0"/>
                            </p:stCondLst>
                            <p:childTnLst>
                              <p:par>
                                <p:cTn id="239" presetID="1" presetClass="entr" presetSubtype="0" fill="hold" grpId="0" nodeType="clickEffect">
                                  <p:stCondLst>
                                    <p:cond delay="0"/>
                                  </p:stCondLst>
                                  <p:childTnLst>
                                    <p:set>
                                      <p:cBhvr>
                                        <p:cTn id="240" dur="1" fill="hold">
                                          <p:stCondLst>
                                            <p:cond delay="0"/>
                                          </p:stCondLst>
                                        </p:cTn>
                                        <p:tgtEl>
                                          <p:spTgt spid="104"/>
                                        </p:tgtEl>
                                        <p:attrNameLst>
                                          <p:attrName>style.visibility</p:attrName>
                                        </p:attrNameLst>
                                      </p:cBhvr>
                                      <p:to>
                                        <p:strVal val="visible"/>
                                      </p:to>
                                    </p:set>
                                  </p:childTnLst>
                                </p:cTn>
                              </p:par>
                              <p:par>
                                <p:cTn id="241" presetID="55" presetClass="entr" presetSubtype="0" fill="hold" nodeType="withEffect">
                                  <p:stCondLst>
                                    <p:cond delay="0"/>
                                  </p:stCondLst>
                                  <p:childTnLst>
                                    <p:set>
                                      <p:cBhvr>
                                        <p:cTn id="242" dur="1" fill="hold">
                                          <p:stCondLst>
                                            <p:cond delay="0"/>
                                          </p:stCondLst>
                                        </p:cTn>
                                        <p:tgtEl>
                                          <p:spTgt spid="106"/>
                                        </p:tgtEl>
                                        <p:attrNameLst>
                                          <p:attrName>style.visibility</p:attrName>
                                        </p:attrNameLst>
                                      </p:cBhvr>
                                      <p:to>
                                        <p:strVal val="visible"/>
                                      </p:to>
                                    </p:set>
                                    <p:anim calcmode="lin" valueType="num">
                                      <p:cBhvr>
                                        <p:cTn id="243" dur="500" fill="hold"/>
                                        <p:tgtEl>
                                          <p:spTgt spid="106"/>
                                        </p:tgtEl>
                                        <p:attrNameLst>
                                          <p:attrName>ppt_w</p:attrName>
                                        </p:attrNameLst>
                                      </p:cBhvr>
                                      <p:tavLst>
                                        <p:tav tm="0">
                                          <p:val>
                                            <p:strVal val="#ppt_w*0.70"/>
                                          </p:val>
                                        </p:tav>
                                        <p:tav tm="100000">
                                          <p:val>
                                            <p:strVal val="#ppt_w"/>
                                          </p:val>
                                        </p:tav>
                                      </p:tavLst>
                                    </p:anim>
                                    <p:anim calcmode="lin" valueType="num">
                                      <p:cBhvr>
                                        <p:cTn id="244" dur="500" fill="hold"/>
                                        <p:tgtEl>
                                          <p:spTgt spid="106"/>
                                        </p:tgtEl>
                                        <p:attrNameLst>
                                          <p:attrName>ppt_h</p:attrName>
                                        </p:attrNameLst>
                                      </p:cBhvr>
                                      <p:tavLst>
                                        <p:tav tm="0">
                                          <p:val>
                                            <p:strVal val="#ppt_h"/>
                                          </p:val>
                                        </p:tav>
                                        <p:tav tm="100000">
                                          <p:val>
                                            <p:strVal val="#ppt_h"/>
                                          </p:val>
                                        </p:tav>
                                      </p:tavLst>
                                    </p:anim>
                                    <p:animEffect transition="in" filter="fade">
                                      <p:cBhvr>
                                        <p:cTn id="245" dur="500"/>
                                        <p:tgtEl>
                                          <p:spTgt spid="106"/>
                                        </p:tgtEl>
                                      </p:cBhvr>
                                    </p:animEffect>
                                  </p:childTnLst>
                                </p:cTn>
                              </p:par>
                              <p:par>
                                <p:cTn id="246" presetID="55" presetClass="entr" presetSubtype="0" fill="hold" grpId="0" nodeType="withEffect">
                                  <p:stCondLst>
                                    <p:cond delay="0"/>
                                  </p:stCondLst>
                                  <p:childTnLst>
                                    <p:set>
                                      <p:cBhvr>
                                        <p:cTn id="247" dur="1" fill="hold">
                                          <p:stCondLst>
                                            <p:cond delay="0"/>
                                          </p:stCondLst>
                                        </p:cTn>
                                        <p:tgtEl>
                                          <p:spTgt spid="107"/>
                                        </p:tgtEl>
                                        <p:attrNameLst>
                                          <p:attrName>style.visibility</p:attrName>
                                        </p:attrNameLst>
                                      </p:cBhvr>
                                      <p:to>
                                        <p:strVal val="visible"/>
                                      </p:to>
                                    </p:set>
                                    <p:anim calcmode="lin" valueType="num">
                                      <p:cBhvr>
                                        <p:cTn id="248" dur="500" fill="hold"/>
                                        <p:tgtEl>
                                          <p:spTgt spid="107"/>
                                        </p:tgtEl>
                                        <p:attrNameLst>
                                          <p:attrName>ppt_w</p:attrName>
                                        </p:attrNameLst>
                                      </p:cBhvr>
                                      <p:tavLst>
                                        <p:tav tm="0">
                                          <p:val>
                                            <p:strVal val="#ppt_w*0.70"/>
                                          </p:val>
                                        </p:tav>
                                        <p:tav tm="100000">
                                          <p:val>
                                            <p:strVal val="#ppt_w"/>
                                          </p:val>
                                        </p:tav>
                                      </p:tavLst>
                                    </p:anim>
                                    <p:anim calcmode="lin" valueType="num">
                                      <p:cBhvr>
                                        <p:cTn id="249" dur="500" fill="hold"/>
                                        <p:tgtEl>
                                          <p:spTgt spid="107"/>
                                        </p:tgtEl>
                                        <p:attrNameLst>
                                          <p:attrName>ppt_h</p:attrName>
                                        </p:attrNameLst>
                                      </p:cBhvr>
                                      <p:tavLst>
                                        <p:tav tm="0">
                                          <p:val>
                                            <p:strVal val="#ppt_h"/>
                                          </p:val>
                                        </p:tav>
                                        <p:tav tm="100000">
                                          <p:val>
                                            <p:strVal val="#ppt_h"/>
                                          </p:val>
                                        </p:tav>
                                      </p:tavLst>
                                    </p:anim>
                                    <p:animEffect transition="in" filter="fade">
                                      <p:cBhvr>
                                        <p:cTn id="250" dur="500"/>
                                        <p:tgtEl>
                                          <p:spTgt spid="107"/>
                                        </p:tgtEl>
                                      </p:cBhvr>
                                    </p:animEffect>
                                  </p:childTnLst>
                                </p:cTn>
                              </p:par>
                            </p:childTnLst>
                          </p:cTn>
                        </p:par>
                        <p:par>
                          <p:cTn id="251" fill="hold">
                            <p:stCondLst>
                              <p:cond delay="500"/>
                            </p:stCondLst>
                            <p:childTnLst>
                              <p:par>
                                <p:cTn id="252" presetID="1" presetClass="entr" presetSubtype="0" fill="hold" nodeType="afterEffect">
                                  <p:stCondLst>
                                    <p:cond delay="0"/>
                                  </p:stCondLst>
                                  <p:childTnLst>
                                    <p:set>
                                      <p:cBhvr>
                                        <p:cTn id="253" dur="1" fill="hold">
                                          <p:stCondLst>
                                            <p:cond delay="0"/>
                                          </p:stCondLst>
                                        </p:cTn>
                                        <p:tgtEl>
                                          <p:spTgt spid="108"/>
                                        </p:tgtEl>
                                        <p:attrNameLst>
                                          <p:attrName>style.visibility</p:attrName>
                                        </p:attrNameLst>
                                      </p:cBhvr>
                                      <p:to>
                                        <p:strVal val="visible"/>
                                      </p:to>
                                    </p:set>
                                  </p:childTnLst>
                                </p:cTn>
                              </p:par>
                              <p:par>
                                <p:cTn id="254" presetID="1" presetClass="entr" presetSubtype="0" fill="hold" grpId="2" nodeType="withEffect">
                                  <p:stCondLst>
                                    <p:cond delay="0"/>
                                  </p:stCondLst>
                                  <p:childTnLst>
                                    <p:set>
                                      <p:cBhvr>
                                        <p:cTn id="255" dur="1" fill="hold">
                                          <p:stCondLst>
                                            <p:cond delay="0"/>
                                          </p:stCondLst>
                                        </p:cTn>
                                        <p:tgtEl>
                                          <p:spTgt spid="63"/>
                                        </p:tgtEl>
                                        <p:attrNameLst>
                                          <p:attrName>style.visibility</p:attrName>
                                        </p:attrNameLst>
                                      </p:cBhvr>
                                      <p:to>
                                        <p:strVal val="visible"/>
                                      </p:to>
                                    </p:set>
                                  </p:childTnLst>
                                </p:cTn>
                              </p:par>
                            </p:childTnLst>
                          </p:cTn>
                        </p:par>
                      </p:childTnLst>
                    </p:cTn>
                  </p:par>
                  <p:par>
                    <p:cTn id="256" fill="hold">
                      <p:stCondLst>
                        <p:cond delay="indefinite"/>
                      </p:stCondLst>
                      <p:childTnLst>
                        <p:par>
                          <p:cTn id="257" fill="hold">
                            <p:stCondLst>
                              <p:cond delay="0"/>
                            </p:stCondLst>
                            <p:childTnLst>
                              <p:par>
                                <p:cTn id="258" presetID="1" presetClass="exit" presetSubtype="0" fill="hold" grpId="1" nodeType="clickEffect">
                                  <p:stCondLst>
                                    <p:cond delay="0"/>
                                  </p:stCondLst>
                                  <p:childTnLst>
                                    <p:set>
                                      <p:cBhvr>
                                        <p:cTn id="259" dur="1" fill="hold">
                                          <p:stCondLst>
                                            <p:cond delay="0"/>
                                          </p:stCondLst>
                                        </p:cTn>
                                        <p:tgtEl>
                                          <p:spTgt spid="104"/>
                                        </p:tgtEl>
                                        <p:attrNameLst>
                                          <p:attrName>style.visibility</p:attrName>
                                        </p:attrNameLst>
                                      </p:cBhvr>
                                      <p:to>
                                        <p:strVal val="hidden"/>
                                      </p:to>
                                    </p:set>
                                  </p:childTnLst>
                                </p:cTn>
                              </p:par>
                              <p:par>
                                <p:cTn id="260" presetID="1" presetClass="exit" presetSubtype="0" fill="hold" grpId="1" nodeType="withEffect">
                                  <p:stCondLst>
                                    <p:cond delay="0"/>
                                  </p:stCondLst>
                                  <p:childTnLst>
                                    <p:set>
                                      <p:cBhvr>
                                        <p:cTn id="261" dur="1" fill="hold">
                                          <p:stCondLst>
                                            <p:cond delay="0"/>
                                          </p:stCondLst>
                                        </p:cTn>
                                        <p:tgtEl>
                                          <p:spTgt spid="107"/>
                                        </p:tgtEl>
                                        <p:attrNameLst>
                                          <p:attrName>style.visibility</p:attrName>
                                        </p:attrNameLst>
                                      </p:cBhvr>
                                      <p:to>
                                        <p:strVal val="hidden"/>
                                      </p:to>
                                    </p:set>
                                  </p:childTnLst>
                                </p:cTn>
                              </p:par>
                              <p:par>
                                <p:cTn id="262" presetID="1" presetClass="exit" presetSubtype="0" fill="hold" nodeType="withEffect">
                                  <p:stCondLst>
                                    <p:cond delay="0"/>
                                  </p:stCondLst>
                                  <p:childTnLst>
                                    <p:set>
                                      <p:cBhvr>
                                        <p:cTn id="263" dur="1" fill="hold">
                                          <p:stCondLst>
                                            <p:cond delay="0"/>
                                          </p:stCondLst>
                                        </p:cTn>
                                        <p:tgtEl>
                                          <p:spTgt spid="106"/>
                                        </p:tgtEl>
                                        <p:attrNameLst>
                                          <p:attrName>style.visibility</p:attrName>
                                        </p:attrNameLst>
                                      </p:cBhvr>
                                      <p:to>
                                        <p:strVal val="hidden"/>
                                      </p:to>
                                    </p:set>
                                  </p:childTnLst>
                                </p:cTn>
                              </p:par>
                              <p:par>
                                <p:cTn id="264" presetID="1" presetClass="exit" presetSubtype="0" fill="hold" grpId="3" nodeType="withEffect">
                                  <p:stCondLst>
                                    <p:cond delay="0"/>
                                  </p:stCondLst>
                                  <p:childTnLst>
                                    <p:set>
                                      <p:cBhvr>
                                        <p:cTn id="265" dur="1" fill="hold">
                                          <p:stCondLst>
                                            <p:cond delay="0"/>
                                          </p:stCondLst>
                                        </p:cTn>
                                        <p:tgtEl>
                                          <p:spTgt spid="63"/>
                                        </p:tgtEl>
                                        <p:attrNameLst>
                                          <p:attrName>style.visibility</p:attrName>
                                        </p:attrNameLst>
                                      </p:cBhvr>
                                      <p:to>
                                        <p:strVal val="hidden"/>
                                      </p:to>
                                    </p:set>
                                  </p:childTnLst>
                                </p:cTn>
                              </p:par>
                            </p:childTnLst>
                          </p:cTn>
                        </p:par>
                      </p:childTnLst>
                    </p:cTn>
                  </p:par>
                  <p:par>
                    <p:cTn id="266" fill="hold">
                      <p:stCondLst>
                        <p:cond delay="indefinite"/>
                      </p:stCondLst>
                      <p:childTnLst>
                        <p:par>
                          <p:cTn id="267" fill="hold">
                            <p:stCondLst>
                              <p:cond delay="0"/>
                            </p:stCondLst>
                            <p:childTnLst>
                              <p:par>
                                <p:cTn id="268" presetID="1" presetClass="entr" presetSubtype="0" fill="hold" grpId="0" nodeType="clickEffect">
                                  <p:stCondLst>
                                    <p:cond delay="0"/>
                                  </p:stCondLst>
                                  <p:childTnLst>
                                    <p:set>
                                      <p:cBhvr>
                                        <p:cTn id="269" dur="1" fill="hold">
                                          <p:stCondLst>
                                            <p:cond delay="0"/>
                                          </p:stCondLst>
                                        </p:cTn>
                                        <p:tgtEl>
                                          <p:spTgt spid="109"/>
                                        </p:tgtEl>
                                        <p:attrNameLst>
                                          <p:attrName>style.visibility</p:attrName>
                                        </p:attrNameLst>
                                      </p:cBhvr>
                                      <p:to>
                                        <p:strVal val="visible"/>
                                      </p:to>
                                    </p:set>
                                  </p:childTnLst>
                                </p:cTn>
                              </p:par>
                              <p:par>
                                <p:cTn id="270" presetID="55" presetClass="entr" presetSubtype="0" fill="hold" grpId="0" nodeType="withEffect">
                                  <p:stCondLst>
                                    <p:cond delay="0"/>
                                  </p:stCondLst>
                                  <p:childTnLst>
                                    <p:set>
                                      <p:cBhvr>
                                        <p:cTn id="271" dur="1" fill="hold">
                                          <p:stCondLst>
                                            <p:cond delay="0"/>
                                          </p:stCondLst>
                                        </p:cTn>
                                        <p:tgtEl>
                                          <p:spTgt spid="116"/>
                                        </p:tgtEl>
                                        <p:attrNameLst>
                                          <p:attrName>style.visibility</p:attrName>
                                        </p:attrNameLst>
                                      </p:cBhvr>
                                      <p:to>
                                        <p:strVal val="visible"/>
                                      </p:to>
                                    </p:set>
                                    <p:anim calcmode="lin" valueType="num">
                                      <p:cBhvr>
                                        <p:cTn id="272" dur="500" fill="hold"/>
                                        <p:tgtEl>
                                          <p:spTgt spid="116"/>
                                        </p:tgtEl>
                                        <p:attrNameLst>
                                          <p:attrName>ppt_w</p:attrName>
                                        </p:attrNameLst>
                                      </p:cBhvr>
                                      <p:tavLst>
                                        <p:tav tm="0">
                                          <p:val>
                                            <p:strVal val="#ppt_w*0.70"/>
                                          </p:val>
                                        </p:tav>
                                        <p:tav tm="100000">
                                          <p:val>
                                            <p:strVal val="#ppt_w"/>
                                          </p:val>
                                        </p:tav>
                                      </p:tavLst>
                                    </p:anim>
                                    <p:anim calcmode="lin" valueType="num">
                                      <p:cBhvr>
                                        <p:cTn id="273" dur="500" fill="hold"/>
                                        <p:tgtEl>
                                          <p:spTgt spid="116"/>
                                        </p:tgtEl>
                                        <p:attrNameLst>
                                          <p:attrName>ppt_h</p:attrName>
                                        </p:attrNameLst>
                                      </p:cBhvr>
                                      <p:tavLst>
                                        <p:tav tm="0">
                                          <p:val>
                                            <p:strVal val="#ppt_h"/>
                                          </p:val>
                                        </p:tav>
                                        <p:tav tm="100000">
                                          <p:val>
                                            <p:strVal val="#ppt_h"/>
                                          </p:val>
                                        </p:tav>
                                      </p:tavLst>
                                    </p:anim>
                                    <p:animEffect transition="in" filter="fade">
                                      <p:cBhvr>
                                        <p:cTn id="274" dur="500"/>
                                        <p:tgtEl>
                                          <p:spTgt spid="116"/>
                                        </p:tgtEl>
                                      </p:cBhvr>
                                    </p:animEffect>
                                  </p:childTnLst>
                                </p:cTn>
                              </p:par>
                              <p:par>
                                <p:cTn id="275" presetID="55" presetClass="entr" presetSubtype="0" fill="hold" nodeType="withEffect">
                                  <p:stCondLst>
                                    <p:cond delay="0"/>
                                  </p:stCondLst>
                                  <p:childTnLst>
                                    <p:set>
                                      <p:cBhvr>
                                        <p:cTn id="276" dur="1" fill="hold">
                                          <p:stCondLst>
                                            <p:cond delay="0"/>
                                          </p:stCondLst>
                                        </p:cTn>
                                        <p:tgtEl>
                                          <p:spTgt spid="115"/>
                                        </p:tgtEl>
                                        <p:attrNameLst>
                                          <p:attrName>style.visibility</p:attrName>
                                        </p:attrNameLst>
                                      </p:cBhvr>
                                      <p:to>
                                        <p:strVal val="visible"/>
                                      </p:to>
                                    </p:set>
                                    <p:anim calcmode="lin" valueType="num">
                                      <p:cBhvr>
                                        <p:cTn id="277" dur="500" fill="hold"/>
                                        <p:tgtEl>
                                          <p:spTgt spid="115"/>
                                        </p:tgtEl>
                                        <p:attrNameLst>
                                          <p:attrName>ppt_w</p:attrName>
                                        </p:attrNameLst>
                                      </p:cBhvr>
                                      <p:tavLst>
                                        <p:tav tm="0">
                                          <p:val>
                                            <p:strVal val="#ppt_w*0.70"/>
                                          </p:val>
                                        </p:tav>
                                        <p:tav tm="100000">
                                          <p:val>
                                            <p:strVal val="#ppt_w"/>
                                          </p:val>
                                        </p:tav>
                                      </p:tavLst>
                                    </p:anim>
                                    <p:anim calcmode="lin" valueType="num">
                                      <p:cBhvr>
                                        <p:cTn id="278" dur="500" fill="hold"/>
                                        <p:tgtEl>
                                          <p:spTgt spid="115"/>
                                        </p:tgtEl>
                                        <p:attrNameLst>
                                          <p:attrName>ppt_h</p:attrName>
                                        </p:attrNameLst>
                                      </p:cBhvr>
                                      <p:tavLst>
                                        <p:tav tm="0">
                                          <p:val>
                                            <p:strVal val="#ppt_h"/>
                                          </p:val>
                                        </p:tav>
                                        <p:tav tm="100000">
                                          <p:val>
                                            <p:strVal val="#ppt_h"/>
                                          </p:val>
                                        </p:tav>
                                      </p:tavLst>
                                    </p:anim>
                                    <p:animEffect transition="in" filter="fade">
                                      <p:cBhvr>
                                        <p:cTn id="279" dur="500"/>
                                        <p:tgtEl>
                                          <p:spTgt spid="115"/>
                                        </p:tgtEl>
                                      </p:cBhvr>
                                    </p:animEffect>
                                  </p:childTnLst>
                                </p:cTn>
                              </p:par>
                            </p:childTnLst>
                          </p:cTn>
                        </p:par>
                        <p:par>
                          <p:cTn id="280" fill="hold">
                            <p:stCondLst>
                              <p:cond delay="500"/>
                            </p:stCondLst>
                            <p:childTnLst>
                              <p:par>
                                <p:cTn id="281" presetID="1" presetClass="entr" presetSubtype="0" fill="hold" nodeType="afterEffect">
                                  <p:stCondLst>
                                    <p:cond delay="0"/>
                                  </p:stCondLst>
                                  <p:childTnLst>
                                    <p:set>
                                      <p:cBhvr>
                                        <p:cTn id="282" dur="1" fill="hold">
                                          <p:stCondLst>
                                            <p:cond delay="0"/>
                                          </p:stCondLst>
                                        </p:cTn>
                                        <p:tgtEl>
                                          <p:spTgt spid="117"/>
                                        </p:tgtEl>
                                        <p:attrNameLst>
                                          <p:attrName>style.visibility</p:attrName>
                                        </p:attrNameLst>
                                      </p:cBhvr>
                                      <p:to>
                                        <p:strVal val="visible"/>
                                      </p:to>
                                    </p:set>
                                  </p:childTnLst>
                                </p:cTn>
                              </p:par>
                              <p:par>
                                <p:cTn id="283" presetID="1" presetClass="entr" presetSubtype="0" fill="hold" grpId="2" nodeType="withEffect">
                                  <p:stCondLst>
                                    <p:cond delay="0"/>
                                  </p:stCondLst>
                                  <p:childTnLst>
                                    <p:set>
                                      <p:cBhvr>
                                        <p:cTn id="284" dur="1" fill="hold">
                                          <p:stCondLst>
                                            <p:cond delay="0"/>
                                          </p:stCondLst>
                                        </p:cTn>
                                        <p:tgtEl>
                                          <p:spTgt spid="64"/>
                                        </p:tgtEl>
                                        <p:attrNameLst>
                                          <p:attrName>style.visibility</p:attrName>
                                        </p:attrNameLst>
                                      </p:cBhvr>
                                      <p:to>
                                        <p:strVal val="visible"/>
                                      </p:to>
                                    </p:set>
                                  </p:childTnLst>
                                </p:cTn>
                              </p:par>
                            </p:childTnLst>
                          </p:cTn>
                        </p:par>
                      </p:childTnLst>
                    </p:cTn>
                  </p:par>
                  <p:par>
                    <p:cTn id="285" fill="hold">
                      <p:stCondLst>
                        <p:cond delay="indefinite"/>
                      </p:stCondLst>
                      <p:childTnLst>
                        <p:par>
                          <p:cTn id="286" fill="hold">
                            <p:stCondLst>
                              <p:cond delay="0"/>
                            </p:stCondLst>
                            <p:childTnLst>
                              <p:par>
                                <p:cTn id="287" presetID="1" presetClass="exit" presetSubtype="0" fill="hold" grpId="1" nodeType="clickEffect">
                                  <p:stCondLst>
                                    <p:cond delay="0"/>
                                  </p:stCondLst>
                                  <p:childTnLst>
                                    <p:set>
                                      <p:cBhvr>
                                        <p:cTn id="288" dur="1" fill="hold">
                                          <p:stCondLst>
                                            <p:cond delay="0"/>
                                          </p:stCondLst>
                                        </p:cTn>
                                        <p:tgtEl>
                                          <p:spTgt spid="109"/>
                                        </p:tgtEl>
                                        <p:attrNameLst>
                                          <p:attrName>style.visibility</p:attrName>
                                        </p:attrNameLst>
                                      </p:cBhvr>
                                      <p:to>
                                        <p:strVal val="hidden"/>
                                      </p:to>
                                    </p:set>
                                  </p:childTnLst>
                                </p:cTn>
                              </p:par>
                              <p:par>
                                <p:cTn id="289" presetID="1" presetClass="exit" presetSubtype="0" fill="hold" grpId="1" nodeType="withEffect">
                                  <p:stCondLst>
                                    <p:cond delay="0"/>
                                  </p:stCondLst>
                                  <p:childTnLst>
                                    <p:set>
                                      <p:cBhvr>
                                        <p:cTn id="290" dur="1" fill="hold">
                                          <p:stCondLst>
                                            <p:cond delay="0"/>
                                          </p:stCondLst>
                                        </p:cTn>
                                        <p:tgtEl>
                                          <p:spTgt spid="116"/>
                                        </p:tgtEl>
                                        <p:attrNameLst>
                                          <p:attrName>style.visibility</p:attrName>
                                        </p:attrNameLst>
                                      </p:cBhvr>
                                      <p:to>
                                        <p:strVal val="hidden"/>
                                      </p:to>
                                    </p:set>
                                  </p:childTnLst>
                                </p:cTn>
                              </p:par>
                              <p:par>
                                <p:cTn id="291" presetID="1" presetClass="exit" presetSubtype="0" fill="hold" nodeType="withEffect">
                                  <p:stCondLst>
                                    <p:cond delay="0"/>
                                  </p:stCondLst>
                                  <p:childTnLst>
                                    <p:set>
                                      <p:cBhvr>
                                        <p:cTn id="292" dur="1" fill="hold">
                                          <p:stCondLst>
                                            <p:cond delay="0"/>
                                          </p:stCondLst>
                                        </p:cTn>
                                        <p:tgtEl>
                                          <p:spTgt spid="115"/>
                                        </p:tgtEl>
                                        <p:attrNameLst>
                                          <p:attrName>style.visibility</p:attrName>
                                        </p:attrNameLst>
                                      </p:cBhvr>
                                      <p:to>
                                        <p:strVal val="hidden"/>
                                      </p:to>
                                    </p:set>
                                  </p:childTnLst>
                                </p:cTn>
                              </p:par>
                              <p:par>
                                <p:cTn id="293" presetID="1" presetClass="exit" presetSubtype="0" fill="hold" grpId="3" nodeType="withEffect">
                                  <p:stCondLst>
                                    <p:cond delay="0"/>
                                  </p:stCondLst>
                                  <p:childTnLst>
                                    <p:set>
                                      <p:cBhvr>
                                        <p:cTn id="294" dur="1" fill="hold">
                                          <p:stCondLst>
                                            <p:cond delay="0"/>
                                          </p:stCondLst>
                                        </p:cTn>
                                        <p:tgtEl>
                                          <p:spTgt spid="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8" grpId="1" animBg="1"/>
      <p:bldP spid="54" grpId="0"/>
      <p:bldP spid="54" grpId="1"/>
      <p:bldP spid="56" grpId="0" animBg="1"/>
      <p:bldP spid="56" grpId="1" animBg="1"/>
      <p:bldP spid="52" grpId="0" animBg="1"/>
      <p:bldP spid="52" grpId="1" animBg="1"/>
      <p:bldP spid="52" grpId="2" animBg="1"/>
      <p:bldP spid="52" grpId="3" animBg="1"/>
      <p:bldP spid="66" grpId="0" animBg="1"/>
      <p:bldP spid="66" grpId="1" animBg="1"/>
      <p:bldP spid="67" grpId="0" animBg="1"/>
      <p:bldP spid="67" grpId="1" animBg="1"/>
      <p:bldP spid="68" grpId="0" animBg="1"/>
      <p:bldP spid="68" grpId="1" animBg="1"/>
      <p:bldP spid="81" grpId="2"/>
      <p:bldP spid="81" grpId="3"/>
      <p:bldP spid="82" grpId="2"/>
      <p:bldP spid="82" grpId="3"/>
      <p:bldP spid="83" grpId="0"/>
      <p:bldP spid="83" grpId="1"/>
      <p:bldP spid="84" grpId="0"/>
      <p:bldP spid="84" grpId="1"/>
      <p:bldP spid="85" grpId="0" animBg="1"/>
      <p:bldP spid="85" grpId="1" animBg="1"/>
      <p:bldP spid="89" grpId="0"/>
      <p:bldP spid="89" grpId="1"/>
      <p:bldP spid="90" grpId="0" animBg="1"/>
      <p:bldP spid="90" grpId="1" animBg="1"/>
      <p:bldP spid="93" grpId="2"/>
      <p:bldP spid="93" grpId="3"/>
      <p:bldP spid="58" grpId="0" animBg="1"/>
      <p:bldP spid="58" grpId="1" animBg="1"/>
      <p:bldP spid="58" grpId="2" animBg="1"/>
      <p:bldP spid="58" grpId="3" animBg="1"/>
      <p:bldP spid="95" grpId="0" animBg="1"/>
      <p:bldP spid="95" grpId="1" animBg="1"/>
      <p:bldP spid="98" grpId="0"/>
      <p:bldP spid="98" grpId="1"/>
      <p:bldP spid="62" grpId="0" animBg="1"/>
      <p:bldP spid="62" grpId="1" animBg="1"/>
      <p:bldP spid="62" grpId="2" animBg="1"/>
      <p:bldP spid="62" grpId="3" animBg="1"/>
      <p:bldP spid="104" grpId="0" animBg="1"/>
      <p:bldP spid="104" grpId="1" animBg="1"/>
      <p:bldP spid="107" grpId="0"/>
      <p:bldP spid="107" grpId="1"/>
      <p:bldP spid="63" grpId="0" animBg="1"/>
      <p:bldP spid="63" grpId="1" animBg="1"/>
      <p:bldP spid="63" grpId="2" animBg="1"/>
      <p:bldP spid="63" grpId="3" animBg="1"/>
      <p:bldP spid="109" grpId="0" animBg="1"/>
      <p:bldP spid="109" grpId="1" animBg="1"/>
      <p:bldP spid="116" grpId="0"/>
      <p:bldP spid="116" grpId="1"/>
      <p:bldP spid="64" grpId="0" animBg="1"/>
      <p:bldP spid="64" grpId="1" animBg="1"/>
      <p:bldP spid="64" grpId="2" animBg="1"/>
      <p:bldP spid="64" grpId="3"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Server / Client Terminology</a:t>
            </a:r>
            <a:endParaRPr lang="en-US" dirty="0"/>
          </a:p>
        </p:txBody>
      </p:sp>
      <p:sp>
        <p:nvSpPr>
          <p:cNvPr id="3" name="Content Placeholder 2"/>
          <p:cNvSpPr>
            <a:spLocks noGrp="1"/>
          </p:cNvSpPr>
          <p:nvPr>
            <p:ph idx="1"/>
          </p:nvPr>
        </p:nvSpPr>
        <p:spPr>
          <a:xfrm>
            <a:off x="457200" y="1523999"/>
            <a:ext cx="8229600" cy="5221111"/>
          </a:xfrm>
        </p:spPr>
        <p:txBody>
          <a:bodyPr>
            <a:normAutofit lnSpcReduction="10000"/>
          </a:bodyPr>
          <a:lstStyle/>
          <a:p>
            <a:r>
              <a:rPr lang="en-US" dirty="0" smtClean="0"/>
              <a:t>In DataSpaces, the server consists of multiple server instances that run independently of user applications, on a set of nodes in the staging area</a:t>
            </a:r>
          </a:p>
          <a:p>
            <a:pPr lvl="1"/>
            <a:r>
              <a:rPr lang="en-US" dirty="0" smtClean="0"/>
              <a:t>The server component provides the communication interfaces for interactions with the client components and other server component instances, such as, the metadata distribution, query routing, or application registration. </a:t>
            </a:r>
          </a:p>
          <a:p>
            <a:pPr lvl="1"/>
            <a:r>
              <a:rPr lang="en-US" dirty="0" smtClean="0"/>
              <a:t>It also allocates the memory buffers to provide the storage required for the data inserted into the space </a:t>
            </a:r>
          </a:p>
          <a:p>
            <a:r>
              <a:rPr lang="en-US" dirty="0" smtClean="0"/>
              <a:t>The client component is integrated with the user application and provides the interfaces for interacting with DataSpaces</a:t>
            </a:r>
          </a:p>
          <a:p>
            <a:pPr lvl="1"/>
            <a:r>
              <a:rPr lang="en-US" dirty="0" smtClean="0"/>
              <a:t>It prepares and submits data queries received from the application to the space</a:t>
            </a:r>
          </a:p>
          <a:p>
            <a:r>
              <a:rPr lang="en-US" dirty="0" smtClean="0"/>
              <a:t>Communications are non-blocking and re-entrant</a:t>
            </a:r>
          </a:p>
          <a:p>
            <a:pPr lvl="1"/>
            <a:r>
              <a:rPr lang="en-US" dirty="0" smtClean="0"/>
              <a:t>Server component can process multiple queries and control messages</a:t>
            </a:r>
          </a:p>
          <a:p>
            <a:pPr lvl="1"/>
            <a:r>
              <a:rPr lang="en-US" dirty="0" smtClean="0"/>
              <a:t>Client component can continue application flow and even call multiple writes to the space if initial write is still executing</a:t>
            </a:r>
            <a:endParaRPr lang="en-US" dirty="0"/>
          </a:p>
        </p:txBody>
      </p:sp>
    </p:spTree>
    <p:extLst>
      <p:ext uri="{BB962C8B-B14F-4D97-AF65-F5344CB8AC3E}">
        <p14:creationId xmlns:p14="http://schemas.microsoft.com/office/powerpoint/2010/main" val="3315505749"/>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Table 35"/>
          <p:cNvGraphicFramePr>
            <a:graphicFrameLocks noGrp="1"/>
          </p:cNvGraphicFramePr>
          <p:nvPr>
            <p:extLst>
              <p:ext uri="{D42A27DB-BD31-4B8C-83A1-F6EECF244321}">
                <p14:modId xmlns:p14="http://schemas.microsoft.com/office/powerpoint/2010/main" val="4035187964"/>
              </p:ext>
            </p:extLst>
          </p:nvPr>
        </p:nvGraphicFramePr>
        <p:xfrm>
          <a:off x="7996044" y="2091530"/>
          <a:ext cx="433293" cy="1854200"/>
        </p:xfrm>
        <a:graphic>
          <a:graphicData uri="http://schemas.openxmlformats.org/drawingml/2006/table">
            <a:tbl>
              <a:tblPr bandRow="1">
                <a:tableStyleId>{5C22544A-7EE6-4342-B048-85BDC9FD1C3A}</a:tableStyleId>
              </a:tblPr>
              <a:tblGrid>
                <a:gridCol w="433293"/>
              </a:tblGrid>
              <a:tr h="370840">
                <a:tc>
                  <a:txBody>
                    <a:bodyPr/>
                    <a:lstStyle/>
                    <a:p>
                      <a:endParaRPr lang="en-US" dirty="0"/>
                    </a:p>
                  </a:txBody>
                  <a:tcPr>
                    <a:solidFill>
                      <a:srgbClr val="800000"/>
                    </a:solidFill>
                  </a:tcPr>
                </a:tc>
              </a:tr>
              <a:tr h="370840">
                <a:tc>
                  <a:txBody>
                    <a:bodyPr/>
                    <a:lstStyle/>
                    <a:p>
                      <a:endParaRPr lang="en-US" dirty="0"/>
                    </a:p>
                  </a:txBody>
                  <a:tcPr>
                    <a:solidFill>
                      <a:srgbClr val="800000"/>
                    </a:solidFill>
                  </a:tcPr>
                </a:tc>
              </a:tr>
              <a:tr h="370840">
                <a:tc>
                  <a:txBody>
                    <a:bodyPr/>
                    <a:lstStyle/>
                    <a:p>
                      <a:endParaRPr lang="en-US" dirty="0"/>
                    </a:p>
                  </a:txBody>
                  <a:tcPr>
                    <a:solidFill>
                      <a:srgbClr val="800000"/>
                    </a:solidFill>
                  </a:tcPr>
                </a:tc>
              </a:tr>
              <a:tr h="370840">
                <a:tc>
                  <a:txBody>
                    <a:bodyPr/>
                    <a:lstStyle/>
                    <a:p>
                      <a:endParaRPr lang="en-US"/>
                    </a:p>
                  </a:txBody>
                  <a:tcPr>
                    <a:solidFill>
                      <a:srgbClr val="800000"/>
                    </a:solidFill>
                  </a:tcPr>
                </a:tc>
              </a:tr>
              <a:tr h="370840">
                <a:tc>
                  <a:txBody>
                    <a:bodyPr/>
                    <a:lstStyle/>
                    <a:p>
                      <a:endParaRPr lang="en-US" dirty="0"/>
                    </a:p>
                  </a:txBody>
                  <a:tcPr>
                    <a:solidFill>
                      <a:srgbClr val="800000"/>
                    </a:solidFill>
                  </a:tcPr>
                </a:tc>
              </a:tr>
            </a:tbl>
          </a:graphicData>
        </a:graphic>
      </p:graphicFrame>
      <p:sp>
        <p:nvSpPr>
          <p:cNvPr id="2" name="Title 1"/>
          <p:cNvSpPr>
            <a:spLocks noGrp="1"/>
          </p:cNvSpPr>
          <p:nvPr>
            <p:ph type="title"/>
          </p:nvPr>
        </p:nvSpPr>
        <p:spPr>
          <a:xfrm>
            <a:off x="40640" y="609600"/>
            <a:ext cx="8229600" cy="808038"/>
          </a:xfrm>
        </p:spPr>
        <p:txBody>
          <a:bodyPr/>
          <a:lstStyle/>
          <a:p>
            <a:r>
              <a:rPr lang="en-US" sz="2800" dirty="0" smtClean="0"/>
              <a:t>Example 5, Get the Data from the Space</a:t>
            </a:r>
            <a:endParaRPr lang="en-US" sz="2800" dirty="0"/>
          </a:p>
        </p:txBody>
      </p:sp>
      <p:sp>
        <p:nvSpPr>
          <p:cNvPr id="4" name="Cloud 3"/>
          <p:cNvSpPr/>
          <p:nvPr/>
        </p:nvSpPr>
        <p:spPr>
          <a:xfrm>
            <a:off x="285750" y="1412875"/>
            <a:ext cx="4683125" cy="5207000"/>
          </a:xfrm>
          <a:prstGeom prst="cloud">
            <a:avLst/>
          </a:prstGeom>
          <a:solidFill>
            <a:srgbClr val="00009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6"/>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3424479373"/>
              </p:ext>
            </p:extLst>
          </p:nvPr>
        </p:nvGraphicFramePr>
        <p:xfrm>
          <a:off x="1079500" y="2492374"/>
          <a:ext cx="3016250" cy="2968625"/>
        </p:xfrm>
        <a:graphic>
          <a:graphicData uri="http://schemas.openxmlformats.org/drawingml/2006/table">
            <a:tbl>
              <a:tblPr bandRow="1">
                <a:tableStyleId>{5C22544A-7EE6-4342-B048-85BDC9FD1C3A}</a:tableStyleId>
              </a:tblPr>
              <a:tblGrid>
                <a:gridCol w="603250"/>
                <a:gridCol w="603250"/>
                <a:gridCol w="603250"/>
                <a:gridCol w="603250"/>
                <a:gridCol w="603250"/>
              </a:tblGrid>
              <a:tr h="593725">
                <a:tc>
                  <a:txBody>
                    <a:bodyPr/>
                    <a:lstStyle/>
                    <a:p>
                      <a:endParaRPr lang="en-US" dirty="0"/>
                    </a:p>
                  </a:txBody>
                  <a:tcPr>
                    <a:solidFill>
                      <a:srgbClr val="000090"/>
                    </a:solidFill>
                  </a:tcPr>
                </a:tc>
                <a:tc>
                  <a:txBody>
                    <a:bodyPr/>
                    <a:lstStyle/>
                    <a:p>
                      <a:endParaRPr lang="en-US"/>
                    </a:p>
                  </a:txBody>
                  <a:tcPr>
                    <a:solidFill>
                      <a:srgbClr val="000090"/>
                    </a:solidFill>
                  </a:tcPr>
                </a:tc>
                <a:tc>
                  <a:txBody>
                    <a:bodyPr/>
                    <a:lstStyle/>
                    <a:p>
                      <a:endParaRPr lang="en-US"/>
                    </a:p>
                  </a:txBody>
                  <a:tcPr>
                    <a:solidFill>
                      <a:srgbClr val="000090"/>
                    </a:solidFill>
                  </a:tcPr>
                </a:tc>
                <a:tc>
                  <a:txBody>
                    <a:bodyPr/>
                    <a:lstStyle/>
                    <a:p>
                      <a:endParaRPr lang="en-US" dirty="0"/>
                    </a:p>
                  </a:txBody>
                  <a:tcPr>
                    <a:solidFill>
                      <a:srgbClr val="000090"/>
                    </a:solidFill>
                  </a:tcPr>
                </a:tc>
                <a:tc>
                  <a:txBody>
                    <a:bodyPr/>
                    <a:lstStyle/>
                    <a:p>
                      <a:endParaRPr lang="en-US"/>
                    </a:p>
                  </a:txBody>
                  <a:tcPr>
                    <a:solidFill>
                      <a:srgbClr val="000090"/>
                    </a:solidFill>
                  </a:tcPr>
                </a:tc>
              </a:tr>
              <a:tr h="593725">
                <a:tc>
                  <a:txBody>
                    <a:bodyPr/>
                    <a:lstStyle/>
                    <a:p>
                      <a:endParaRPr lang="en-US"/>
                    </a:p>
                  </a:txBody>
                  <a:tcPr>
                    <a:solidFill>
                      <a:srgbClr val="000090"/>
                    </a:solidFill>
                  </a:tcPr>
                </a:tc>
                <a:tc>
                  <a:txBody>
                    <a:bodyPr/>
                    <a:lstStyle/>
                    <a:p>
                      <a:endParaRPr lang="en-US"/>
                    </a:p>
                  </a:txBody>
                  <a:tcPr>
                    <a:solidFill>
                      <a:srgbClr val="000090"/>
                    </a:solidFill>
                  </a:tcPr>
                </a:tc>
                <a:tc>
                  <a:txBody>
                    <a:bodyPr/>
                    <a:lstStyle/>
                    <a:p>
                      <a:endParaRPr lang="en-US"/>
                    </a:p>
                  </a:txBody>
                  <a:tcPr>
                    <a:solidFill>
                      <a:srgbClr val="000090"/>
                    </a:solidFill>
                  </a:tcPr>
                </a:tc>
                <a:tc>
                  <a:txBody>
                    <a:bodyPr/>
                    <a:lstStyle/>
                    <a:p>
                      <a:endParaRPr lang="en-US"/>
                    </a:p>
                  </a:txBody>
                  <a:tcPr>
                    <a:solidFill>
                      <a:srgbClr val="000090"/>
                    </a:solidFill>
                  </a:tcPr>
                </a:tc>
                <a:tc>
                  <a:txBody>
                    <a:bodyPr/>
                    <a:lstStyle/>
                    <a:p>
                      <a:endParaRPr lang="en-US"/>
                    </a:p>
                  </a:txBody>
                  <a:tcPr>
                    <a:solidFill>
                      <a:srgbClr val="000090"/>
                    </a:solidFill>
                  </a:tcPr>
                </a:tc>
              </a:tr>
              <a:tr h="593725">
                <a:tc>
                  <a:txBody>
                    <a:bodyPr/>
                    <a:lstStyle/>
                    <a:p>
                      <a:endParaRPr lang="en-US"/>
                    </a:p>
                  </a:txBody>
                  <a:tcPr>
                    <a:solidFill>
                      <a:srgbClr val="000090"/>
                    </a:solidFill>
                  </a:tcPr>
                </a:tc>
                <a:tc>
                  <a:txBody>
                    <a:bodyPr/>
                    <a:lstStyle/>
                    <a:p>
                      <a:endParaRPr lang="en-US"/>
                    </a:p>
                  </a:txBody>
                  <a:tcPr>
                    <a:solidFill>
                      <a:srgbClr val="000090"/>
                    </a:solidFill>
                  </a:tcPr>
                </a:tc>
                <a:tc>
                  <a:txBody>
                    <a:bodyPr/>
                    <a:lstStyle/>
                    <a:p>
                      <a:endParaRPr lang="en-US"/>
                    </a:p>
                  </a:txBody>
                  <a:tcPr>
                    <a:solidFill>
                      <a:srgbClr val="000090"/>
                    </a:solidFill>
                  </a:tcPr>
                </a:tc>
                <a:tc>
                  <a:txBody>
                    <a:bodyPr/>
                    <a:lstStyle/>
                    <a:p>
                      <a:endParaRPr lang="en-US"/>
                    </a:p>
                  </a:txBody>
                  <a:tcPr>
                    <a:solidFill>
                      <a:srgbClr val="000090"/>
                    </a:solidFill>
                  </a:tcPr>
                </a:tc>
                <a:tc>
                  <a:txBody>
                    <a:bodyPr/>
                    <a:lstStyle/>
                    <a:p>
                      <a:endParaRPr lang="en-US" dirty="0"/>
                    </a:p>
                  </a:txBody>
                  <a:tcPr>
                    <a:solidFill>
                      <a:srgbClr val="000090"/>
                    </a:solidFill>
                  </a:tcPr>
                </a:tc>
              </a:tr>
              <a:tr h="593725">
                <a:tc>
                  <a:txBody>
                    <a:bodyPr/>
                    <a:lstStyle/>
                    <a:p>
                      <a:endParaRPr lang="en-US"/>
                    </a:p>
                  </a:txBody>
                  <a:tcPr>
                    <a:solidFill>
                      <a:srgbClr val="000090"/>
                    </a:solidFill>
                  </a:tcPr>
                </a:tc>
                <a:tc>
                  <a:txBody>
                    <a:bodyPr/>
                    <a:lstStyle/>
                    <a:p>
                      <a:endParaRPr lang="en-US"/>
                    </a:p>
                  </a:txBody>
                  <a:tcPr>
                    <a:solidFill>
                      <a:srgbClr val="000090"/>
                    </a:solidFill>
                  </a:tcPr>
                </a:tc>
                <a:tc>
                  <a:txBody>
                    <a:bodyPr/>
                    <a:lstStyle/>
                    <a:p>
                      <a:endParaRPr lang="en-US"/>
                    </a:p>
                  </a:txBody>
                  <a:tcPr>
                    <a:solidFill>
                      <a:srgbClr val="000090"/>
                    </a:solidFill>
                  </a:tcPr>
                </a:tc>
                <a:tc>
                  <a:txBody>
                    <a:bodyPr/>
                    <a:lstStyle/>
                    <a:p>
                      <a:endParaRPr lang="en-US"/>
                    </a:p>
                  </a:txBody>
                  <a:tcPr>
                    <a:solidFill>
                      <a:srgbClr val="000090"/>
                    </a:solidFill>
                  </a:tcPr>
                </a:tc>
                <a:tc>
                  <a:txBody>
                    <a:bodyPr/>
                    <a:lstStyle/>
                    <a:p>
                      <a:endParaRPr lang="en-US"/>
                    </a:p>
                  </a:txBody>
                  <a:tcPr>
                    <a:solidFill>
                      <a:srgbClr val="000090"/>
                    </a:solidFill>
                  </a:tcPr>
                </a:tc>
              </a:tr>
              <a:tr h="593725">
                <a:tc>
                  <a:txBody>
                    <a:bodyPr/>
                    <a:lstStyle/>
                    <a:p>
                      <a:endParaRPr lang="en-US"/>
                    </a:p>
                  </a:txBody>
                  <a:tcPr>
                    <a:solidFill>
                      <a:srgbClr val="000090"/>
                    </a:solidFill>
                  </a:tcPr>
                </a:tc>
                <a:tc>
                  <a:txBody>
                    <a:bodyPr/>
                    <a:lstStyle/>
                    <a:p>
                      <a:endParaRPr lang="en-US"/>
                    </a:p>
                  </a:txBody>
                  <a:tcPr>
                    <a:solidFill>
                      <a:srgbClr val="000090"/>
                    </a:solidFill>
                  </a:tcPr>
                </a:tc>
                <a:tc>
                  <a:txBody>
                    <a:bodyPr/>
                    <a:lstStyle/>
                    <a:p>
                      <a:endParaRPr lang="en-US"/>
                    </a:p>
                  </a:txBody>
                  <a:tcPr>
                    <a:solidFill>
                      <a:srgbClr val="000090"/>
                    </a:solidFill>
                  </a:tcPr>
                </a:tc>
                <a:tc>
                  <a:txBody>
                    <a:bodyPr/>
                    <a:lstStyle/>
                    <a:p>
                      <a:endParaRPr lang="en-US"/>
                    </a:p>
                  </a:txBody>
                  <a:tcPr>
                    <a:solidFill>
                      <a:srgbClr val="000090"/>
                    </a:solidFill>
                  </a:tcPr>
                </a:tc>
                <a:tc>
                  <a:txBody>
                    <a:bodyPr/>
                    <a:lstStyle/>
                    <a:p>
                      <a:endParaRPr lang="en-US" dirty="0"/>
                    </a:p>
                  </a:txBody>
                  <a:tcPr>
                    <a:solidFill>
                      <a:srgbClr val="000090"/>
                    </a:solidFill>
                  </a:tcPr>
                </a:tc>
              </a:tr>
            </a:tbl>
          </a:graphicData>
        </a:graphic>
      </p:graphicFrame>
      <p:sp>
        <p:nvSpPr>
          <p:cNvPr id="6" name="TextBox 5"/>
          <p:cNvSpPr txBox="1"/>
          <p:nvPr/>
        </p:nvSpPr>
        <p:spPr>
          <a:xfrm>
            <a:off x="1263650" y="2105025"/>
            <a:ext cx="2705100" cy="400110"/>
          </a:xfrm>
          <a:prstGeom prst="rect">
            <a:avLst/>
          </a:prstGeom>
          <a:noFill/>
        </p:spPr>
        <p:txBody>
          <a:bodyPr wrap="square" rtlCol="0">
            <a:spAutoFit/>
          </a:bodyPr>
          <a:lstStyle/>
          <a:p>
            <a:pPr algn="ctr"/>
            <a:r>
              <a:rPr lang="en-US" sz="2000" b="1" dirty="0" smtClean="0">
                <a:solidFill>
                  <a:schemeClr val="bg1"/>
                </a:solidFill>
              </a:rPr>
              <a:t>DS Staging Area</a:t>
            </a:r>
            <a:endParaRPr lang="en-US" sz="2000" b="1" dirty="0">
              <a:solidFill>
                <a:schemeClr val="bg1"/>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2640783027"/>
              </p:ext>
            </p:extLst>
          </p:nvPr>
        </p:nvGraphicFramePr>
        <p:xfrm>
          <a:off x="1088744" y="3086489"/>
          <a:ext cx="2996845" cy="593336"/>
        </p:xfrm>
        <a:graphic>
          <a:graphicData uri="http://schemas.openxmlformats.org/drawingml/2006/table">
            <a:tbl>
              <a:tblPr bandRow="1">
                <a:tableStyleId>{5C22544A-7EE6-4342-B048-85BDC9FD1C3A}</a:tableStyleId>
              </a:tblPr>
              <a:tblGrid>
                <a:gridCol w="599369"/>
                <a:gridCol w="599369"/>
                <a:gridCol w="599369"/>
                <a:gridCol w="599369"/>
                <a:gridCol w="599369"/>
              </a:tblGrid>
              <a:tr h="593336">
                <a:tc>
                  <a:txBody>
                    <a:bodyPr/>
                    <a:lstStyle/>
                    <a:p>
                      <a:endParaRPr lang="en-US" dirty="0"/>
                    </a:p>
                  </a:txBody>
                  <a:tcPr>
                    <a:solidFill>
                      <a:srgbClr val="3783DD"/>
                    </a:solidFill>
                  </a:tcPr>
                </a:tc>
                <a:tc>
                  <a:txBody>
                    <a:bodyPr/>
                    <a:lstStyle/>
                    <a:p>
                      <a:endParaRPr lang="en-US" dirty="0"/>
                    </a:p>
                  </a:txBody>
                  <a:tcPr>
                    <a:solidFill>
                      <a:srgbClr val="3783DD"/>
                    </a:solidFill>
                  </a:tcPr>
                </a:tc>
                <a:tc>
                  <a:txBody>
                    <a:bodyPr/>
                    <a:lstStyle/>
                    <a:p>
                      <a:endParaRPr lang="en-US" dirty="0"/>
                    </a:p>
                  </a:txBody>
                  <a:tcPr>
                    <a:solidFill>
                      <a:srgbClr val="3783DD"/>
                    </a:solidFill>
                  </a:tcPr>
                </a:tc>
                <a:tc>
                  <a:txBody>
                    <a:bodyPr/>
                    <a:lstStyle/>
                    <a:p>
                      <a:endParaRPr lang="en-US" dirty="0"/>
                    </a:p>
                  </a:txBody>
                  <a:tcPr>
                    <a:solidFill>
                      <a:srgbClr val="3783DD"/>
                    </a:solidFill>
                  </a:tcPr>
                </a:tc>
                <a:tc>
                  <a:txBody>
                    <a:bodyPr/>
                    <a:lstStyle/>
                    <a:p>
                      <a:endParaRPr lang="en-US" dirty="0"/>
                    </a:p>
                  </a:txBody>
                  <a:tcPr>
                    <a:solidFill>
                      <a:srgbClr val="3783DD"/>
                    </a:solidFill>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3695946903"/>
              </p:ext>
            </p:extLst>
          </p:nvPr>
        </p:nvGraphicFramePr>
        <p:xfrm>
          <a:off x="1088744" y="4275209"/>
          <a:ext cx="2996845" cy="593336"/>
        </p:xfrm>
        <a:graphic>
          <a:graphicData uri="http://schemas.openxmlformats.org/drawingml/2006/table">
            <a:tbl>
              <a:tblPr bandRow="1">
                <a:tableStyleId>{5C22544A-7EE6-4342-B048-85BDC9FD1C3A}</a:tableStyleId>
              </a:tblPr>
              <a:tblGrid>
                <a:gridCol w="599369"/>
                <a:gridCol w="599369"/>
                <a:gridCol w="599369"/>
                <a:gridCol w="599369"/>
                <a:gridCol w="599369"/>
              </a:tblGrid>
              <a:tr h="593336">
                <a:tc>
                  <a:txBody>
                    <a:bodyPr/>
                    <a:lstStyle/>
                    <a:p>
                      <a:endParaRPr lang="en-US" dirty="0"/>
                    </a:p>
                  </a:txBody>
                  <a:tcPr>
                    <a:solidFill>
                      <a:srgbClr val="3783DD"/>
                    </a:solidFill>
                  </a:tcPr>
                </a:tc>
                <a:tc>
                  <a:txBody>
                    <a:bodyPr/>
                    <a:lstStyle/>
                    <a:p>
                      <a:endParaRPr lang="en-US" dirty="0"/>
                    </a:p>
                  </a:txBody>
                  <a:tcPr>
                    <a:solidFill>
                      <a:srgbClr val="3783DD"/>
                    </a:solidFill>
                  </a:tcPr>
                </a:tc>
                <a:tc>
                  <a:txBody>
                    <a:bodyPr/>
                    <a:lstStyle/>
                    <a:p>
                      <a:endParaRPr lang="en-US" dirty="0"/>
                    </a:p>
                  </a:txBody>
                  <a:tcPr>
                    <a:solidFill>
                      <a:srgbClr val="3783DD"/>
                    </a:solidFill>
                  </a:tcPr>
                </a:tc>
                <a:tc>
                  <a:txBody>
                    <a:bodyPr/>
                    <a:lstStyle/>
                    <a:p>
                      <a:endParaRPr lang="en-US" dirty="0"/>
                    </a:p>
                  </a:txBody>
                  <a:tcPr>
                    <a:solidFill>
                      <a:srgbClr val="3783DD"/>
                    </a:solidFill>
                  </a:tcPr>
                </a:tc>
                <a:tc>
                  <a:txBody>
                    <a:bodyPr/>
                    <a:lstStyle/>
                    <a:p>
                      <a:endParaRPr lang="en-US" dirty="0"/>
                    </a:p>
                  </a:txBody>
                  <a:tcPr>
                    <a:solidFill>
                      <a:srgbClr val="3783DD"/>
                    </a:solidFill>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1272320390"/>
              </p:ext>
            </p:extLst>
          </p:nvPr>
        </p:nvGraphicFramePr>
        <p:xfrm>
          <a:off x="1088744" y="4864489"/>
          <a:ext cx="2996845" cy="593336"/>
        </p:xfrm>
        <a:graphic>
          <a:graphicData uri="http://schemas.openxmlformats.org/drawingml/2006/table">
            <a:tbl>
              <a:tblPr bandRow="1">
                <a:tableStyleId>{5C22544A-7EE6-4342-B048-85BDC9FD1C3A}</a:tableStyleId>
              </a:tblPr>
              <a:tblGrid>
                <a:gridCol w="599369"/>
                <a:gridCol w="599369"/>
                <a:gridCol w="599369"/>
                <a:gridCol w="599369"/>
                <a:gridCol w="599369"/>
              </a:tblGrid>
              <a:tr h="593336">
                <a:tc>
                  <a:txBody>
                    <a:bodyPr/>
                    <a:lstStyle/>
                    <a:p>
                      <a:endParaRPr lang="en-US" dirty="0"/>
                    </a:p>
                  </a:txBody>
                  <a:tcPr>
                    <a:solidFill>
                      <a:srgbClr val="3783DD"/>
                    </a:solidFill>
                  </a:tcPr>
                </a:tc>
                <a:tc>
                  <a:txBody>
                    <a:bodyPr/>
                    <a:lstStyle/>
                    <a:p>
                      <a:endParaRPr lang="en-US" dirty="0"/>
                    </a:p>
                  </a:txBody>
                  <a:tcPr>
                    <a:solidFill>
                      <a:srgbClr val="3783DD"/>
                    </a:solidFill>
                  </a:tcPr>
                </a:tc>
                <a:tc>
                  <a:txBody>
                    <a:bodyPr/>
                    <a:lstStyle/>
                    <a:p>
                      <a:endParaRPr lang="en-US" dirty="0"/>
                    </a:p>
                  </a:txBody>
                  <a:tcPr>
                    <a:solidFill>
                      <a:srgbClr val="3783DD"/>
                    </a:solidFill>
                  </a:tcPr>
                </a:tc>
                <a:tc>
                  <a:txBody>
                    <a:bodyPr/>
                    <a:lstStyle/>
                    <a:p>
                      <a:endParaRPr lang="en-US" dirty="0"/>
                    </a:p>
                  </a:txBody>
                  <a:tcPr>
                    <a:solidFill>
                      <a:srgbClr val="3783DD"/>
                    </a:solidFill>
                  </a:tcPr>
                </a:tc>
                <a:tc>
                  <a:txBody>
                    <a:bodyPr/>
                    <a:lstStyle/>
                    <a:p>
                      <a:endParaRPr lang="en-US" dirty="0"/>
                    </a:p>
                  </a:txBody>
                  <a:tcPr>
                    <a:solidFill>
                      <a:srgbClr val="3783DD"/>
                    </a:solidFill>
                  </a:tcPr>
                </a:tc>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3779829637"/>
              </p:ext>
            </p:extLst>
          </p:nvPr>
        </p:nvGraphicFramePr>
        <p:xfrm>
          <a:off x="1088744" y="3685929"/>
          <a:ext cx="2996845" cy="593336"/>
        </p:xfrm>
        <a:graphic>
          <a:graphicData uri="http://schemas.openxmlformats.org/drawingml/2006/table">
            <a:tbl>
              <a:tblPr bandRow="1">
                <a:tableStyleId>{5C22544A-7EE6-4342-B048-85BDC9FD1C3A}</a:tableStyleId>
              </a:tblPr>
              <a:tblGrid>
                <a:gridCol w="599369"/>
                <a:gridCol w="599369"/>
                <a:gridCol w="599369"/>
                <a:gridCol w="599369"/>
                <a:gridCol w="599369"/>
              </a:tblGrid>
              <a:tr h="593336">
                <a:tc>
                  <a:txBody>
                    <a:bodyPr/>
                    <a:lstStyle/>
                    <a:p>
                      <a:endParaRPr lang="en-US" dirty="0"/>
                    </a:p>
                  </a:txBody>
                  <a:tcPr>
                    <a:solidFill>
                      <a:srgbClr val="3783DD"/>
                    </a:solidFill>
                  </a:tcPr>
                </a:tc>
                <a:tc>
                  <a:txBody>
                    <a:bodyPr/>
                    <a:lstStyle/>
                    <a:p>
                      <a:endParaRPr lang="en-US" dirty="0"/>
                    </a:p>
                  </a:txBody>
                  <a:tcPr>
                    <a:solidFill>
                      <a:srgbClr val="3783DD"/>
                    </a:solidFill>
                  </a:tcPr>
                </a:tc>
                <a:tc>
                  <a:txBody>
                    <a:bodyPr/>
                    <a:lstStyle/>
                    <a:p>
                      <a:endParaRPr lang="en-US" dirty="0"/>
                    </a:p>
                  </a:txBody>
                  <a:tcPr>
                    <a:solidFill>
                      <a:srgbClr val="3783DD"/>
                    </a:solidFill>
                  </a:tcPr>
                </a:tc>
                <a:tc>
                  <a:txBody>
                    <a:bodyPr/>
                    <a:lstStyle/>
                    <a:p>
                      <a:endParaRPr lang="en-US" dirty="0"/>
                    </a:p>
                  </a:txBody>
                  <a:tcPr>
                    <a:solidFill>
                      <a:srgbClr val="3783DD"/>
                    </a:solidFill>
                  </a:tcPr>
                </a:tc>
                <a:tc>
                  <a:txBody>
                    <a:bodyPr/>
                    <a:lstStyle/>
                    <a:p>
                      <a:endParaRPr lang="en-US" dirty="0"/>
                    </a:p>
                  </a:txBody>
                  <a:tcPr>
                    <a:solidFill>
                      <a:srgbClr val="3783DD"/>
                    </a:solidFill>
                  </a:tcPr>
                </a:tc>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2252813220"/>
              </p:ext>
            </p:extLst>
          </p:nvPr>
        </p:nvGraphicFramePr>
        <p:xfrm>
          <a:off x="1088744" y="2491105"/>
          <a:ext cx="3007640" cy="599440"/>
        </p:xfrm>
        <a:graphic>
          <a:graphicData uri="http://schemas.openxmlformats.org/drawingml/2006/table">
            <a:tbl>
              <a:tblPr bandRow="1">
                <a:tableStyleId>{5C22544A-7EE6-4342-B048-85BDC9FD1C3A}</a:tableStyleId>
              </a:tblPr>
              <a:tblGrid>
                <a:gridCol w="601528"/>
                <a:gridCol w="601528"/>
                <a:gridCol w="601528"/>
                <a:gridCol w="601528"/>
                <a:gridCol w="601528"/>
              </a:tblGrid>
              <a:tr h="599440">
                <a:tc>
                  <a:txBody>
                    <a:bodyPr/>
                    <a:lstStyle/>
                    <a:p>
                      <a:endParaRPr lang="en-US" dirty="0"/>
                    </a:p>
                  </a:txBody>
                  <a:tcPr>
                    <a:solidFill>
                      <a:srgbClr val="3783DD"/>
                    </a:solidFill>
                  </a:tcPr>
                </a:tc>
                <a:tc>
                  <a:txBody>
                    <a:bodyPr/>
                    <a:lstStyle/>
                    <a:p>
                      <a:endParaRPr lang="en-US" dirty="0"/>
                    </a:p>
                  </a:txBody>
                  <a:tcPr>
                    <a:solidFill>
                      <a:srgbClr val="3783DD"/>
                    </a:solidFill>
                  </a:tcPr>
                </a:tc>
                <a:tc>
                  <a:txBody>
                    <a:bodyPr/>
                    <a:lstStyle/>
                    <a:p>
                      <a:endParaRPr lang="en-US" dirty="0"/>
                    </a:p>
                  </a:txBody>
                  <a:tcPr>
                    <a:solidFill>
                      <a:srgbClr val="3783DD"/>
                    </a:solidFill>
                  </a:tcPr>
                </a:tc>
                <a:tc>
                  <a:txBody>
                    <a:bodyPr/>
                    <a:lstStyle/>
                    <a:p>
                      <a:endParaRPr lang="en-US" dirty="0"/>
                    </a:p>
                  </a:txBody>
                  <a:tcPr>
                    <a:solidFill>
                      <a:srgbClr val="3783DD"/>
                    </a:solidFill>
                  </a:tcPr>
                </a:tc>
                <a:tc>
                  <a:txBody>
                    <a:bodyPr/>
                    <a:lstStyle/>
                    <a:p>
                      <a:endParaRPr lang="en-US" dirty="0"/>
                    </a:p>
                  </a:txBody>
                  <a:tcPr>
                    <a:solidFill>
                      <a:srgbClr val="3783DD"/>
                    </a:solidFill>
                  </a:tcPr>
                </a:tc>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891493650"/>
              </p:ext>
            </p:extLst>
          </p:nvPr>
        </p:nvGraphicFramePr>
        <p:xfrm>
          <a:off x="1088744" y="2472171"/>
          <a:ext cx="3007640" cy="599440"/>
        </p:xfrm>
        <a:graphic>
          <a:graphicData uri="http://schemas.openxmlformats.org/drawingml/2006/table">
            <a:tbl>
              <a:tblPr bandRow="1">
                <a:tableStyleId>{5C22544A-7EE6-4342-B048-85BDC9FD1C3A}</a:tableStyleId>
              </a:tblPr>
              <a:tblGrid>
                <a:gridCol w="601528"/>
                <a:gridCol w="601528"/>
                <a:gridCol w="601528"/>
                <a:gridCol w="601528"/>
                <a:gridCol w="601528"/>
              </a:tblGrid>
              <a:tr h="599440">
                <a:tc>
                  <a:txBody>
                    <a:bodyPr/>
                    <a:lstStyle/>
                    <a:p>
                      <a:endParaRPr lang="en-US" dirty="0"/>
                    </a:p>
                  </a:txBody>
                  <a:tcPr>
                    <a:solidFill>
                      <a:srgbClr val="800000">
                        <a:alpha val="51000"/>
                      </a:srgbClr>
                    </a:solidFill>
                  </a:tcPr>
                </a:tc>
                <a:tc>
                  <a:txBody>
                    <a:bodyPr/>
                    <a:lstStyle/>
                    <a:p>
                      <a:endParaRPr lang="en-US"/>
                    </a:p>
                  </a:txBody>
                  <a:tcPr>
                    <a:solidFill>
                      <a:srgbClr val="800000">
                        <a:alpha val="51000"/>
                      </a:srgbClr>
                    </a:solidFill>
                  </a:tcPr>
                </a:tc>
                <a:tc>
                  <a:txBody>
                    <a:bodyPr/>
                    <a:lstStyle/>
                    <a:p>
                      <a:endParaRPr lang="en-US" dirty="0"/>
                    </a:p>
                  </a:txBody>
                  <a:tcPr>
                    <a:solidFill>
                      <a:srgbClr val="800000">
                        <a:alpha val="51000"/>
                      </a:srgbClr>
                    </a:solidFill>
                  </a:tcPr>
                </a:tc>
                <a:tc>
                  <a:txBody>
                    <a:bodyPr/>
                    <a:lstStyle/>
                    <a:p>
                      <a:endParaRPr lang="en-US" dirty="0"/>
                    </a:p>
                  </a:txBody>
                  <a:tcPr>
                    <a:solidFill>
                      <a:srgbClr val="800000">
                        <a:alpha val="51000"/>
                      </a:srgbClr>
                    </a:solidFill>
                  </a:tcPr>
                </a:tc>
                <a:tc>
                  <a:txBody>
                    <a:bodyPr/>
                    <a:lstStyle/>
                    <a:p>
                      <a:endParaRPr lang="en-US" dirty="0"/>
                    </a:p>
                  </a:txBody>
                  <a:tcPr>
                    <a:solidFill>
                      <a:srgbClr val="800000">
                        <a:alpha val="51000"/>
                      </a:srgbClr>
                    </a:solidFill>
                  </a:tcPr>
                </a:tc>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2674152759"/>
              </p:ext>
            </p:extLst>
          </p:nvPr>
        </p:nvGraphicFramePr>
        <p:xfrm>
          <a:off x="1088744" y="3100705"/>
          <a:ext cx="3007640" cy="599440"/>
        </p:xfrm>
        <a:graphic>
          <a:graphicData uri="http://schemas.openxmlformats.org/drawingml/2006/table">
            <a:tbl>
              <a:tblPr bandRow="1">
                <a:tableStyleId>{5C22544A-7EE6-4342-B048-85BDC9FD1C3A}</a:tableStyleId>
              </a:tblPr>
              <a:tblGrid>
                <a:gridCol w="601528"/>
                <a:gridCol w="601528"/>
                <a:gridCol w="601528"/>
                <a:gridCol w="601528"/>
                <a:gridCol w="601528"/>
              </a:tblGrid>
              <a:tr h="599440">
                <a:tc>
                  <a:txBody>
                    <a:bodyPr/>
                    <a:lstStyle/>
                    <a:p>
                      <a:endParaRPr lang="en-US" dirty="0"/>
                    </a:p>
                  </a:txBody>
                  <a:tcPr>
                    <a:solidFill>
                      <a:srgbClr val="800000">
                        <a:alpha val="51000"/>
                      </a:srgbClr>
                    </a:solidFill>
                  </a:tcPr>
                </a:tc>
                <a:tc>
                  <a:txBody>
                    <a:bodyPr/>
                    <a:lstStyle/>
                    <a:p>
                      <a:endParaRPr lang="en-US" dirty="0"/>
                    </a:p>
                  </a:txBody>
                  <a:tcPr>
                    <a:solidFill>
                      <a:srgbClr val="800000">
                        <a:alpha val="51000"/>
                      </a:srgbClr>
                    </a:solidFill>
                  </a:tcPr>
                </a:tc>
                <a:tc>
                  <a:txBody>
                    <a:bodyPr/>
                    <a:lstStyle/>
                    <a:p>
                      <a:endParaRPr lang="en-US" dirty="0"/>
                    </a:p>
                  </a:txBody>
                  <a:tcPr>
                    <a:solidFill>
                      <a:srgbClr val="800000">
                        <a:alpha val="51000"/>
                      </a:srgbClr>
                    </a:solidFill>
                  </a:tcPr>
                </a:tc>
                <a:tc>
                  <a:txBody>
                    <a:bodyPr/>
                    <a:lstStyle/>
                    <a:p>
                      <a:endParaRPr lang="en-US" dirty="0"/>
                    </a:p>
                  </a:txBody>
                  <a:tcPr>
                    <a:solidFill>
                      <a:srgbClr val="800000">
                        <a:alpha val="51000"/>
                      </a:srgbClr>
                    </a:solidFill>
                  </a:tcPr>
                </a:tc>
                <a:tc>
                  <a:txBody>
                    <a:bodyPr/>
                    <a:lstStyle/>
                    <a:p>
                      <a:endParaRPr lang="en-US" dirty="0"/>
                    </a:p>
                  </a:txBody>
                  <a:tcPr>
                    <a:solidFill>
                      <a:srgbClr val="800000">
                        <a:alpha val="51000"/>
                      </a:srgbClr>
                    </a:solidFill>
                  </a:tcPr>
                </a:tc>
              </a:tr>
            </a:tbl>
          </a:graphicData>
        </a:graphic>
      </p:graphicFrame>
      <p:graphicFrame>
        <p:nvGraphicFramePr>
          <p:cNvPr id="16" name="Table 15"/>
          <p:cNvGraphicFramePr>
            <a:graphicFrameLocks noGrp="1"/>
          </p:cNvGraphicFramePr>
          <p:nvPr>
            <p:extLst>
              <p:ext uri="{D42A27DB-BD31-4B8C-83A1-F6EECF244321}">
                <p14:modId xmlns:p14="http://schemas.microsoft.com/office/powerpoint/2010/main" val="3700063597"/>
              </p:ext>
            </p:extLst>
          </p:nvPr>
        </p:nvGraphicFramePr>
        <p:xfrm>
          <a:off x="1088744" y="3700145"/>
          <a:ext cx="3007640" cy="599440"/>
        </p:xfrm>
        <a:graphic>
          <a:graphicData uri="http://schemas.openxmlformats.org/drawingml/2006/table">
            <a:tbl>
              <a:tblPr bandRow="1">
                <a:tableStyleId>{5C22544A-7EE6-4342-B048-85BDC9FD1C3A}</a:tableStyleId>
              </a:tblPr>
              <a:tblGrid>
                <a:gridCol w="601528"/>
                <a:gridCol w="601528"/>
                <a:gridCol w="601528"/>
                <a:gridCol w="601528"/>
                <a:gridCol w="601528"/>
              </a:tblGrid>
              <a:tr h="599440">
                <a:tc>
                  <a:txBody>
                    <a:bodyPr/>
                    <a:lstStyle/>
                    <a:p>
                      <a:endParaRPr lang="en-US" dirty="0"/>
                    </a:p>
                  </a:txBody>
                  <a:tcPr>
                    <a:solidFill>
                      <a:srgbClr val="800000">
                        <a:alpha val="51000"/>
                      </a:srgbClr>
                    </a:solidFill>
                  </a:tcPr>
                </a:tc>
                <a:tc>
                  <a:txBody>
                    <a:bodyPr/>
                    <a:lstStyle/>
                    <a:p>
                      <a:endParaRPr lang="en-US" dirty="0"/>
                    </a:p>
                  </a:txBody>
                  <a:tcPr>
                    <a:solidFill>
                      <a:srgbClr val="800000">
                        <a:alpha val="51000"/>
                      </a:srgbClr>
                    </a:solidFill>
                  </a:tcPr>
                </a:tc>
                <a:tc>
                  <a:txBody>
                    <a:bodyPr/>
                    <a:lstStyle/>
                    <a:p>
                      <a:endParaRPr lang="en-US" dirty="0"/>
                    </a:p>
                  </a:txBody>
                  <a:tcPr>
                    <a:solidFill>
                      <a:srgbClr val="800000">
                        <a:alpha val="51000"/>
                      </a:srgbClr>
                    </a:solidFill>
                  </a:tcPr>
                </a:tc>
                <a:tc>
                  <a:txBody>
                    <a:bodyPr/>
                    <a:lstStyle/>
                    <a:p>
                      <a:endParaRPr lang="en-US" dirty="0"/>
                    </a:p>
                  </a:txBody>
                  <a:tcPr>
                    <a:solidFill>
                      <a:srgbClr val="800000">
                        <a:alpha val="51000"/>
                      </a:srgbClr>
                    </a:solidFill>
                  </a:tcPr>
                </a:tc>
                <a:tc>
                  <a:txBody>
                    <a:bodyPr/>
                    <a:lstStyle/>
                    <a:p>
                      <a:endParaRPr lang="en-US" dirty="0"/>
                    </a:p>
                  </a:txBody>
                  <a:tcPr>
                    <a:solidFill>
                      <a:srgbClr val="800000">
                        <a:alpha val="51000"/>
                      </a:srgbClr>
                    </a:solidFill>
                  </a:tcPr>
                </a:tc>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4110494427"/>
              </p:ext>
            </p:extLst>
          </p:nvPr>
        </p:nvGraphicFramePr>
        <p:xfrm>
          <a:off x="1088744" y="4309745"/>
          <a:ext cx="3007640" cy="599440"/>
        </p:xfrm>
        <a:graphic>
          <a:graphicData uri="http://schemas.openxmlformats.org/drawingml/2006/table">
            <a:tbl>
              <a:tblPr bandRow="1">
                <a:tableStyleId>{5C22544A-7EE6-4342-B048-85BDC9FD1C3A}</a:tableStyleId>
              </a:tblPr>
              <a:tblGrid>
                <a:gridCol w="601528"/>
                <a:gridCol w="601528"/>
                <a:gridCol w="601528"/>
                <a:gridCol w="601528"/>
                <a:gridCol w="601528"/>
              </a:tblGrid>
              <a:tr h="599440">
                <a:tc>
                  <a:txBody>
                    <a:bodyPr/>
                    <a:lstStyle/>
                    <a:p>
                      <a:endParaRPr lang="en-US" dirty="0"/>
                    </a:p>
                  </a:txBody>
                  <a:tcPr>
                    <a:solidFill>
                      <a:srgbClr val="800000">
                        <a:alpha val="51000"/>
                      </a:srgbClr>
                    </a:solidFill>
                  </a:tcPr>
                </a:tc>
                <a:tc>
                  <a:txBody>
                    <a:bodyPr/>
                    <a:lstStyle/>
                    <a:p>
                      <a:endParaRPr lang="en-US" dirty="0"/>
                    </a:p>
                  </a:txBody>
                  <a:tcPr>
                    <a:solidFill>
                      <a:srgbClr val="800000">
                        <a:alpha val="51000"/>
                      </a:srgbClr>
                    </a:solidFill>
                  </a:tcPr>
                </a:tc>
                <a:tc>
                  <a:txBody>
                    <a:bodyPr/>
                    <a:lstStyle/>
                    <a:p>
                      <a:endParaRPr lang="en-US" dirty="0"/>
                    </a:p>
                  </a:txBody>
                  <a:tcPr>
                    <a:solidFill>
                      <a:srgbClr val="800000">
                        <a:alpha val="51000"/>
                      </a:srgbClr>
                    </a:solidFill>
                  </a:tcPr>
                </a:tc>
                <a:tc>
                  <a:txBody>
                    <a:bodyPr/>
                    <a:lstStyle/>
                    <a:p>
                      <a:endParaRPr lang="en-US" dirty="0"/>
                    </a:p>
                  </a:txBody>
                  <a:tcPr>
                    <a:solidFill>
                      <a:srgbClr val="800000">
                        <a:alpha val="51000"/>
                      </a:srgbClr>
                    </a:solidFill>
                  </a:tcPr>
                </a:tc>
                <a:tc>
                  <a:txBody>
                    <a:bodyPr/>
                    <a:lstStyle/>
                    <a:p>
                      <a:endParaRPr lang="en-US" dirty="0"/>
                    </a:p>
                  </a:txBody>
                  <a:tcPr>
                    <a:solidFill>
                      <a:srgbClr val="800000">
                        <a:alpha val="51000"/>
                      </a:srgbClr>
                    </a:solidFill>
                  </a:tcPr>
                </a:tc>
              </a:tr>
            </a:tbl>
          </a:graphicData>
        </a:graphic>
      </p:graphicFrame>
      <p:graphicFrame>
        <p:nvGraphicFramePr>
          <p:cNvPr id="20" name="Table 19"/>
          <p:cNvGraphicFramePr>
            <a:graphicFrameLocks noGrp="1"/>
          </p:cNvGraphicFramePr>
          <p:nvPr>
            <p:extLst>
              <p:ext uri="{D42A27DB-BD31-4B8C-83A1-F6EECF244321}">
                <p14:modId xmlns:p14="http://schemas.microsoft.com/office/powerpoint/2010/main" val="4151075860"/>
              </p:ext>
            </p:extLst>
          </p:nvPr>
        </p:nvGraphicFramePr>
        <p:xfrm>
          <a:off x="1088744" y="4899025"/>
          <a:ext cx="3007640" cy="599440"/>
        </p:xfrm>
        <a:graphic>
          <a:graphicData uri="http://schemas.openxmlformats.org/drawingml/2006/table">
            <a:tbl>
              <a:tblPr bandRow="1">
                <a:tableStyleId>{5C22544A-7EE6-4342-B048-85BDC9FD1C3A}</a:tableStyleId>
              </a:tblPr>
              <a:tblGrid>
                <a:gridCol w="601528"/>
                <a:gridCol w="607793"/>
                <a:gridCol w="595263"/>
                <a:gridCol w="601528"/>
                <a:gridCol w="601528"/>
              </a:tblGrid>
              <a:tr h="599440">
                <a:tc>
                  <a:txBody>
                    <a:bodyPr/>
                    <a:lstStyle/>
                    <a:p>
                      <a:endParaRPr lang="en-US" dirty="0"/>
                    </a:p>
                  </a:txBody>
                  <a:tcPr>
                    <a:solidFill>
                      <a:srgbClr val="800000">
                        <a:alpha val="51000"/>
                      </a:srgbClr>
                    </a:solidFill>
                  </a:tcPr>
                </a:tc>
                <a:tc>
                  <a:txBody>
                    <a:bodyPr/>
                    <a:lstStyle/>
                    <a:p>
                      <a:endParaRPr lang="en-US" dirty="0"/>
                    </a:p>
                  </a:txBody>
                  <a:tcPr>
                    <a:solidFill>
                      <a:srgbClr val="800000">
                        <a:alpha val="51000"/>
                      </a:srgbClr>
                    </a:solidFill>
                  </a:tcPr>
                </a:tc>
                <a:tc>
                  <a:txBody>
                    <a:bodyPr/>
                    <a:lstStyle/>
                    <a:p>
                      <a:endParaRPr lang="en-US" dirty="0"/>
                    </a:p>
                  </a:txBody>
                  <a:tcPr>
                    <a:solidFill>
                      <a:srgbClr val="800000">
                        <a:alpha val="51000"/>
                      </a:srgbClr>
                    </a:solidFill>
                  </a:tcPr>
                </a:tc>
                <a:tc>
                  <a:txBody>
                    <a:bodyPr/>
                    <a:lstStyle/>
                    <a:p>
                      <a:endParaRPr lang="en-US" dirty="0"/>
                    </a:p>
                  </a:txBody>
                  <a:tcPr>
                    <a:solidFill>
                      <a:srgbClr val="800000">
                        <a:alpha val="51000"/>
                      </a:srgbClr>
                    </a:solidFill>
                  </a:tcPr>
                </a:tc>
                <a:tc>
                  <a:txBody>
                    <a:bodyPr/>
                    <a:lstStyle/>
                    <a:p>
                      <a:endParaRPr lang="en-US" dirty="0"/>
                    </a:p>
                  </a:txBody>
                  <a:tcPr>
                    <a:solidFill>
                      <a:srgbClr val="800000">
                        <a:alpha val="51000"/>
                      </a:srgbClr>
                    </a:solidFill>
                  </a:tcPr>
                </a:tc>
              </a:tr>
            </a:tbl>
          </a:graphicData>
        </a:graphic>
      </p:graphicFrame>
      <p:sp>
        <p:nvSpPr>
          <p:cNvPr id="22" name="TextBox 21"/>
          <p:cNvSpPr txBox="1"/>
          <p:nvPr/>
        </p:nvSpPr>
        <p:spPr>
          <a:xfrm>
            <a:off x="5826125" y="1365250"/>
            <a:ext cx="2769235" cy="461665"/>
          </a:xfrm>
          <a:prstGeom prst="rect">
            <a:avLst/>
          </a:prstGeom>
          <a:noFill/>
        </p:spPr>
        <p:txBody>
          <a:bodyPr wrap="square" rtlCol="0">
            <a:spAutoFit/>
          </a:bodyPr>
          <a:lstStyle/>
          <a:p>
            <a:r>
              <a:rPr lang="en-US" b="1" dirty="0" smtClean="0"/>
              <a:t>Each Process…</a:t>
            </a:r>
            <a:endParaRPr lang="en-US" b="1" dirty="0"/>
          </a:p>
        </p:txBody>
      </p:sp>
      <p:sp>
        <p:nvSpPr>
          <p:cNvPr id="24" name="Rectangle 23"/>
          <p:cNvSpPr/>
          <p:nvPr/>
        </p:nvSpPr>
        <p:spPr>
          <a:xfrm>
            <a:off x="1047750" y="2476500"/>
            <a:ext cx="3079750" cy="3016250"/>
          </a:xfrm>
          <a:prstGeom prst="rect">
            <a:avLst/>
          </a:prstGeom>
          <a:noFill/>
          <a:ln w="5715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5" name="Table 24"/>
          <p:cNvGraphicFramePr>
            <a:graphicFrameLocks noGrp="1"/>
          </p:cNvGraphicFramePr>
          <p:nvPr>
            <p:extLst>
              <p:ext uri="{D42A27DB-BD31-4B8C-83A1-F6EECF244321}">
                <p14:modId xmlns:p14="http://schemas.microsoft.com/office/powerpoint/2010/main" val="2500068627"/>
              </p:ext>
            </p:extLst>
          </p:nvPr>
        </p:nvGraphicFramePr>
        <p:xfrm>
          <a:off x="6130444" y="4280491"/>
          <a:ext cx="2524270" cy="365760"/>
        </p:xfrm>
        <a:graphic>
          <a:graphicData uri="http://schemas.openxmlformats.org/drawingml/2006/table">
            <a:tbl>
              <a:tblPr firstRow="1" bandRow="1">
                <a:tableStyleId>{5C22544A-7EE6-4342-B048-85BDC9FD1C3A}</a:tableStyleId>
              </a:tblPr>
              <a:tblGrid>
                <a:gridCol w="504854"/>
                <a:gridCol w="504854"/>
                <a:gridCol w="504854"/>
                <a:gridCol w="504854"/>
                <a:gridCol w="504854"/>
              </a:tblGrid>
              <a:tr h="336176">
                <a:tc>
                  <a:txBody>
                    <a:bodyPr/>
                    <a:lstStyle/>
                    <a:p>
                      <a:endParaRPr lang="en-US" dirty="0"/>
                    </a:p>
                  </a:txBody>
                  <a:tcPr>
                    <a:solidFill>
                      <a:srgbClr val="800000"/>
                    </a:solidFill>
                  </a:tcPr>
                </a:tc>
                <a:tc>
                  <a:txBody>
                    <a:bodyPr/>
                    <a:lstStyle/>
                    <a:p>
                      <a:endParaRPr lang="en-US" dirty="0"/>
                    </a:p>
                  </a:txBody>
                  <a:tcPr>
                    <a:solidFill>
                      <a:srgbClr val="800000"/>
                    </a:solidFill>
                  </a:tcPr>
                </a:tc>
                <a:tc>
                  <a:txBody>
                    <a:bodyPr/>
                    <a:lstStyle/>
                    <a:p>
                      <a:endParaRPr lang="en-US" dirty="0"/>
                    </a:p>
                  </a:txBody>
                  <a:tcPr>
                    <a:solidFill>
                      <a:srgbClr val="800000"/>
                    </a:solidFill>
                  </a:tcPr>
                </a:tc>
                <a:tc>
                  <a:txBody>
                    <a:bodyPr/>
                    <a:lstStyle/>
                    <a:p>
                      <a:endParaRPr lang="en-US" dirty="0"/>
                    </a:p>
                  </a:txBody>
                  <a:tcPr>
                    <a:solidFill>
                      <a:srgbClr val="800000"/>
                    </a:solidFill>
                  </a:tcPr>
                </a:tc>
                <a:tc>
                  <a:txBody>
                    <a:bodyPr/>
                    <a:lstStyle/>
                    <a:p>
                      <a:endParaRPr lang="en-US" dirty="0"/>
                    </a:p>
                  </a:txBody>
                  <a:tcPr>
                    <a:solidFill>
                      <a:srgbClr val="800000"/>
                    </a:solidFill>
                  </a:tcPr>
                </a:tc>
              </a:tr>
            </a:tbl>
          </a:graphicData>
        </a:graphic>
      </p:graphicFrame>
      <p:graphicFrame>
        <p:nvGraphicFramePr>
          <p:cNvPr id="26" name="Table 25"/>
          <p:cNvGraphicFramePr>
            <a:graphicFrameLocks noGrp="1"/>
          </p:cNvGraphicFramePr>
          <p:nvPr>
            <p:extLst>
              <p:ext uri="{D42A27DB-BD31-4B8C-83A1-F6EECF244321}">
                <p14:modId xmlns:p14="http://schemas.microsoft.com/office/powerpoint/2010/main" val="2026449107"/>
              </p:ext>
            </p:extLst>
          </p:nvPr>
        </p:nvGraphicFramePr>
        <p:xfrm>
          <a:off x="6175266" y="4818374"/>
          <a:ext cx="433293" cy="1854200"/>
        </p:xfrm>
        <a:graphic>
          <a:graphicData uri="http://schemas.openxmlformats.org/drawingml/2006/table">
            <a:tbl>
              <a:tblPr bandRow="1">
                <a:tableStyleId>{5C22544A-7EE6-4342-B048-85BDC9FD1C3A}</a:tableStyleId>
              </a:tblPr>
              <a:tblGrid>
                <a:gridCol w="433293"/>
              </a:tblGrid>
              <a:tr h="370840">
                <a:tc>
                  <a:txBody>
                    <a:bodyPr/>
                    <a:lstStyle/>
                    <a:p>
                      <a:endParaRPr lang="en-US" dirty="0"/>
                    </a:p>
                  </a:txBody>
                  <a:tcPr>
                    <a:solidFill>
                      <a:srgbClr val="800000"/>
                    </a:solidFill>
                  </a:tcPr>
                </a:tc>
              </a:tr>
              <a:tr h="370840">
                <a:tc>
                  <a:txBody>
                    <a:bodyPr/>
                    <a:lstStyle/>
                    <a:p>
                      <a:endParaRPr lang="en-US"/>
                    </a:p>
                  </a:txBody>
                  <a:tcPr>
                    <a:solidFill>
                      <a:srgbClr val="800000"/>
                    </a:solidFill>
                  </a:tcPr>
                </a:tc>
              </a:tr>
              <a:tr h="370840">
                <a:tc>
                  <a:txBody>
                    <a:bodyPr/>
                    <a:lstStyle/>
                    <a:p>
                      <a:endParaRPr lang="en-US" dirty="0"/>
                    </a:p>
                  </a:txBody>
                  <a:tcPr>
                    <a:solidFill>
                      <a:srgbClr val="800000"/>
                    </a:solidFill>
                  </a:tcPr>
                </a:tc>
              </a:tr>
              <a:tr h="370840">
                <a:tc>
                  <a:txBody>
                    <a:bodyPr/>
                    <a:lstStyle/>
                    <a:p>
                      <a:endParaRPr lang="en-US"/>
                    </a:p>
                  </a:txBody>
                  <a:tcPr>
                    <a:solidFill>
                      <a:srgbClr val="800000"/>
                    </a:solidFill>
                  </a:tcPr>
                </a:tc>
              </a:tr>
              <a:tr h="370840">
                <a:tc>
                  <a:txBody>
                    <a:bodyPr/>
                    <a:lstStyle/>
                    <a:p>
                      <a:endParaRPr lang="en-US" dirty="0"/>
                    </a:p>
                  </a:txBody>
                  <a:tcPr>
                    <a:solidFill>
                      <a:srgbClr val="800000"/>
                    </a:solidFill>
                  </a:tcPr>
                </a:tc>
              </a:tr>
            </a:tbl>
          </a:graphicData>
        </a:graphic>
      </p:graphicFrame>
      <p:graphicFrame>
        <p:nvGraphicFramePr>
          <p:cNvPr id="27" name="Table 26"/>
          <p:cNvGraphicFramePr>
            <a:graphicFrameLocks noGrp="1"/>
          </p:cNvGraphicFramePr>
          <p:nvPr>
            <p:extLst>
              <p:ext uri="{D42A27DB-BD31-4B8C-83A1-F6EECF244321}">
                <p14:modId xmlns:p14="http://schemas.microsoft.com/office/powerpoint/2010/main" val="3513076386"/>
              </p:ext>
            </p:extLst>
          </p:nvPr>
        </p:nvGraphicFramePr>
        <p:xfrm>
          <a:off x="6681536" y="4821362"/>
          <a:ext cx="433293" cy="1854200"/>
        </p:xfrm>
        <a:graphic>
          <a:graphicData uri="http://schemas.openxmlformats.org/drawingml/2006/table">
            <a:tbl>
              <a:tblPr bandRow="1">
                <a:tableStyleId>{5C22544A-7EE6-4342-B048-85BDC9FD1C3A}</a:tableStyleId>
              </a:tblPr>
              <a:tblGrid>
                <a:gridCol w="433293"/>
              </a:tblGrid>
              <a:tr h="370840">
                <a:tc>
                  <a:txBody>
                    <a:bodyPr/>
                    <a:lstStyle/>
                    <a:p>
                      <a:endParaRPr lang="en-US" dirty="0"/>
                    </a:p>
                  </a:txBody>
                  <a:tcPr>
                    <a:solidFill>
                      <a:srgbClr val="800000"/>
                    </a:solidFill>
                  </a:tcPr>
                </a:tc>
              </a:tr>
              <a:tr h="370840">
                <a:tc>
                  <a:txBody>
                    <a:bodyPr/>
                    <a:lstStyle/>
                    <a:p>
                      <a:endParaRPr lang="en-US"/>
                    </a:p>
                  </a:txBody>
                  <a:tcPr>
                    <a:solidFill>
                      <a:srgbClr val="800000"/>
                    </a:solidFill>
                  </a:tcPr>
                </a:tc>
              </a:tr>
              <a:tr h="370840">
                <a:tc>
                  <a:txBody>
                    <a:bodyPr/>
                    <a:lstStyle/>
                    <a:p>
                      <a:endParaRPr lang="en-US" dirty="0"/>
                    </a:p>
                  </a:txBody>
                  <a:tcPr>
                    <a:solidFill>
                      <a:srgbClr val="800000"/>
                    </a:solidFill>
                  </a:tcPr>
                </a:tc>
              </a:tr>
              <a:tr h="370840">
                <a:tc>
                  <a:txBody>
                    <a:bodyPr/>
                    <a:lstStyle/>
                    <a:p>
                      <a:endParaRPr lang="en-US"/>
                    </a:p>
                  </a:txBody>
                  <a:tcPr>
                    <a:solidFill>
                      <a:srgbClr val="800000"/>
                    </a:solidFill>
                  </a:tcPr>
                </a:tc>
              </a:tr>
              <a:tr h="370840">
                <a:tc>
                  <a:txBody>
                    <a:bodyPr/>
                    <a:lstStyle/>
                    <a:p>
                      <a:endParaRPr lang="en-US" dirty="0"/>
                    </a:p>
                  </a:txBody>
                  <a:tcPr>
                    <a:solidFill>
                      <a:srgbClr val="800000"/>
                    </a:solidFill>
                  </a:tcPr>
                </a:tc>
              </a:tr>
            </a:tbl>
          </a:graphicData>
        </a:graphic>
      </p:graphicFrame>
      <p:graphicFrame>
        <p:nvGraphicFramePr>
          <p:cNvPr id="28" name="Table 27"/>
          <p:cNvGraphicFramePr>
            <a:graphicFrameLocks noGrp="1"/>
          </p:cNvGraphicFramePr>
          <p:nvPr>
            <p:extLst>
              <p:ext uri="{D42A27DB-BD31-4B8C-83A1-F6EECF244321}">
                <p14:modId xmlns:p14="http://schemas.microsoft.com/office/powerpoint/2010/main" val="2486403275"/>
              </p:ext>
            </p:extLst>
          </p:nvPr>
        </p:nvGraphicFramePr>
        <p:xfrm>
          <a:off x="7196613" y="4821362"/>
          <a:ext cx="433293" cy="1854200"/>
        </p:xfrm>
        <a:graphic>
          <a:graphicData uri="http://schemas.openxmlformats.org/drawingml/2006/table">
            <a:tbl>
              <a:tblPr bandRow="1">
                <a:tableStyleId>{5C22544A-7EE6-4342-B048-85BDC9FD1C3A}</a:tableStyleId>
              </a:tblPr>
              <a:tblGrid>
                <a:gridCol w="433293"/>
              </a:tblGrid>
              <a:tr h="370840">
                <a:tc>
                  <a:txBody>
                    <a:bodyPr/>
                    <a:lstStyle/>
                    <a:p>
                      <a:endParaRPr lang="en-US" dirty="0"/>
                    </a:p>
                  </a:txBody>
                  <a:tcPr>
                    <a:solidFill>
                      <a:srgbClr val="800000"/>
                    </a:solidFill>
                  </a:tcPr>
                </a:tc>
              </a:tr>
              <a:tr h="370840">
                <a:tc>
                  <a:txBody>
                    <a:bodyPr/>
                    <a:lstStyle/>
                    <a:p>
                      <a:endParaRPr lang="en-US"/>
                    </a:p>
                  </a:txBody>
                  <a:tcPr>
                    <a:solidFill>
                      <a:srgbClr val="800000"/>
                    </a:solidFill>
                  </a:tcPr>
                </a:tc>
              </a:tr>
              <a:tr h="370840">
                <a:tc>
                  <a:txBody>
                    <a:bodyPr/>
                    <a:lstStyle/>
                    <a:p>
                      <a:endParaRPr lang="en-US" dirty="0"/>
                    </a:p>
                  </a:txBody>
                  <a:tcPr>
                    <a:solidFill>
                      <a:srgbClr val="800000"/>
                    </a:solidFill>
                  </a:tcPr>
                </a:tc>
              </a:tr>
              <a:tr h="370840">
                <a:tc>
                  <a:txBody>
                    <a:bodyPr/>
                    <a:lstStyle/>
                    <a:p>
                      <a:endParaRPr lang="en-US"/>
                    </a:p>
                  </a:txBody>
                  <a:tcPr>
                    <a:solidFill>
                      <a:srgbClr val="800000"/>
                    </a:solidFill>
                  </a:tcPr>
                </a:tc>
              </a:tr>
              <a:tr h="370840">
                <a:tc>
                  <a:txBody>
                    <a:bodyPr/>
                    <a:lstStyle/>
                    <a:p>
                      <a:endParaRPr lang="en-US" dirty="0"/>
                    </a:p>
                  </a:txBody>
                  <a:tcPr>
                    <a:solidFill>
                      <a:srgbClr val="800000"/>
                    </a:solidFill>
                  </a:tcPr>
                </a:tc>
              </a:tr>
            </a:tbl>
          </a:graphicData>
        </a:graphic>
      </p:graphicFrame>
      <p:graphicFrame>
        <p:nvGraphicFramePr>
          <p:cNvPr id="29" name="Table 28"/>
          <p:cNvGraphicFramePr>
            <a:graphicFrameLocks noGrp="1"/>
          </p:cNvGraphicFramePr>
          <p:nvPr>
            <p:extLst>
              <p:ext uri="{D42A27DB-BD31-4B8C-83A1-F6EECF244321}">
                <p14:modId xmlns:p14="http://schemas.microsoft.com/office/powerpoint/2010/main" val="1037997580"/>
              </p:ext>
            </p:extLst>
          </p:nvPr>
        </p:nvGraphicFramePr>
        <p:xfrm>
          <a:off x="7696592" y="4813341"/>
          <a:ext cx="433293" cy="1854200"/>
        </p:xfrm>
        <a:graphic>
          <a:graphicData uri="http://schemas.openxmlformats.org/drawingml/2006/table">
            <a:tbl>
              <a:tblPr bandRow="1">
                <a:tableStyleId>{5C22544A-7EE6-4342-B048-85BDC9FD1C3A}</a:tableStyleId>
              </a:tblPr>
              <a:tblGrid>
                <a:gridCol w="433293"/>
              </a:tblGrid>
              <a:tr h="370840">
                <a:tc>
                  <a:txBody>
                    <a:bodyPr/>
                    <a:lstStyle/>
                    <a:p>
                      <a:endParaRPr lang="en-US" dirty="0"/>
                    </a:p>
                  </a:txBody>
                  <a:tcPr>
                    <a:solidFill>
                      <a:srgbClr val="800000"/>
                    </a:solidFill>
                  </a:tcPr>
                </a:tc>
              </a:tr>
              <a:tr h="370840">
                <a:tc>
                  <a:txBody>
                    <a:bodyPr/>
                    <a:lstStyle/>
                    <a:p>
                      <a:endParaRPr lang="en-US" dirty="0"/>
                    </a:p>
                  </a:txBody>
                  <a:tcPr>
                    <a:solidFill>
                      <a:srgbClr val="800000"/>
                    </a:solidFill>
                  </a:tcPr>
                </a:tc>
              </a:tr>
              <a:tr h="370840">
                <a:tc>
                  <a:txBody>
                    <a:bodyPr/>
                    <a:lstStyle/>
                    <a:p>
                      <a:endParaRPr lang="en-US" dirty="0"/>
                    </a:p>
                  </a:txBody>
                  <a:tcPr>
                    <a:solidFill>
                      <a:srgbClr val="800000"/>
                    </a:solidFill>
                  </a:tcPr>
                </a:tc>
              </a:tr>
              <a:tr h="370840">
                <a:tc>
                  <a:txBody>
                    <a:bodyPr/>
                    <a:lstStyle/>
                    <a:p>
                      <a:endParaRPr lang="en-US"/>
                    </a:p>
                  </a:txBody>
                  <a:tcPr>
                    <a:solidFill>
                      <a:srgbClr val="800000"/>
                    </a:solidFill>
                  </a:tcPr>
                </a:tc>
              </a:tr>
              <a:tr h="370840">
                <a:tc>
                  <a:txBody>
                    <a:bodyPr/>
                    <a:lstStyle/>
                    <a:p>
                      <a:endParaRPr lang="en-US" dirty="0"/>
                    </a:p>
                  </a:txBody>
                  <a:tcPr>
                    <a:solidFill>
                      <a:srgbClr val="800000"/>
                    </a:solidFill>
                  </a:tcPr>
                </a:tc>
              </a:tr>
            </a:tbl>
          </a:graphicData>
        </a:graphic>
      </p:graphicFrame>
      <p:cxnSp>
        <p:nvCxnSpPr>
          <p:cNvPr id="30" name="Straight Arrow Connector 29"/>
          <p:cNvCxnSpPr/>
          <p:nvPr/>
        </p:nvCxnSpPr>
        <p:spPr>
          <a:xfrm>
            <a:off x="6368715" y="4457033"/>
            <a:ext cx="0" cy="601579"/>
          </a:xfrm>
          <a:prstGeom prst="straightConnector1">
            <a:avLst/>
          </a:prstGeom>
          <a:ln>
            <a:solidFill>
              <a:schemeClr val="tx1"/>
            </a:solidFill>
            <a:headEnd type="ova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6908800" y="4462380"/>
            <a:ext cx="0" cy="601579"/>
          </a:xfrm>
          <a:prstGeom prst="straightConnector1">
            <a:avLst/>
          </a:prstGeom>
          <a:ln>
            <a:solidFill>
              <a:schemeClr val="tx1"/>
            </a:solidFill>
            <a:headEnd type="ova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7390063" y="4462381"/>
            <a:ext cx="0" cy="601579"/>
          </a:xfrm>
          <a:prstGeom prst="straightConnector1">
            <a:avLst/>
          </a:prstGeom>
          <a:ln>
            <a:solidFill>
              <a:schemeClr val="tx1"/>
            </a:solidFill>
            <a:headEnd type="ova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7898062" y="4462381"/>
            <a:ext cx="0" cy="601579"/>
          </a:xfrm>
          <a:prstGeom prst="straightConnector1">
            <a:avLst/>
          </a:prstGeom>
          <a:ln>
            <a:solidFill>
              <a:schemeClr val="tx1"/>
            </a:solidFill>
            <a:headEnd type="oval"/>
            <a:tailEnd type="arrow"/>
          </a:ln>
        </p:spPr>
        <p:style>
          <a:lnRef idx="2">
            <a:schemeClr val="accent1"/>
          </a:lnRef>
          <a:fillRef idx="0">
            <a:schemeClr val="accent1"/>
          </a:fillRef>
          <a:effectRef idx="1">
            <a:schemeClr val="accent1"/>
          </a:effectRef>
          <a:fontRef idx="minor">
            <a:schemeClr val="tx1"/>
          </a:fontRef>
        </p:style>
      </p:cxnSp>
      <p:sp>
        <p:nvSpPr>
          <p:cNvPr id="34" name="Rounded Rectangle 33"/>
          <p:cNvSpPr/>
          <p:nvPr/>
        </p:nvSpPr>
        <p:spPr>
          <a:xfrm>
            <a:off x="6114715" y="4804611"/>
            <a:ext cx="494632" cy="1911684"/>
          </a:xfrm>
          <a:prstGeom prst="roundRect">
            <a:avLst/>
          </a:prstGeom>
          <a:noFill/>
          <a:ln w="381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ed Rectangle 34"/>
          <p:cNvSpPr/>
          <p:nvPr/>
        </p:nvSpPr>
        <p:spPr>
          <a:xfrm>
            <a:off x="7964905" y="2042695"/>
            <a:ext cx="494632" cy="1911684"/>
          </a:xfrm>
          <a:prstGeom prst="roundRect">
            <a:avLst/>
          </a:prstGeom>
          <a:noFill/>
          <a:ln w="381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7" name="Straight Arrow Connector 36"/>
          <p:cNvCxnSpPr>
            <a:stCxn id="24" idx="3"/>
            <a:endCxn id="34" idx="0"/>
          </p:cNvCxnSpPr>
          <p:nvPr/>
        </p:nvCxnSpPr>
        <p:spPr>
          <a:xfrm>
            <a:off x="4127500" y="3984625"/>
            <a:ext cx="2234531" cy="819986"/>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rot="1360232">
            <a:off x="5128795" y="4520532"/>
            <a:ext cx="708526" cy="338554"/>
          </a:xfrm>
          <a:prstGeom prst="rect">
            <a:avLst/>
          </a:prstGeom>
          <a:noFill/>
        </p:spPr>
        <p:txBody>
          <a:bodyPr wrap="square" rtlCol="0">
            <a:spAutoFit/>
          </a:bodyPr>
          <a:lstStyle/>
          <a:p>
            <a:r>
              <a:rPr lang="en-US" sz="1600" b="1" dirty="0" smtClean="0">
                <a:solidFill>
                  <a:srgbClr val="008000"/>
                </a:solidFill>
                <a:latin typeface="Courier"/>
                <a:cs typeface="Courier"/>
              </a:rPr>
              <a:t>get</a:t>
            </a:r>
            <a:r>
              <a:rPr lang="en-US" sz="1600" b="1" dirty="0" smtClean="0">
                <a:solidFill>
                  <a:srgbClr val="008000"/>
                </a:solidFill>
              </a:rPr>
              <a:t>()</a:t>
            </a:r>
            <a:endParaRPr lang="en-US" sz="1600" b="1" dirty="0">
              <a:solidFill>
                <a:srgbClr val="008000"/>
              </a:solidFill>
            </a:endParaRPr>
          </a:p>
        </p:txBody>
      </p:sp>
      <p:sp>
        <p:nvSpPr>
          <p:cNvPr id="39" name="TextBox 38"/>
          <p:cNvSpPr txBox="1"/>
          <p:nvPr/>
        </p:nvSpPr>
        <p:spPr>
          <a:xfrm>
            <a:off x="7055519" y="3752684"/>
            <a:ext cx="588210" cy="461665"/>
          </a:xfrm>
          <a:prstGeom prst="rect">
            <a:avLst/>
          </a:prstGeom>
          <a:noFill/>
        </p:spPr>
        <p:txBody>
          <a:bodyPr wrap="square" rtlCol="0">
            <a:spAutoFit/>
          </a:bodyPr>
          <a:lstStyle/>
          <a:p>
            <a:r>
              <a:rPr lang="en-US" dirty="0" smtClean="0">
                <a:solidFill>
                  <a:srgbClr val="008000"/>
                </a:solidFill>
              </a:rPr>
              <a:t>…</a:t>
            </a:r>
            <a:endParaRPr lang="en-US" dirty="0">
              <a:solidFill>
                <a:srgbClr val="008000"/>
              </a:solidFill>
            </a:endParaRPr>
          </a:p>
        </p:txBody>
      </p:sp>
      <p:cxnSp>
        <p:nvCxnSpPr>
          <p:cNvPr id="40" name="Straight Arrow Connector 39"/>
          <p:cNvCxnSpPr>
            <a:stCxn id="24" idx="3"/>
            <a:endCxn id="36" idx="1"/>
          </p:cNvCxnSpPr>
          <p:nvPr/>
        </p:nvCxnSpPr>
        <p:spPr>
          <a:xfrm flipV="1">
            <a:off x="4127500" y="3018630"/>
            <a:ext cx="3868544" cy="965995"/>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rot="21134552">
            <a:off x="6841958" y="2764591"/>
            <a:ext cx="708526" cy="338554"/>
          </a:xfrm>
          <a:prstGeom prst="rect">
            <a:avLst/>
          </a:prstGeom>
          <a:noFill/>
        </p:spPr>
        <p:txBody>
          <a:bodyPr wrap="square" rtlCol="0">
            <a:spAutoFit/>
          </a:bodyPr>
          <a:lstStyle/>
          <a:p>
            <a:r>
              <a:rPr lang="en-US" sz="1600" b="1" dirty="0" smtClean="0">
                <a:solidFill>
                  <a:srgbClr val="008000"/>
                </a:solidFill>
                <a:latin typeface="Courier"/>
                <a:cs typeface="Courier"/>
              </a:rPr>
              <a:t>get</a:t>
            </a:r>
            <a:r>
              <a:rPr lang="en-US" sz="1600" b="1" dirty="0" smtClean="0">
                <a:solidFill>
                  <a:srgbClr val="008000"/>
                </a:solidFill>
              </a:rPr>
              <a:t>()</a:t>
            </a:r>
            <a:endParaRPr lang="en-US" sz="1600" b="1" dirty="0">
              <a:solidFill>
                <a:srgbClr val="008000"/>
              </a:solidFill>
            </a:endParaRPr>
          </a:p>
        </p:txBody>
      </p:sp>
      <p:cxnSp>
        <p:nvCxnSpPr>
          <p:cNvPr id="42" name="Straight Arrow Connector 41"/>
          <p:cNvCxnSpPr/>
          <p:nvPr/>
        </p:nvCxnSpPr>
        <p:spPr>
          <a:xfrm>
            <a:off x="8438146" y="4467728"/>
            <a:ext cx="0" cy="601579"/>
          </a:xfrm>
          <a:prstGeom prst="straightConnector1">
            <a:avLst/>
          </a:prstGeom>
          <a:ln>
            <a:solidFill>
              <a:schemeClr val="tx1"/>
            </a:solidFill>
            <a:headEnd type="oval"/>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a:stCxn id="24" idx="3"/>
          </p:cNvCxnSpPr>
          <p:nvPr/>
        </p:nvCxnSpPr>
        <p:spPr>
          <a:xfrm>
            <a:off x="4127500" y="3984625"/>
            <a:ext cx="4307974" cy="841375"/>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rot="691178">
            <a:off x="5293726" y="3941848"/>
            <a:ext cx="708526" cy="338554"/>
          </a:xfrm>
          <a:prstGeom prst="rect">
            <a:avLst/>
          </a:prstGeom>
          <a:noFill/>
        </p:spPr>
        <p:txBody>
          <a:bodyPr wrap="square" rtlCol="0">
            <a:spAutoFit/>
          </a:bodyPr>
          <a:lstStyle/>
          <a:p>
            <a:r>
              <a:rPr lang="en-US" sz="1600" b="1" dirty="0" smtClean="0">
                <a:solidFill>
                  <a:srgbClr val="008000"/>
                </a:solidFill>
                <a:latin typeface="Courier"/>
                <a:cs typeface="Courier"/>
              </a:rPr>
              <a:t>get</a:t>
            </a:r>
            <a:r>
              <a:rPr lang="en-US" sz="1600" b="1" dirty="0" smtClean="0">
                <a:solidFill>
                  <a:srgbClr val="008000"/>
                </a:solidFill>
              </a:rPr>
              <a:t>()</a:t>
            </a:r>
            <a:endParaRPr lang="en-US" sz="1600" b="1" dirty="0">
              <a:solidFill>
                <a:srgbClr val="008000"/>
              </a:solidFill>
            </a:endParaRPr>
          </a:p>
        </p:txBody>
      </p:sp>
      <p:sp>
        <p:nvSpPr>
          <p:cNvPr id="49" name="TextBox 48"/>
          <p:cNvSpPr txBox="1"/>
          <p:nvPr/>
        </p:nvSpPr>
        <p:spPr>
          <a:xfrm>
            <a:off x="6079490" y="3867150"/>
            <a:ext cx="1603375" cy="400110"/>
          </a:xfrm>
          <a:prstGeom prst="rect">
            <a:avLst/>
          </a:prstGeom>
          <a:noFill/>
        </p:spPr>
        <p:txBody>
          <a:bodyPr wrap="square" rtlCol="0">
            <a:spAutoFit/>
          </a:bodyPr>
          <a:lstStyle/>
          <a:p>
            <a:r>
              <a:rPr lang="en-US" sz="2000" b="1" dirty="0" smtClean="0"/>
              <a:t>Matrix B</a:t>
            </a:r>
            <a:endParaRPr lang="en-US" sz="2000" b="1" dirty="0"/>
          </a:p>
        </p:txBody>
      </p:sp>
      <p:sp>
        <p:nvSpPr>
          <p:cNvPr id="50" name="Rectangle 49"/>
          <p:cNvSpPr/>
          <p:nvPr/>
        </p:nvSpPr>
        <p:spPr>
          <a:xfrm>
            <a:off x="1047750" y="2466340"/>
            <a:ext cx="3079750" cy="632460"/>
          </a:xfrm>
          <a:prstGeom prst="rect">
            <a:avLst/>
          </a:prstGeom>
          <a:noFill/>
          <a:ln w="5715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52" name="Table 51"/>
          <p:cNvGraphicFramePr>
            <a:graphicFrameLocks noGrp="1"/>
          </p:cNvGraphicFramePr>
          <p:nvPr>
            <p:extLst>
              <p:ext uri="{D42A27DB-BD31-4B8C-83A1-F6EECF244321}">
                <p14:modId xmlns:p14="http://schemas.microsoft.com/office/powerpoint/2010/main" val="4210377371"/>
              </p:ext>
            </p:extLst>
          </p:nvPr>
        </p:nvGraphicFramePr>
        <p:xfrm>
          <a:off x="6187440" y="2600960"/>
          <a:ext cx="2245360" cy="365760"/>
        </p:xfrm>
        <a:graphic>
          <a:graphicData uri="http://schemas.openxmlformats.org/drawingml/2006/table">
            <a:tbl>
              <a:tblPr bandRow="1">
                <a:tableStyleId>{5C22544A-7EE6-4342-B048-85BDC9FD1C3A}</a:tableStyleId>
              </a:tblPr>
              <a:tblGrid>
                <a:gridCol w="449072"/>
                <a:gridCol w="449072"/>
                <a:gridCol w="449072"/>
                <a:gridCol w="449072"/>
                <a:gridCol w="449072"/>
              </a:tblGrid>
              <a:tr h="0">
                <a:tc>
                  <a:txBody>
                    <a:bodyPr/>
                    <a:lstStyle/>
                    <a:p>
                      <a:endParaRPr lang="en-US" dirty="0"/>
                    </a:p>
                  </a:txBody>
                  <a:tcPr>
                    <a:solidFill>
                      <a:srgbClr val="3783DD"/>
                    </a:solidFill>
                  </a:tcPr>
                </a:tc>
                <a:tc>
                  <a:txBody>
                    <a:bodyPr/>
                    <a:lstStyle/>
                    <a:p>
                      <a:endParaRPr lang="en-US"/>
                    </a:p>
                  </a:txBody>
                  <a:tcPr>
                    <a:solidFill>
                      <a:srgbClr val="3783DD"/>
                    </a:solidFill>
                  </a:tcPr>
                </a:tc>
                <a:tc>
                  <a:txBody>
                    <a:bodyPr/>
                    <a:lstStyle/>
                    <a:p>
                      <a:endParaRPr lang="en-US"/>
                    </a:p>
                  </a:txBody>
                  <a:tcPr>
                    <a:solidFill>
                      <a:srgbClr val="3783DD"/>
                    </a:solidFill>
                  </a:tcPr>
                </a:tc>
                <a:tc>
                  <a:txBody>
                    <a:bodyPr/>
                    <a:lstStyle/>
                    <a:p>
                      <a:endParaRPr lang="en-US" dirty="0"/>
                    </a:p>
                  </a:txBody>
                  <a:tcPr>
                    <a:solidFill>
                      <a:srgbClr val="3783DD"/>
                    </a:solidFill>
                  </a:tcPr>
                </a:tc>
                <a:tc>
                  <a:txBody>
                    <a:bodyPr/>
                    <a:lstStyle/>
                    <a:p>
                      <a:endParaRPr lang="en-US" dirty="0"/>
                    </a:p>
                  </a:txBody>
                  <a:tcPr>
                    <a:solidFill>
                      <a:srgbClr val="3783DD"/>
                    </a:solidFill>
                  </a:tcPr>
                </a:tc>
              </a:tr>
            </a:tbl>
          </a:graphicData>
        </a:graphic>
      </p:graphicFrame>
      <p:sp>
        <p:nvSpPr>
          <p:cNvPr id="53" name="TextBox 52"/>
          <p:cNvSpPr txBox="1"/>
          <p:nvPr/>
        </p:nvSpPr>
        <p:spPr>
          <a:xfrm>
            <a:off x="6130290" y="2190750"/>
            <a:ext cx="3013710" cy="400110"/>
          </a:xfrm>
          <a:prstGeom prst="rect">
            <a:avLst/>
          </a:prstGeom>
          <a:noFill/>
        </p:spPr>
        <p:txBody>
          <a:bodyPr wrap="square" rtlCol="0">
            <a:spAutoFit/>
          </a:bodyPr>
          <a:lstStyle/>
          <a:p>
            <a:r>
              <a:rPr lang="en-US" sz="2000" b="1" dirty="0" smtClean="0"/>
              <a:t>Row(s) of Matrix A</a:t>
            </a:r>
            <a:endParaRPr lang="en-US" sz="2000" b="1" dirty="0"/>
          </a:p>
        </p:txBody>
      </p:sp>
      <p:sp>
        <p:nvSpPr>
          <p:cNvPr id="54" name="TextBox 53"/>
          <p:cNvSpPr txBox="1"/>
          <p:nvPr/>
        </p:nvSpPr>
        <p:spPr>
          <a:xfrm>
            <a:off x="6207760" y="3017520"/>
            <a:ext cx="2936240" cy="523220"/>
          </a:xfrm>
          <a:prstGeom prst="rect">
            <a:avLst/>
          </a:prstGeom>
          <a:noFill/>
        </p:spPr>
        <p:txBody>
          <a:bodyPr wrap="square" rtlCol="0">
            <a:spAutoFit/>
          </a:bodyPr>
          <a:lstStyle/>
          <a:p>
            <a:r>
              <a:rPr lang="en-US" sz="1400" dirty="0" smtClean="0"/>
              <a:t># of Rows = </a:t>
            </a:r>
          </a:p>
          <a:p>
            <a:r>
              <a:rPr lang="en-US" sz="1400" dirty="0" smtClean="0"/>
              <a:t>  # of processes / matrix dimension</a:t>
            </a:r>
            <a:endParaRPr lang="en-US" sz="1400" dirty="0"/>
          </a:p>
        </p:txBody>
      </p:sp>
      <p:cxnSp>
        <p:nvCxnSpPr>
          <p:cNvPr id="56" name="Straight Arrow Connector 55"/>
          <p:cNvCxnSpPr>
            <a:stCxn id="50" idx="3"/>
            <a:endCxn id="52" idx="1"/>
          </p:cNvCxnSpPr>
          <p:nvPr/>
        </p:nvCxnSpPr>
        <p:spPr>
          <a:xfrm>
            <a:off x="4127500" y="2782570"/>
            <a:ext cx="2059940" cy="1270"/>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57" name="TextBox 56"/>
          <p:cNvSpPr txBox="1"/>
          <p:nvPr/>
        </p:nvSpPr>
        <p:spPr>
          <a:xfrm>
            <a:off x="4927966" y="2458487"/>
            <a:ext cx="708526" cy="338554"/>
          </a:xfrm>
          <a:prstGeom prst="rect">
            <a:avLst/>
          </a:prstGeom>
          <a:noFill/>
        </p:spPr>
        <p:txBody>
          <a:bodyPr wrap="square" rtlCol="0">
            <a:spAutoFit/>
          </a:bodyPr>
          <a:lstStyle/>
          <a:p>
            <a:r>
              <a:rPr lang="en-US" sz="1600" b="1" dirty="0" smtClean="0">
                <a:solidFill>
                  <a:srgbClr val="008000"/>
                </a:solidFill>
                <a:latin typeface="Courier"/>
                <a:cs typeface="Courier"/>
              </a:rPr>
              <a:t>get</a:t>
            </a:r>
            <a:r>
              <a:rPr lang="en-US" sz="1600" b="1" dirty="0" smtClean="0">
                <a:solidFill>
                  <a:srgbClr val="008000"/>
                </a:solidFill>
              </a:rPr>
              <a:t>()</a:t>
            </a:r>
            <a:endParaRPr lang="en-US" sz="1600" b="1" dirty="0">
              <a:solidFill>
                <a:srgbClr val="008000"/>
              </a:solidFill>
            </a:endParaRPr>
          </a:p>
        </p:txBody>
      </p:sp>
      <p:sp>
        <p:nvSpPr>
          <p:cNvPr id="58" name="Rounded Rectangle 57"/>
          <p:cNvSpPr/>
          <p:nvPr/>
        </p:nvSpPr>
        <p:spPr>
          <a:xfrm>
            <a:off x="6177280" y="2590800"/>
            <a:ext cx="2286000" cy="386080"/>
          </a:xfrm>
          <a:prstGeom prst="roundRect">
            <a:avLst/>
          </a:prstGeom>
          <a:noFill/>
          <a:ln w="5715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42828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77778E-7 3.7037E-6 L 0.02049 0.39768 " pathEditMode="relative" rAng="0" ptsTypes="AA">
                                      <p:cBhvr>
                                        <p:cTn id="6" dur="2000" fill="hold"/>
                                        <p:tgtEl>
                                          <p:spTgt spid="36"/>
                                        </p:tgtEl>
                                        <p:attrNameLst>
                                          <p:attrName>ppt_x</p:attrName>
                                          <p:attrName>ppt_y</p:attrName>
                                        </p:attrNameLst>
                                      </p:cBhvr>
                                      <p:rCtr x="1024" y="19884"/>
                                    </p:animMotion>
                                  </p:childTnLst>
                                </p:cTn>
                              </p:par>
                              <p:par>
                                <p:cTn id="7" presetID="0" presetClass="path" presetSubtype="0" accel="50000" decel="50000" fill="hold" grpId="0" nodeType="withEffect">
                                  <p:stCondLst>
                                    <p:cond delay="0"/>
                                  </p:stCondLst>
                                  <p:childTnLst>
                                    <p:animMotion origin="layout" path="M -2.77778E-7 1.48148E-6 L 0.02031 0.40185 " pathEditMode="relative" rAng="0" ptsTypes="AA">
                                      <p:cBhvr>
                                        <p:cTn id="8" dur="2000" fill="hold"/>
                                        <p:tgtEl>
                                          <p:spTgt spid="35"/>
                                        </p:tgtEl>
                                        <p:attrNameLst>
                                          <p:attrName>ppt_x</p:attrName>
                                          <p:attrName>ppt_y</p:attrName>
                                        </p:attrNameLst>
                                      </p:cBhvr>
                                      <p:rCtr x="1007" y="20093"/>
                                    </p:animMotion>
                                  </p:childTnLst>
                                </p:cTn>
                              </p:par>
                              <p:par>
                                <p:cTn id="9" presetID="1" presetClass="exit" presetSubtype="0" fill="hold" grpId="0" nodeType="withEffect">
                                  <p:stCondLst>
                                    <p:cond delay="0"/>
                                  </p:stCondLst>
                                  <p:childTnLst>
                                    <p:set>
                                      <p:cBhvr>
                                        <p:cTn id="10" dur="1" fill="hold">
                                          <p:stCondLst>
                                            <p:cond delay="499"/>
                                          </p:stCondLst>
                                        </p:cTn>
                                        <p:tgtEl>
                                          <p:spTgt spid="41"/>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499"/>
                                          </p:stCondLst>
                                        </p:cTn>
                                        <p:tgtEl>
                                          <p:spTgt spid="40"/>
                                        </p:tgtEl>
                                        <p:attrNameLst>
                                          <p:attrName>style.visibility</p:attrName>
                                        </p:attrNameLst>
                                      </p:cBhvr>
                                      <p:to>
                                        <p:strVal val="hidden"/>
                                      </p:to>
                                    </p:set>
                                  </p:childTnLst>
                                </p:cTn>
                              </p:par>
                            </p:childTnLst>
                          </p:cTn>
                        </p:par>
                        <p:par>
                          <p:cTn id="13" fill="hold">
                            <p:stCondLst>
                              <p:cond delay="2000"/>
                            </p:stCondLst>
                            <p:childTnLst>
                              <p:par>
                                <p:cTn id="14" presetID="1" presetClass="entr" presetSubtype="0" fill="hold" nodeType="afterEffect">
                                  <p:stCondLst>
                                    <p:cond delay="0"/>
                                  </p:stCondLst>
                                  <p:childTnLst>
                                    <p:set>
                                      <p:cBhvr>
                                        <p:cTn id="15" dur="1" fill="hold">
                                          <p:stCondLst>
                                            <p:cond delay="299"/>
                                          </p:stCondLst>
                                        </p:cTn>
                                        <p:tgtEl>
                                          <p:spTgt spid="42"/>
                                        </p:tgtEl>
                                        <p:attrNameLst>
                                          <p:attrName>style.visibility</p:attrName>
                                        </p:attrNameLst>
                                      </p:cBhvr>
                                      <p:to>
                                        <p:strVal val="visible"/>
                                      </p:to>
                                    </p:set>
                                  </p:childTnLst>
                                </p:cTn>
                              </p:par>
                            </p:childTnLst>
                          </p:cTn>
                        </p:par>
                        <p:par>
                          <p:cTn id="16" fill="hold">
                            <p:stCondLst>
                              <p:cond delay="2300"/>
                            </p:stCondLst>
                            <p:childTnLst>
                              <p:par>
                                <p:cTn id="17" presetID="1" presetClass="entr" presetSubtype="0" fill="hold" grpId="0" nodeType="afterEffect">
                                  <p:stCondLst>
                                    <p:cond delay="0"/>
                                  </p:stCondLst>
                                  <p:childTnLst>
                                    <p:set>
                                      <p:cBhvr>
                                        <p:cTn id="18" dur="1" fill="hold">
                                          <p:stCondLst>
                                            <p:cond delay="9"/>
                                          </p:stCondLst>
                                        </p:cTn>
                                        <p:tgtEl>
                                          <p:spTgt spid="44"/>
                                        </p:tgtEl>
                                        <p:attrNameLst>
                                          <p:attrName>style.visibility</p:attrName>
                                        </p:attrNameLst>
                                      </p:cBhvr>
                                      <p:to>
                                        <p:strVal val="visible"/>
                                      </p:to>
                                    </p:set>
                                  </p:childTnLst>
                                </p:cTn>
                              </p:par>
                            </p:childTnLst>
                          </p:cTn>
                        </p:par>
                        <p:par>
                          <p:cTn id="19" fill="hold">
                            <p:stCondLst>
                              <p:cond delay="2310"/>
                            </p:stCondLst>
                            <p:childTnLst>
                              <p:par>
                                <p:cTn id="20" presetID="1" presetClass="entr" presetSubtype="0" fill="hold" nodeType="afterEffect">
                                  <p:stCondLst>
                                    <p:cond delay="0"/>
                                  </p:stCondLst>
                                  <p:childTnLst>
                                    <p:set>
                                      <p:cBhvr>
                                        <p:cTn id="21" dur="1" fill="hold">
                                          <p:stCondLst>
                                            <p:cond delay="9"/>
                                          </p:stCondLst>
                                        </p:cTn>
                                        <p:tgtEl>
                                          <p:spTgt spid="43"/>
                                        </p:tgtEl>
                                        <p:attrNameLst>
                                          <p:attrName>style.visibility</p:attrName>
                                        </p:attrNameLst>
                                      </p:cBhvr>
                                      <p:to>
                                        <p:strVal val="visible"/>
                                      </p:to>
                                    </p:set>
                                  </p:childTnLst>
                                </p:cTn>
                              </p:par>
                            </p:childTnLst>
                          </p:cTn>
                        </p:par>
                        <p:par>
                          <p:cTn id="22" fill="hold">
                            <p:stCondLst>
                              <p:cond delay="2320"/>
                            </p:stCondLst>
                            <p:childTnLst>
                              <p:par>
                                <p:cTn id="23" presetID="1" presetClass="exit" presetSubtype="0" fill="hold" grpId="0" nodeType="afterEffect">
                                  <p:stCondLst>
                                    <p:cond delay="0"/>
                                  </p:stCondLst>
                                  <p:childTnLst>
                                    <p:set>
                                      <p:cBhvr>
                                        <p:cTn id="24" dur="1" fill="hold">
                                          <p:stCondLst>
                                            <p:cond delay="0"/>
                                          </p:stCondLst>
                                        </p:cTn>
                                        <p:tgtEl>
                                          <p:spTgt spid="39"/>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3"/>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16"/>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20"/>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18"/>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40"/>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41"/>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44"/>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43"/>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37"/>
                                        </p:tgtEl>
                                        <p:attrNameLst>
                                          <p:attrName>style.visibility</p:attrName>
                                        </p:attrNameLst>
                                      </p:cBhvr>
                                      <p:to>
                                        <p:strVal val="hidden"/>
                                      </p:to>
                                    </p:set>
                                  </p:childTnLst>
                                </p:cTn>
                              </p:par>
                              <p:par>
                                <p:cTn id="53" presetID="1" presetClass="exit" presetSubtype="0" fill="hold" grpId="0" nodeType="withEffect">
                                  <p:stCondLst>
                                    <p:cond delay="0"/>
                                  </p:stCondLst>
                                  <p:childTnLst>
                                    <p:set>
                                      <p:cBhvr>
                                        <p:cTn id="54" dur="1" fill="hold">
                                          <p:stCondLst>
                                            <p:cond delay="0"/>
                                          </p:stCondLst>
                                        </p:cTn>
                                        <p:tgtEl>
                                          <p:spTgt spid="34"/>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35"/>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1" nodeType="clickEffect">
                                  <p:stCondLst>
                                    <p:cond delay="0"/>
                                  </p:stCondLst>
                                  <p:childTnLst>
                                    <p:set>
                                      <p:cBhvr>
                                        <p:cTn id="60" dur="1" fill="hold">
                                          <p:stCondLst>
                                            <p:cond delay="0"/>
                                          </p:stCondLst>
                                        </p:cTn>
                                        <p:tgtEl>
                                          <p:spTgt spid="50"/>
                                        </p:tgtEl>
                                        <p:attrNameLst>
                                          <p:attrName>style.visibility</p:attrName>
                                        </p:attrNameLst>
                                      </p:cBhvr>
                                      <p:to>
                                        <p:strVal val="visible"/>
                                      </p:to>
                                    </p:set>
                                  </p:childTnLst>
                                </p:cTn>
                              </p:par>
                              <p:par>
                                <p:cTn id="61" presetID="55" presetClass="entr" presetSubtype="0" fill="hold" grpId="2" nodeType="withEffect">
                                  <p:stCondLst>
                                    <p:cond delay="0"/>
                                  </p:stCondLst>
                                  <p:childTnLst>
                                    <p:set>
                                      <p:cBhvr>
                                        <p:cTn id="62" dur="1" fill="hold">
                                          <p:stCondLst>
                                            <p:cond delay="0"/>
                                          </p:stCondLst>
                                        </p:cTn>
                                        <p:tgtEl>
                                          <p:spTgt spid="57"/>
                                        </p:tgtEl>
                                        <p:attrNameLst>
                                          <p:attrName>style.visibility</p:attrName>
                                        </p:attrNameLst>
                                      </p:cBhvr>
                                      <p:to>
                                        <p:strVal val="visible"/>
                                      </p:to>
                                    </p:set>
                                    <p:anim calcmode="lin" valueType="num">
                                      <p:cBhvr>
                                        <p:cTn id="63" dur="500" fill="hold"/>
                                        <p:tgtEl>
                                          <p:spTgt spid="57"/>
                                        </p:tgtEl>
                                        <p:attrNameLst>
                                          <p:attrName>ppt_w</p:attrName>
                                        </p:attrNameLst>
                                      </p:cBhvr>
                                      <p:tavLst>
                                        <p:tav tm="0">
                                          <p:val>
                                            <p:strVal val="#ppt_w*0.70"/>
                                          </p:val>
                                        </p:tav>
                                        <p:tav tm="100000">
                                          <p:val>
                                            <p:strVal val="#ppt_w"/>
                                          </p:val>
                                        </p:tav>
                                      </p:tavLst>
                                    </p:anim>
                                    <p:anim calcmode="lin" valueType="num">
                                      <p:cBhvr>
                                        <p:cTn id="64" dur="500" fill="hold"/>
                                        <p:tgtEl>
                                          <p:spTgt spid="57"/>
                                        </p:tgtEl>
                                        <p:attrNameLst>
                                          <p:attrName>ppt_h</p:attrName>
                                        </p:attrNameLst>
                                      </p:cBhvr>
                                      <p:tavLst>
                                        <p:tav tm="0">
                                          <p:val>
                                            <p:strVal val="#ppt_h"/>
                                          </p:val>
                                        </p:tav>
                                        <p:tav tm="100000">
                                          <p:val>
                                            <p:strVal val="#ppt_h"/>
                                          </p:val>
                                        </p:tav>
                                      </p:tavLst>
                                    </p:anim>
                                    <p:animEffect transition="in" filter="fade">
                                      <p:cBhvr>
                                        <p:cTn id="65" dur="500"/>
                                        <p:tgtEl>
                                          <p:spTgt spid="57"/>
                                        </p:tgtEl>
                                      </p:cBhvr>
                                    </p:animEffect>
                                  </p:childTnLst>
                                </p:cTn>
                              </p:par>
                              <p:par>
                                <p:cTn id="66" presetID="55" presetClass="entr" presetSubtype="0" fill="hold" nodeType="withEffect">
                                  <p:stCondLst>
                                    <p:cond delay="0"/>
                                  </p:stCondLst>
                                  <p:childTnLst>
                                    <p:set>
                                      <p:cBhvr>
                                        <p:cTn id="67" dur="1" fill="hold">
                                          <p:stCondLst>
                                            <p:cond delay="0"/>
                                          </p:stCondLst>
                                        </p:cTn>
                                        <p:tgtEl>
                                          <p:spTgt spid="56"/>
                                        </p:tgtEl>
                                        <p:attrNameLst>
                                          <p:attrName>style.visibility</p:attrName>
                                        </p:attrNameLst>
                                      </p:cBhvr>
                                      <p:to>
                                        <p:strVal val="visible"/>
                                      </p:to>
                                    </p:set>
                                    <p:anim calcmode="lin" valueType="num">
                                      <p:cBhvr>
                                        <p:cTn id="68" dur="500" fill="hold"/>
                                        <p:tgtEl>
                                          <p:spTgt spid="56"/>
                                        </p:tgtEl>
                                        <p:attrNameLst>
                                          <p:attrName>ppt_w</p:attrName>
                                        </p:attrNameLst>
                                      </p:cBhvr>
                                      <p:tavLst>
                                        <p:tav tm="0">
                                          <p:val>
                                            <p:strVal val="#ppt_w*0.70"/>
                                          </p:val>
                                        </p:tav>
                                        <p:tav tm="100000">
                                          <p:val>
                                            <p:strVal val="#ppt_w"/>
                                          </p:val>
                                        </p:tav>
                                      </p:tavLst>
                                    </p:anim>
                                    <p:anim calcmode="lin" valueType="num">
                                      <p:cBhvr>
                                        <p:cTn id="69" dur="500" fill="hold"/>
                                        <p:tgtEl>
                                          <p:spTgt spid="56"/>
                                        </p:tgtEl>
                                        <p:attrNameLst>
                                          <p:attrName>ppt_h</p:attrName>
                                        </p:attrNameLst>
                                      </p:cBhvr>
                                      <p:tavLst>
                                        <p:tav tm="0">
                                          <p:val>
                                            <p:strVal val="#ppt_h"/>
                                          </p:val>
                                        </p:tav>
                                        <p:tav tm="100000">
                                          <p:val>
                                            <p:strVal val="#ppt_h"/>
                                          </p:val>
                                        </p:tav>
                                      </p:tavLst>
                                    </p:anim>
                                    <p:animEffect transition="in" filter="fade">
                                      <p:cBhvr>
                                        <p:cTn id="70" dur="500"/>
                                        <p:tgtEl>
                                          <p:spTgt spid="56"/>
                                        </p:tgtEl>
                                      </p:cBhvr>
                                    </p:animEffect>
                                  </p:childTnLst>
                                </p:cTn>
                              </p:par>
                            </p:childTnLst>
                          </p:cTn>
                        </p:par>
                        <p:par>
                          <p:cTn id="71" fill="hold">
                            <p:stCondLst>
                              <p:cond delay="500"/>
                            </p:stCondLst>
                            <p:childTnLst>
                              <p:par>
                                <p:cTn id="72" presetID="1" presetClass="entr" presetSubtype="0" fill="hold" grpId="0" nodeType="afterEffect">
                                  <p:stCondLst>
                                    <p:cond delay="0"/>
                                  </p:stCondLst>
                                  <p:childTnLst>
                                    <p:set>
                                      <p:cBhvr>
                                        <p:cTn id="73" dur="1" fill="hold">
                                          <p:stCondLst>
                                            <p:cond delay="0"/>
                                          </p:stCondLst>
                                        </p:cTn>
                                        <p:tgtEl>
                                          <p:spTgt spid="58"/>
                                        </p:tgtEl>
                                        <p:attrNameLst>
                                          <p:attrName>style.visibility</p:attrName>
                                        </p:attrNameLst>
                                      </p:cBhvr>
                                      <p:to>
                                        <p:strVal val="visible"/>
                                      </p:to>
                                    </p:set>
                                  </p:childTnLst>
                                </p:cTn>
                              </p:par>
                              <p:par>
                                <p:cTn id="74" presetID="1" presetClass="entr" presetSubtype="0" fill="hold" nodeType="withEffect">
                                  <p:stCondLst>
                                    <p:cond delay="0"/>
                                  </p:stCondLst>
                                  <p:childTnLst>
                                    <p:set>
                                      <p:cBhvr>
                                        <p:cTn id="75" dur="1" fill="hold">
                                          <p:stCondLst>
                                            <p:cond delay="0"/>
                                          </p:stCondLst>
                                        </p:cTn>
                                        <p:tgtEl>
                                          <p:spTgt spid="52"/>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53"/>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54"/>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xit" presetSubtype="0" fill="hold" grpId="2" nodeType="clickEffect">
                                  <p:stCondLst>
                                    <p:cond delay="0"/>
                                  </p:stCondLst>
                                  <p:childTnLst>
                                    <p:set>
                                      <p:cBhvr>
                                        <p:cTn id="83" dur="1" fill="hold">
                                          <p:stCondLst>
                                            <p:cond delay="0"/>
                                          </p:stCondLst>
                                        </p:cTn>
                                        <p:tgtEl>
                                          <p:spTgt spid="50"/>
                                        </p:tgtEl>
                                        <p:attrNameLst>
                                          <p:attrName>style.visibility</p:attrName>
                                        </p:attrNameLst>
                                      </p:cBhvr>
                                      <p:to>
                                        <p:strVal val="hidden"/>
                                      </p:to>
                                    </p:set>
                                  </p:childTnLst>
                                </p:cTn>
                              </p:par>
                              <p:par>
                                <p:cTn id="84" presetID="1" presetClass="exit" presetSubtype="0" fill="hold" grpId="3" nodeType="withEffect">
                                  <p:stCondLst>
                                    <p:cond delay="0"/>
                                  </p:stCondLst>
                                  <p:childTnLst>
                                    <p:set>
                                      <p:cBhvr>
                                        <p:cTn id="85" dur="1" fill="hold">
                                          <p:stCondLst>
                                            <p:cond delay="0"/>
                                          </p:stCondLst>
                                        </p:cTn>
                                        <p:tgtEl>
                                          <p:spTgt spid="57"/>
                                        </p:tgtEl>
                                        <p:attrNameLst>
                                          <p:attrName>style.visibility</p:attrName>
                                        </p:attrNameLst>
                                      </p:cBhvr>
                                      <p:to>
                                        <p:strVal val="hidden"/>
                                      </p:to>
                                    </p:set>
                                  </p:childTnLst>
                                </p:cTn>
                              </p:par>
                              <p:par>
                                <p:cTn id="86" presetID="1" presetClass="exit" presetSubtype="0" fill="hold" grpId="1" nodeType="withEffect">
                                  <p:stCondLst>
                                    <p:cond delay="0"/>
                                  </p:stCondLst>
                                  <p:childTnLst>
                                    <p:set>
                                      <p:cBhvr>
                                        <p:cTn id="87" dur="1" fill="hold">
                                          <p:stCondLst>
                                            <p:cond delay="0"/>
                                          </p:stCondLst>
                                        </p:cTn>
                                        <p:tgtEl>
                                          <p:spTgt spid="58"/>
                                        </p:tgtEl>
                                        <p:attrNameLst>
                                          <p:attrName>style.visibility</p:attrName>
                                        </p:attrNameLst>
                                      </p:cBhvr>
                                      <p:to>
                                        <p:strVal val="hidden"/>
                                      </p:to>
                                    </p:set>
                                  </p:childTnLst>
                                </p:cTn>
                              </p:par>
                              <p:par>
                                <p:cTn id="88" presetID="1" presetClass="exit" presetSubtype="0" fill="hold" nodeType="withEffect">
                                  <p:stCondLst>
                                    <p:cond delay="0"/>
                                  </p:stCondLst>
                                  <p:childTnLst>
                                    <p:set>
                                      <p:cBhvr>
                                        <p:cTn id="89" dur="1" fill="hold">
                                          <p:stCondLst>
                                            <p:cond delay="0"/>
                                          </p:stCondLst>
                                        </p:cTn>
                                        <p:tgtEl>
                                          <p:spTgt spid="5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4" grpId="0" animBg="1"/>
      <p:bldP spid="35" grpId="0" animBg="1"/>
      <p:bldP spid="35" grpId="1" animBg="1"/>
      <p:bldP spid="38" grpId="0"/>
      <p:bldP spid="39" grpId="0"/>
      <p:bldP spid="41" grpId="0"/>
      <p:bldP spid="41" grpId="1"/>
      <p:bldP spid="44" grpId="0"/>
      <p:bldP spid="44" grpId="1"/>
      <p:bldP spid="49" grpId="0"/>
      <p:bldP spid="50" grpId="1" animBg="1"/>
      <p:bldP spid="50" grpId="2" animBg="1"/>
      <p:bldP spid="53" grpId="0"/>
      <p:bldP spid="54" grpId="0"/>
      <p:bldP spid="57" grpId="2"/>
      <p:bldP spid="57" grpId="3"/>
      <p:bldP spid="58" grpId="0" animBg="1"/>
      <p:bldP spid="58"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5, Multiplication (per process)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578080419"/>
              </p:ext>
            </p:extLst>
          </p:nvPr>
        </p:nvGraphicFramePr>
        <p:xfrm>
          <a:off x="254000" y="3281680"/>
          <a:ext cx="2245360" cy="365760"/>
        </p:xfrm>
        <a:graphic>
          <a:graphicData uri="http://schemas.openxmlformats.org/drawingml/2006/table">
            <a:tbl>
              <a:tblPr bandRow="1">
                <a:tableStyleId>{5C22544A-7EE6-4342-B048-85BDC9FD1C3A}</a:tableStyleId>
              </a:tblPr>
              <a:tblGrid>
                <a:gridCol w="449072"/>
                <a:gridCol w="449072"/>
                <a:gridCol w="449072"/>
                <a:gridCol w="449072"/>
                <a:gridCol w="449072"/>
              </a:tblGrid>
              <a:tr h="0">
                <a:tc>
                  <a:txBody>
                    <a:bodyPr/>
                    <a:lstStyle/>
                    <a:p>
                      <a:endParaRPr lang="en-US" dirty="0"/>
                    </a:p>
                  </a:txBody>
                  <a:tcPr>
                    <a:solidFill>
                      <a:srgbClr val="3783DD"/>
                    </a:solidFill>
                  </a:tcPr>
                </a:tc>
                <a:tc>
                  <a:txBody>
                    <a:bodyPr/>
                    <a:lstStyle/>
                    <a:p>
                      <a:endParaRPr lang="en-US"/>
                    </a:p>
                  </a:txBody>
                  <a:tcPr>
                    <a:solidFill>
                      <a:srgbClr val="3783DD"/>
                    </a:solidFill>
                  </a:tcPr>
                </a:tc>
                <a:tc>
                  <a:txBody>
                    <a:bodyPr/>
                    <a:lstStyle/>
                    <a:p>
                      <a:endParaRPr lang="en-US"/>
                    </a:p>
                  </a:txBody>
                  <a:tcPr>
                    <a:solidFill>
                      <a:srgbClr val="3783DD"/>
                    </a:solidFill>
                  </a:tcPr>
                </a:tc>
                <a:tc>
                  <a:txBody>
                    <a:bodyPr/>
                    <a:lstStyle/>
                    <a:p>
                      <a:endParaRPr lang="en-US" dirty="0"/>
                    </a:p>
                  </a:txBody>
                  <a:tcPr>
                    <a:solidFill>
                      <a:srgbClr val="3783DD"/>
                    </a:solidFill>
                  </a:tcPr>
                </a:tc>
                <a:tc>
                  <a:txBody>
                    <a:bodyPr/>
                    <a:lstStyle/>
                    <a:p>
                      <a:endParaRPr lang="en-US" dirty="0"/>
                    </a:p>
                  </a:txBody>
                  <a:tcPr>
                    <a:solidFill>
                      <a:srgbClr val="3783DD"/>
                    </a:solidFill>
                  </a:tcPr>
                </a:tc>
              </a:tr>
            </a:tbl>
          </a:graphicData>
        </a:graphic>
      </p:graphicFrame>
      <p:sp>
        <p:nvSpPr>
          <p:cNvPr id="5" name="TextBox 4"/>
          <p:cNvSpPr txBox="1"/>
          <p:nvPr/>
        </p:nvSpPr>
        <p:spPr>
          <a:xfrm>
            <a:off x="176530" y="2932430"/>
            <a:ext cx="3013710" cy="400110"/>
          </a:xfrm>
          <a:prstGeom prst="rect">
            <a:avLst/>
          </a:prstGeom>
          <a:noFill/>
        </p:spPr>
        <p:txBody>
          <a:bodyPr wrap="square" rtlCol="0">
            <a:spAutoFit/>
          </a:bodyPr>
          <a:lstStyle/>
          <a:p>
            <a:r>
              <a:rPr lang="en-US" sz="2000" b="1" dirty="0" smtClean="0"/>
              <a:t>Row(s) of Matrix A</a:t>
            </a:r>
            <a:endParaRPr lang="en-US" sz="2000" b="1" dirty="0"/>
          </a:p>
        </p:txBody>
      </p:sp>
      <p:graphicFrame>
        <p:nvGraphicFramePr>
          <p:cNvPr id="23" name="Table 22"/>
          <p:cNvGraphicFramePr>
            <a:graphicFrameLocks noGrp="1"/>
          </p:cNvGraphicFramePr>
          <p:nvPr>
            <p:extLst>
              <p:ext uri="{D42A27DB-BD31-4B8C-83A1-F6EECF244321}">
                <p14:modId xmlns:p14="http://schemas.microsoft.com/office/powerpoint/2010/main" val="2176420120"/>
              </p:ext>
            </p:extLst>
          </p:nvPr>
        </p:nvGraphicFramePr>
        <p:xfrm>
          <a:off x="2946400" y="2392680"/>
          <a:ext cx="2235200" cy="2209800"/>
        </p:xfrm>
        <a:graphic>
          <a:graphicData uri="http://schemas.openxmlformats.org/drawingml/2006/table">
            <a:tbl>
              <a:tblPr bandRow="1">
                <a:tableStyleId>{5C22544A-7EE6-4342-B048-85BDC9FD1C3A}</a:tableStyleId>
              </a:tblPr>
              <a:tblGrid>
                <a:gridCol w="447040"/>
                <a:gridCol w="447040"/>
                <a:gridCol w="447040"/>
                <a:gridCol w="447040"/>
                <a:gridCol w="447040"/>
              </a:tblGrid>
              <a:tr h="441960">
                <a:tc>
                  <a:txBody>
                    <a:bodyPr/>
                    <a:lstStyle/>
                    <a:p>
                      <a:endParaRPr lang="en-US" dirty="0"/>
                    </a:p>
                  </a:txBody>
                  <a:tcPr>
                    <a:solidFill>
                      <a:srgbClr val="800000"/>
                    </a:solidFill>
                  </a:tcPr>
                </a:tc>
                <a:tc>
                  <a:txBody>
                    <a:bodyPr/>
                    <a:lstStyle/>
                    <a:p>
                      <a:endParaRPr lang="en-US"/>
                    </a:p>
                  </a:txBody>
                  <a:tcPr>
                    <a:solidFill>
                      <a:srgbClr val="800000"/>
                    </a:solidFill>
                  </a:tcPr>
                </a:tc>
                <a:tc>
                  <a:txBody>
                    <a:bodyPr/>
                    <a:lstStyle/>
                    <a:p>
                      <a:endParaRPr lang="en-US" dirty="0"/>
                    </a:p>
                  </a:txBody>
                  <a:tcPr>
                    <a:solidFill>
                      <a:srgbClr val="800000"/>
                    </a:solidFill>
                  </a:tcPr>
                </a:tc>
                <a:tc>
                  <a:txBody>
                    <a:bodyPr/>
                    <a:lstStyle/>
                    <a:p>
                      <a:endParaRPr lang="en-US" dirty="0"/>
                    </a:p>
                  </a:txBody>
                  <a:tcPr>
                    <a:solidFill>
                      <a:srgbClr val="800000"/>
                    </a:solidFill>
                  </a:tcPr>
                </a:tc>
                <a:tc>
                  <a:txBody>
                    <a:bodyPr/>
                    <a:lstStyle/>
                    <a:p>
                      <a:endParaRPr lang="en-US"/>
                    </a:p>
                  </a:txBody>
                  <a:tcPr>
                    <a:solidFill>
                      <a:srgbClr val="800000"/>
                    </a:solidFill>
                  </a:tcPr>
                </a:tc>
              </a:tr>
              <a:tr h="441960">
                <a:tc>
                  <a:txBody>
                    <a:bodyPr/>
                    <a:lstStyle/>
                    <a:p>
                      <a:endParaRPr lang="en-US"/>
                    </a:p>
                  </a:txBody>
                  <a:tcPr>
                    <a:solidFill>
                      <a:srgbClr val="800000"/>
                    </a:solidFill>
                  </a:tcPr>
                </a:tc>
                <a:tc>
                  <a:txBody>
                    <a:bodyPr/>
                    <a:lstStyle/>
                    <a:p>
                      <a:endParaRPr lang="en-US"/>
                    </a:p>
                  </a:txBody>
                  <a:tcPr>
                    <a:solidFill>
                      <a:srgbClr val="800000"/>
                    </a:solidFill>
                  </a:tcPr>
                </a:tc>
                <a:tc>
                  <a:txBody>
                    <a:bodyPr/>
                    <a:lstStyle/>
                    <a:p>
                      <a:endParaRPr lang="en-US"/>
                    </a:p>
                  </a:txBody>
                  <a:tcPr>
                    <a:solidFill>
                      <a:srgbClr val="800000"/>
                    </a:solidFill>
                  </a:tcPr>
                </a:tc>
                <a:tc>
                  <a:txBody>
                    <a:bodyPr/>
                    <a:lstStyle/>
                    <a:p>
                      <a:endParaRPr lang="en-US"/>
                    </a:p>
                  </a:txBody>
                  <a:tcPr>
                    <a:solidFill>
                      <a:srgbClr val="800000"/>
                    </a:solidFill>
                  </a:tcPr>
                </a:tc>
                <a:tc>
                  <a:txBody>
                    <a:bodyPr/>
                    <a:lstStyle/>
                    <a:p>
                      <a:endParaRPr lang="en-US"/>
                    </a:p>
                  </a:txBody>
                  <a:tcPr>
                    <a:solidFill>
                      <a:srgbClr val="800000"/>
                    </a:solidFill>
                  </a:tcPr>
                </a:tc>
              </a:tr>
              <a:tr h="441960">
                <a:tc>
                  <a:txBody>
                    <a:bodyPr/>
                    <a:lstStyle/>
                    <a:p>
                      <a:endParaRPr lang="en-US"/>
                    </a:p>
                  </a:txBody>
                  <a:tcPr>
                    <a:solidFill>
                      <a:srgbClr val="800000"/>
                    </a:solidFill>
                  </a:tcPr>
                </a:tc>
                <a:tc>
                  <a:txBody>
                    <a:bodyPr/>
                    <a:lstStyle/>
                    <a:p>
                      <a:endParaRPr lang="en-US"/>
                    </a:p>
                  </a:txBody>
                  <a:tcPr>
                    <a:solidFill>
                      <a:srgbClr val="800000"/>
                    </a:solidFill>
                  </a:tcPr>
                </a:tc>
                <a:tc>
                  <a:txBody>
                    <a:bodyPr/>
                    <a:lstStyle/>
                    <a:p>
                      <a:endParaRPr lang="en-US"/>
                    </a:p>
                  </a:txBody>
                  <a:tcPr>
                    <a:solidFill>
                      <a:srgbClr val="800000"/>
                    </a:solidFill>
                  </a:tcPr>
                </a:tc>
                <a:tc>
                  <a:txBody>
                    <a:bodyPr/>
                    <a:lstStyle/>
                    <a:p>
                      <a:endParaRPr lang="en-US"/>
                    </a:p>
                  </a:txBody>
                  <a:tcPr>
                    <a:solidFill>
                      <a:srgbClr val="800000"/>
                    </a:solidFill>
                  </a:tcPr>
                </a:tc>
                <a:tc>
                  <a:txBody>
                    <a:bodyPr/>
                    <a:lstStyle/>
                    <a:p>
                      <a:endParaRPr lang="en-US"/>
                    </a:p>
                  </a:txBody>
                  <a:tcPr>
                    <a:solidFill>
                      <a:srgbClr val="800000"/>
                    </a:solidFill>
                  </a:tcPr>
                </a:tc>
              </a:tr>
              <a:tr h="441960">
                <a:tc>
                  <a:txBody>
                    <a:bodyPr/>
                    <a:lstStyle/>
                    <a:p>
                      <a:endParaRPr lang="en-US"/>
                    </a:p>
                  </a:txBody>
                  <a:tcPr>
                    <a:solidFill>
                      <a:srgbClr val="800000"/>
                    </a:solidFill>
                  </a:tcPr>
                </a:tc>
                <a:tc>
                  <a:txBody>
                    <a:bodyPr/>
                    <a:lstStyle/>
                    <a:p>
                      <a:endParaRPr lang="en-US"/>
                    </a:p>
                  </a:txBody>
                  <a:tcPr>
                    <a:solidFill>
                      <a:srgbClr val="800000"/>
                    </a:solidFill>
                  </a:tcPr>
                </a:tc>
                <a:tc>
                  <a:txBody>
                    <a:bodyPr/>
                    <a:lstStyle/>
                    <a:p>
                      <a:endParaRPr lang="en-US" dirty="0"/>
                    </a:p>
                  </a:txBody>
                  <a:tcPr>
                    <a:solidFill>
                      <a:srgbClr val="800000"/>
                    </a:solidFill>
                  </a:tcPr>
                </a:tc>
                <a:tc>
                  <a:txBody>
                    <a:bodyPr/>
                    <a:lstStyle/>
                    <a:p>
                      <a:endParaRPr lang="en-US" dirty="0"/>
                    </a:p>
                  </a:txBody>
                  <a:tcPr>
                    <a:solidFill>
                      <a:srgbClr val="800000"/>
                    </a:solidFill>
                  </a:tcPr>
                </a:tc>
                <a:tc>
                  <a:txBody>
                    <a:bodyPr/>
                    <a:lstStyle/>
                    <a:p>
                      <a:endParaRPr lang="en-US" dirty="0"/>
                    </a:p>
                  </a:txBody>
                  <a:tcPr>
                    <a:solidFill>
                      <a:srgbClr val="800000"/>
                    </a:solidFill>
                  </a:tcPr>
                </a:tc>
              </a:tr>
              <a:tr h="441960">
                <a:tc>
                  <a:txBody>
                    <a:bodyPr/>
                    <a:lstStyle/>
                    <a:p>
                      <a:endParaRPr lang="en-US" dirty="0"/>
                    </a:p>
                  </a:txBody>
                  <a:tcPr>
                    <a:solidFill>
                      <a:srgbClr val="800000"/>
                    </a:solidFill>
                  </a:tcPr>
                </a:tc>
                <a:tc>
                  <a:txBody>
                    <a:bodyPr/>
                    <a:lstStyle/>
                    <a:p>
                      <a:endParaRPr lang="en-US"/>
                    </a:p>
                  </a:txBody>
                  <a:tcPr>
                    <a:solidFill>
                      <a:srgbClr val="800000"/>
                    </a:solidFill>
                  </a:tcPr>
                </a:tc>
                <a:tc>
                  <a:txBody>
                    <a:bodyPr/>
                    <a:lstStyle/>
                    <a:p>
                      <a:endParaRPr lang="en-US"/>
                    </a:p>
                  </a:txBody>
                  <a:tcPr>
                    <a:solidFill>
                      <a:srgbClr val="800000"/>
                    </a:solidFill>
                  </a:tcPr>
                </a:tc>
                <a:tc>
                  <a:txBody>
                    <a:bodyPr/>
                    <a:lstStyle/>
                    <a:p>
                      <a:endParaRPr lang="en-US"/>
                    </a:p>
                  </a:txBody>
                  <a:tcPr>
                    <a:solidFill>
                      <a:srgbClr val="800000"/>
                    </a:solidFill>
                  </a:tcPr>
                </a:tc>
                <a:tc>
                  <a:txBody>
                    <a:bodyPr/>
                    <a:lstStyle/>
                    <a:p>
                      <a:endParaRPr lang="en-US" dirty="0"/>
                    </a:p>
                  </a:txBody>
                  <a:tcPr>
                    <a:solidFill>
                      <a:srgbClr val="800000"/>
                    </a:solidFill>
                  </a:tcPr>
                </a:tc>
              </a:tr>
            </a:tbl>
          </a:graphicData>
        </a:graphic>
      </p:graphicFrame>
      <p:sp>
        <p:nvSpPr>
          <p:cNvPr id="24" name="TextBox 23"/>
          <p:cNvSpPr txBox="1"/>
          <p:nvPr/>
        </p:nvSpPr>
        <p:spPr>
          <a:xfrm>
            <a:off x="2462530" y="2901950"/>
            <a:ext cx="422910" cy="923330"/>
          </a:xfrm>
          <a:prstGeom prst="rect">
            <a:avLst/>
          </a:prstGeom>
          <a:noFill/>
        </p:spPr>
        <p:txBody>
          <a:bodyPr wrap="square" rtlCol="0">
            <a:spAutoFit/>
          </a:bodyPr>
          <a:lstStyle/>
          <a:p>
            <a:r>
              <a:rPr lang="en-US" sz="5400" b="1" dirty="0" smtClean="0"/>
              <a:t>x</a:t>
            </a:r>
            <a:endParaRPr lang="en-US" sz="5400" b="1" dirty="0"/>
          </a:p>
        </p:txBody>
      </p:sp>
      <p:sp>
        <p:nvSpPr>
          <p:cNvPr id="25" name="Rectangle 24"/>
          <p:cNvSpPr/>
          <p:nvPr/>
        </p:nvSpPr>
        <p:spPr>
          <a:xfrm>
            <a:off x="2877510" y="2070408"/>
            <a:ext cx="1196562" cy="400110"/>
          </a:xfrm>
          <a:prstGeom prst="rect">
            <a:avLst/>
          </a:prstGeom>
        </p:spPr>
        <p:txBody>
          <a:bodyPr wrap="none">
            <a:spAutoFit/>
          </a:bodyPr>
          <a:lstStyle/>
          <a:p>
            <a:r>
              <a:rPr lang="en-US" sz="2000" b="1" dirty="0"/>
              <a:t>Matrix </a:t>
            </a:r>
            <a:r>
              <a:rPr lang="en-US" sz="2000" b="1" dirty="0" smtClean="0"/>
              <a:t>B</a:t>
            </a:r>
            <a:endParaRPr lang="en-US" sz="2000" b="1" dirty="0"/>
          </a:p>
        </p:txBody>
      </p:sp>
      <p:sp>
        <p:nvSpPr>
          <p:cNvPr id="26" name="Right Arrow 25"/>
          <p:cNvSpPr/>
          <p:nvPr/>
        </p:nvSpPr>
        <p:spPr>
          <a:xfrm>
            <a:off x="264160" y="3362960"/>
            <a:ext cx="2214880" cy="193040"/>
          </a:xfrm>
          <a:prstGeom prst="rightArrow">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5281924" y="2962910"/>
            <a:ext cx="422910" cy="923330"/>
          </a:xfrm>
          <a:prstGeom prst="rect">
            <a:avLst/>
          </a:prstGeom>
          <a:noFill/>
        </p:spPr>
        <p:txBody>
          <a:bodyPr wrap="square" rtlCol="0">
            <a:spAutoFit/>
          </a:bodyPr>
          <a:lstStyle/>
          <a:p>
            <a:r>
              <a:rPr lang="en-US" sz="5400" b="1" dirty="0" smtClean="0"/>
              <a:t>=</a:t>
            </a:r>
            <a:endParaRPr lang="en-US" sz="5400" b="1" dirty="0"/>
          </a:p>
        </p:txBody>
      </p:sp>
      <p:graphicFrame>
        <p:nvGraphicFramePr>
          <p:cNvPr id="28" name="Table 27"/>
          <p:cNvGraphicFramePr>
            <a:graphicFrameLocks noGrp="1"/>
          </p:cNvGraphicFramePr>
          <p:nvPr>
            <p:extLst>
              <p:ext uri="{D42A27DB-BD31-4B8C-83A1-F6EECF244321}">
                <p14:modId xmlns:p14="http://schemas.microsoft.com/office/powerpoint/2010/main" val="1008816216"/>
              </p:ext>
            </p:extLst>
          </p:nvPr>
        </p:nvGraphicFramePr>
        <p:xfrm>
          <a:off x="5994400" y="2392680"/>
          <a:ext cx="2235200" cy="2209800"/>
        </p:xfrm>
        <a:graphic>
          <a:graphicData uri="http://schemas.openxmlformats.org/drawingml/2006/table">
            <a:tbl>
              <a:tblPr bandRow="1">
                <a:tableStyleId>{5C22544A-7EE6-4342-B048-85BDC9FD1C3A}</a:tableStyleId>
              </a:tblPr>
              <a:tblGrid>
                <a:gridCol w="447040"/>
                <a:gridCol w="447040"/>
                <a:gridCol w="447040"/>
                <a:gridCol w="447040"/>
                <a:gridCol w="447040"/>
              </a:tblGrid>
              <a:tr h="441960">
                <a:tc>
                  <a:txBody>
                    <a:bodyPr/>
                    <a:lstStyle/>
                    <a:p>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41960">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441960">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441960">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441960">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bl>
          </a:graphicData>
        </a:graphic>
      </p:graphicFrame>
      <p:sp>
        <p:nvSpPr>
          <p:cNvPr id="29" name="Down Arrow 28"/>
          <p:cNvSpPr/>
          <p:nvPr/>
        </p:nvSpPr>
        <p:spPr>
          <a:xfrm>
            <a:off x="3108960" y="2428240"/>
            <a:ext cx="172720" cy="2143760"/>
          </a:xfrm>
          <a:prstGeom prst="downArrow">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5895030" y="2050088"/>
            <a:ext cx="1196562" cy="400110"/>
          </a:xfrm>
          <a:prstGeom prst="rect">
            <a:avLst/>
          </a:prstGeom>
        </p:spPr>
        <p:txBody>
          <a:bodyPr wrap="none">
            <a:spAutoFit/>
          </a:bodyPr>
          <a:lstStyle/>
          <a:p>
            <a:r>
              <a:rPr lang="en-US" sz="2000" b="1" dirty="0"/>
              <a:t>Matrix C</a:t>
            </a:r>
          </a:p>
        </p:txBody>
      </p:sp>
      <p:sp>
        <p:nvSpPr>
          <p:cNvPr id="33" name="Rectangle 32"/>
          <p:cNvSpPr/>
          <p:nvPr/>
        </p:nvSpPr>
        <p:spPr>
          <a:xfrm>
            <a:off x="5994400" y="2397760"/>
            <a:ext cx="436880" cy="426720"/>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Down Arrow 33"/>
          <p:cNvSpPr/>
          <p:nvPr/>
        </p:nvSpPr>
        <p:spPr>
          <a:xfrm>
            <a:off x="3497217" y="2435497"/>
            <a:ext cx="172720" cy="2143760"/>
          </a:xfrm>
          <a:prstGeom prst="downArrow">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6446157" y="2395946"/>
            <a:ext cx="436880" cy="426720"/>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Down Arrow 35"/>
          <p:cNvSpPr/>
          <p:nvPr/>
        </p:nvSpPr>
        <p:spPr>
          <a:xfrm>
            <a:off x="3994332" y="2433683"/>
            <a:ext cx="172720" cy="2143760"/>
          </a:xfrm>
          <a:prstGeom prst="downArrow">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6897037" y="2394132"/>
            <a:ext cx="436880" cy="426720"/>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Down Arrow 37"/>
          <p:cNvSpPr/>
          <p:nvPr/>
        </p:nvSpPr>
        <p:spPr>
          <a:xfrm>
            <a:off x="4427946" y="2431869"/>
            <a:ext cx="172720" cy="2143760"/>
          </a:xfrm>
          <a:prstGeom prst="downArrow">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7344404" y="2399048"/>
            <a:ext cx="436880" cy="426720"/>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Down Arrow 39"/>
          <p:cNvSpPr/>
          <p:nvPr/>
        </p:nvSpPr>
        <p:spPr>
          <a:xfrm>
            <a:off x="4858926" y="2428592"/>
            <a:ext cx="172720" cy="2143760"/>
          </a:xfrm>
          <a:prstGeom prst="downArrow">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p:cNvSpPr/>
          <p:nvPr/>
        </p:nvSpPr>
        <p:spPr>
          <a:xfrm>
            <a:off x="7791772" y="2395770"/>
            <a:ext cx="436880" cy="426720"/>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32" name="Table 31"/>
          <p:cNvGraphicFramePr>
            <a:graphicFrameLocks noGrp="1"/>
          </p:cNvGraphicFramePr>
          <p:nvPr>
            <p:extLst>
              <p:ext uri="{D42A27DB-BD31-4B8C-83A1-F6EECF244321}">
                <p14:modId xmlns:p14="http://schemas.microsoft.com/office/powerpoint/2010/main" val="998378138"/>
              </p:ext>
            </p:extLst>
          </p:nvPr>
        </p:nvGraphicFramePr>
        <p:xfrm>
          <a:off x="5994728" y="2396450"/>
          <a:ext cx="2235200" cy="441960"/>
        </p:xfrm>
        <a:graphic>
          <a:graphicData uri="http://schemas.openxmlformats.org/drawingml/2006/table">
            <a:tbl>
              <a:tblPr bandRow="1">
                <a:tableStyleId>{5C22544A-7EE6-4342-B048-85BDC9FD1C3A}</a:tableStyleId>
              </a:tblPr>
              <a:tblGrid>
                <a:gridCol w="447040"/>
                <a:gridCol w="447040"/>
                <a:gridCol w="447040"/>
                <a:gridCol w="447040"/>
                <a:gridCol w="447040"/>
              </a:tblGrid>
              <a:tr h="441960">
                <a:tc>
                  <a:txBody>
                    <a:bodyPr/>
                    <a:lstStyle/>
                    <a:p>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a:txBody>
                    <a:bodyPr/>
                    <a:lstStyle/>
                    <a:p>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r>
            </a:tbl>
          </a:graphicData>
        </a:graphic>
      </p:graphicFrame>
    </p:spTree>
    <p:extLst>
      <p:ext uri="{BB962C8B-B14F-4D97-AF65-F5344CB8AC3E}">
        <p14:creationId xmlns:p14="http://schemas.microsoft.com/office/powerpoint/2010/main" val="41542477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3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29"/>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4"/>
                                        </p:tgtEl>
                                        <p:attrNameLst>
                                          <p:attrName>style.visibility</p:attrName>
                                        </p:attrNameLst>
                                      </p:cBhvr>
                                      <p:to>
                                        <p:strVal val="visible"/>
                                      </p:to>
                                    </p:set>
                                  </p:childTnLst>
                                </p:cTn>
                              </p:par>
                            </p:childTnLst>
                          </p:cTn>
                        </p:par>
                        <p:par>
                          <p:cTn id="30" fill="hold">
                            <p:stCondLst>
                              <p:cond delay="0"/>
                            </p:stCondLst>
                            <p:childTnLst>
                              <p:par>
                                <p:cTn id="31" presetID="26" presetClass="emph" presetSubtype="0" fill="hold" grpId="1" nodeType="afterEffect">
                                  <p:stCondLst>
                                    <p:cond delay="0"/>
                                  </p:stCondLst>
                                  <p:childTnLst>
                                    <p:animEffect transition="out" filter="fade">
                                      <p:cBhvr>
                                        <p:cTn id="32" dur="500" tmFilter="0, 0; .2, .5; .8, .5; 1, 0"/>
                                        <p:tgtEl>
                                          <p:spTgt spid="27"/>
                                        </p:tgtEl>
                                      </p:cBhvr>
                                    </p:animEffect>
                                    <p:animScale>
                                      <p:cBhvr>
                                        <p:cTn id="33" dur="250" autoRev="1" fill="hold"/>
                                        <p:tgtEl>
                                          <p:spTgt spid="27"/>
                                        </p:tgtEl>
                                      </p:cBhvr>
                                      <p:by x="105000" y="105000"/>
                                    </p:animScale>
                                  </p:childTnLst>
                                </p:cTn>
                              </p:par>
                            </p:childTnLst>
                          </p:cTn>
                        </p:par>
                        <p:par>
                          <p:cTn id="34" fill="hold">
                            <p:stCondLst>
                              <p:cond delay="500"/>
                            </p:stCondLst>
                            <p:childTnLst>
                              <p:par>
                                <p:cTn id="35" presetID="1" presetClass="entr" presetSubtype="0" fill="hold" grpId="0" nodeType="after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par>
                          <p:cTn id="37" fill="hold">
                            <p:stCondLst>
                              <p:cond delay="500"/>
                            </p:stCondLst>
                            <p:childTnLst>
                              <p:par>
                                <p:cTn id="38" presetID="1" presetClass="exit" presetSubtype="0" fill="hold" grpId="1" nodeType="afterEffect">
                                  <p:stCondLst>
                                    <p:cond delay="0"/>
                                  </p:stCondLst>
                                  <p:childTnLst>
                                    <p:set>
                                      <p:cBhvr>
                                        <p:cTn id="39" dur="1" fill="hold">
                                          <p:stCondLst>
                                            <p:cond delay="0"/>
                                          </p:stCondLst>
                                        </p:cTn>
                                        <p:tgtEl>
                                          <p:spTgt spid="34"/>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36"/>
                                        </p:tgtEl>
                                        <p:attrNameLst>
                                          <p:attrName>style.visibility</p:attrName>
                                        </p:attrNameLst>
                                      </p:cBhvr>
                                      <p:to>
                                        <p:strVal val="visible"/>
                                      </p:to>
                                    </p:set>
                                  </p:childTnLst>
                                </p:cTn>
                              </p:par>
                            </p:childTnLst>
                          </p:cTn>
                        </p:par>
                        <p:par>
                          <p:cTn id="44" fill="hold">
                            <p:stCondLst>
                              <p:cond delay="0"/>
                            </p:stCondLst>
                            <p:childTnLst>
                              <p:par>
                                <p:cTn id="45" presetID="26" presetClass="emph" presetSubtype="0" fill="hold" grpId="2" nodeType="afterEffect">
                                  <p:stCondLst>
                                    <p:cond delay="0"/>
                                  </p:stCondLst>
                                  <p:childTnLst>
                                    <p:animEffect transition="out" filter="fade">
                                      <p:cBhvr>
                                        <p:cTn id="46" dur="500" tmFilter="0, 0; .2, .5; .8, .5; 1, 0"/>
                                        <p:tgtEl>
                                          <p:spTgt spid="27"/>
                                        </p:tgtEl>
                                      </p:cBhvr>
                                    </p:animEffect>
                                    <p:animScale>
                                      <p:cBhvr>
                                        <p:cTn id="47" dur="250" autoRev="1" fill="hold"/>
                                        <p:tgtEl>
                                          <p:spTgt spid="27"/>
                                        </p:tgtEl>
                                      </p:cBhvr>
                                      <p:by x="105000" y="105000"/>
                                    </p:animScale>
                                  </p:childTnLst>
                                </p:cTn>
                              </p:par>
                            </p:childTnLst>
                          </p:cTn>
                        </p:par>
                        <p:par>
                          <p:cTn id="48" fill="hold">
                            <p:stCondLst>
                              <p:cond delay="500"/>
                            </p:stCondLst>
                            <p:childTnLst>
                              <p:par>
                                <p:cTn id="49" presetID="1" presetClass="entr" presetSubtype="0" fill="hold" grpId="0" nodeType="after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childTnLst>
                          </p:cTn>
                        </p:par>
                        <p:par>
                          <p:cTn id="51" fill="hold">
                            <p:stCondLst>
                              <p:cond delay="500"/>
                            </p:stCondLst>
                            <p:childTnLst>
                              <p:par>
                                <p:cTn id="52" presetID="1" presetClass="exit" presetSubtype="0" fill="hold" grpId="1" nodeType="afterEffect">
                                  <p:stCondLst>
                                    <p:cond delay="0"/>
                                  </p:stCondLst>
                                  <p:childTnLst>
                                    <p:set>
                                      <p:cBhvr>
                                        <p:cTn id="53" dur="1" fill="hold">
                                          <p:stCondLst>
                                            <p:cond delay="0"/>
                                          </p:stCondLst>
                                        </p:cTn>
                                        <p:tgtEl>
                                          <p:spTgt spid="36"/>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38"/>
                                        </p:tgtEl>
                                        <p:attrNameLst>
                                          <p:attrName>style.visibility</p:attrName>
                                        </p:attrNameLst>
                                      </p:cBhvr>
                                      <p:to>
                                        <p:strVal val="visible"/>
                                      </p:to>
                                    </p:set>
                                  </p:childTnLst>
                                </p:cTn>
                              </p:par>
                            </p:childTnLst>
                          </p:cTn>
                        </p:par>
                        <p:par>
                          <p:cTn id="58" fill="hold">
                            <p:stCondLst>
                              <p:cond delay="0"/>
                            </p:stCondLst>
                            <p:childTnLst>
                              <p:par>
                                <p:cTn id="59" presetID="26" presetClass="emph" presetSubtype="0" fill="hold" grpId="3" nodeType="afterEffect">
                                  <p:stCondLst>
                                    <p:cond delay="0"/>
                                  </p:stCondLst>
                                  <p:childTnLst>
                                    <p:animEffect transition="out" filter="fade">
                                      <p:cBhvr>
                                        <p:cTn id="60" dur="500" tmFilter="0, 0; .2, .5; .8, .5; 1, 0"/>
                                        <p:tgtEl>
                                          <p:spTgt spid="27"/>
                                        </p:tgtEl>
                                      </p:cBhvr>
                                    </p:animEffect>
                                    <p:animScale>
                                      <p:cBhvr>
                                        <p:cTn id="61" dur="250" autoRev="1" fill="hold"/>
                                        <p:tgtEl>
                                          <p:spTgt spid="27"/>
                                        </p:tgtEl>
                                      </p:cBhvr>
                                      <p:by x="105000" y="105000"/>
                                    </p:animScale>
                                  </p:childTnLst>
                                </p:cTn>
                              </p:par>
                            </p:childTnLst>
                          </p:cTn>
                        </p:par>
                        <p:par>
                          <p:cTn id="62" fill="hold">
                            <p:stCondLst>
                              <p:cond delay="500"/>
                            </p:stCondLst>
                            <p:childTnLst>
                              <p:par>
                                <p:cTn id="63" presetID="1" presetClass="entr" presetSubtype="0" fill="hold" grpId="0" nodeType="afterEffect">
                                  <p:stCondLst>
                                    <p:cond delay="0"/>
                                  </p:stCondLst>
                                  <p:childTnLst>
                                    <p:set>
                                      <p:cBhvr>
                                        <p:cTn id="64" dur="1" fill="hold">
                                          <p:stCondLst>
                                            <p:cond delay="0"/>
                                          </p:stCondLst>
                                        </p:cTn>
                                        <p:tgtEl>
                                          <p:spTgt spid="39"/>
                                        </p:tgtEl>
                                        <p:attrNameLst>
                                          <p:attrName>style.visibility</p:attrName>
                                        </p:attrNameLst>
                                      </p:cBhvr>
                                      <p:to>
                                        <p:strVal val="visible"/>
                                      </p:to>
                                    </p:set>
                                  </p:childTnLst>
                                </p:cTn>
                              </p:par>
                            </p:childTnLst>
                          </p:cTn>
                        </p:par>
                        <p:par>
                          <p:cTn id="65" fill="hold">
                            <p:stCondLst>
                              <p:cond delay="500"/>
                            </p:stCondLst>
                            <p:childTnLst>
                              <p:par>
                                <p:cTn id="66" presetID="1" presetClass="exit" presetSubtype="0" fill="hold" grpId="1" nodeType="afterEffect">
                                  <p:stCondLst>
                                    <p:cond delay="0"/>
                                  </p:stCondLst>
                                  <p:childTnLst>
                                    <p:set>
                                      <p:cBhvr>
                                        <p:cTn id="67" dur="1" fill="hold">
                                          <p:stCondLst>
                                            <p:cond delay="0"/>
                                          </p:stCondLst>
                                        </p:cTn>
                                        <p:tgtEl>
                                          <p:spTgt spid="38"/>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40"/>
                                        </p:tgtEl>
                                        <p:attrNameLst>
                                          <p:attrName>style.visibility</p:attrName>
                                        </p:attrNameLst>
                                      </p:cBhvr>
                                      <p:to>
                                        <p:strVal val="visible"/>
                                      </p:to>
                                    </p:set>
                                  </p:childTnLst>
                                </p:cTn>
                              </p:par>
                            </p:childTnLst>
                          </p:cTn>
                        </p:par>
                        <p:par>
                          <p:cTn id="72" fill="hold">
                            <p:stCondLst>
                              <p:cond delay="0"/>
                            </p:stCondLst>
                            <p:childTnLst>
                              <p:par>
                                <p:cTn id="73" presetID="26" presetClass="emph" presetSubtype="0" fill="hold" grpId="4" nodeType="afterEffect">
                                  <p:stCondLst>
                                    <p:cond delay="0"/>
                                  </p:stCondLst>
                                  <p:childTnLst>
                                    <p:animEffect transition="out" filter="fade">
                                      <p:cBhvr>
                                        <p:cTn id="74" dur="500" tmFilter="0, 0; .2, .5; .8, .5; 1, 0"/>
                                        <p:tgtEl>
                                          <p:spTgt spid="27"/>
                                        </p:tgtEl>
                                      </p:cBhvr>
                                    </p:animEffect>
                                    <p:animScale>
                                      <p:cBhvr>
                                        <p:cTn id="75" dur="250" autoRev="1" fill="hold"/>
                                        <p:tgtEl>
                                          <p:spTgt spid="27"/>
                                        </p:tgtEl>
                                      </p:cBhvr>
                                      <p:by x="105000" y="105000"/>
                                    </p:animScale>
                                  </p:childTnLst>
                                </p:cTn>
                              </p:par>
                            </p:childTnLst>
                          </p:cTn>
                        </p:par>
                        <p:par>
                          <p:cTn id="76" fill="hold">
                            <p:stCondLst>
                              <p:cond delay="500"/>
                            </p:stCondLst>
                            <p:childTnLst>
                              <p:par>
                                <p:cTn id="77" presetID="1" presetClass="entr" presetSubtype="0" fill="hold" grpId="0" nodeType="afterEffect">
                                  <p:stCondLst>
                                    <p:cond delay="0"/>
                                  </p:stCondLst>
                                  <p:childTnLst>
                                    <p:set>
                                      <p:cBhvr>
                                        <p:cTn id="78" dur="1" fill="hold">
                                          <p:stCondLst>
                                            <p:cond delay="0"/>
                                          </p:stCondLst>
                                        </p:cTn>
                                        <p:tgtEl>
                                          <p:spTgt spid="41"/>
                                        </p:tgtEl>
                                        <p:attrNameLst>
                                          <p:attrName>style.visibility</p:attrName>
                                        </p:attrNameLst>
                                      </p:cBhvr>
                                      <p:to>
                                        <p:strVal val="visible"/>
                                      </p:to>
                                    </p:set>
                                  </p:childTnLst>
                                </p:cTn>
                              </p:par>
                            </p:childTnLst>
                          </p:cTn>
                        </p:par>
                        <p:par>
                          <p:cTn id="79" fill="hold">
                            <p:stCondLst>
                              <p:cond delay="500"/>
                            </p:stCondLst>
                            <p:childTnLst>
                              <p:par>
                                <p:cTn id="80" presetID="1" presetClass="entr" presetSubtype="0" fill="hold" nodeType="afterEffect">
                                  <p:stCondLst>
                                    <p:cond delay="0"/>
                                  </p:stCondLst>
                                  <p:childTnLst>
                                    <p:set>
                                      <p:cBhvr>
                                        <p:cTn id="81" dur="1" fill="hold">
                                          <p:stCondLst>
                                            <p:cond delay="0"/>
                                          </p:stCondLst>
                                        </p:cTn>
                                        <p:tgtEl>
                                          <p:spTgt spid="32"/>
                                        </p:tgtEl>
                                        <p:attrNameLst>
                                          <p:attrName>style.visibility</p:attrName>
                                        </p:attrNameLst>
                                      </p:cBhvr>
                                      <p:to>
                                        <p:strVal val="visible"/>
                                      </p:to>
                                    </p:set>
                                  </p:childTnLst>
                                </p:cTn>
                              </p:par>
                            </p:childTnLst>
                          </p:cTn>
                        </p:par>
                        <p:par>
                          <p:cTn id="82" fill="hold">
                            <p:stCondLst>
                              <p:cond delay="500"/>
                            </p:stCondLst>
                            <p:childTnLst>
                              <p:par>
                                <p:cTn id="83" presetID="1" presetClass="exit" presetSubtype="0" fill="hold" grpId="1" nodeType="afterEffect">
                                  <p:stCondLst>
                                    <p:cond delay="0"/>
                                  </p:stCondLst>
                                  <p:childTnLst>
                                    <p:set>
                                      <p:cBhvr>
                                        <p:cTn id="84" dur="1" fill="hold">
                                          <p:stCondLst>
                                            <p:cond delay="0"/>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animBg="1"/>
      <p:bldP spid="27" grpId="0"/>
      <p:bldP spid="27" grpId="1"/>
      <p:bldP spid="27" grpId="2"/>
      <p:bldP spid="27" grpId="3"/>
      <p:bldP spid="27" grpId="4"/>
      <p:bldP spid="29" grpId="0" animBg="1"/>
      <p:bldP spid="29" grpId="1" animBg="1"/>
      <p:bldP spid="33" grpId="0" animBg="1"/>
      <p:bldP spid="34" grpId="0" animBg="1"/>
      <p:bldP spid="34" grpId="1" animBg="1"/>
      <p:bldP spid="35" grpId="0" animBg="1"/>
      <p:bldP spid="36" grpId="0" animBg="1"/>
      <p:bldP spid="36" grpId="1" animBg="1"/>
      <p:bldP spid="37" grpId="0" animBg="1"/>
      <p:bldP spid="38" grpId="0" animBg="1"/>
      <p:bldP spid="38" grpId="1" animBg="1"/>
      <p:bldP spid="39" grpId="0" animBg="1"/>
      <p:bldP spid="40" grpId="0" animBg="1"/>
      <p:bldP spid="40" grpId="1" animBg="1"/>
      <p:bldP spid="41"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5, Put Matrices into the Space</a:t>
            </a:r>
            <a:endParaRPr lang="en-US" dirty="0"/>
          </a:p>
        </p:txBody>
      </p:sp>
      <p:sp>
        <p:nvSpPr>
          <p:cNvPr id="3" name="Content Placeholder 2"/>
          <p:cNvSpPr>
            <a:spLocks noGrp="1"/>
          </p:cNvSpPr>
          <p:nvPr>
            <p:ph idx="1"/>
          </p:nvPr>
        </p:nvSpPr>
        <p:spPr/>
        <p:txBody>
          <a:bodyPr/>
          <a:lstStyle/>
          <a:p>
            <a:r>
              <a:rPr lang="en-US" dirty="0" smtClean="0"/>
              <a:t>Values for matrix are digits between 0 and 9</a:t>
            </a:r>
          </a:p>
          <a:p>
            <a:r>
              <a:rPr lang="en-US" dirty="0" smtClean="0"/>
              <a:t>Code is designed to work only with square matrices</a:t>
            </a:r>
          </a:p>
          <a:p>
            <a:r>
              <a:rPr lang="en-US" dirty="0" smtClean="0"/>
              <a:t>We start with a matrix size of 5x5. </a:t>
            </a:r>
            <a:endParaRPr lang="en-US" dirty="0"/>
          </a:p>
          <a:p>
            <a:pPr lvl="1"/>
            <a:r>
              <a:rPr lang="en-US" dirty="0" smtClean="0"/>
              <a:t>While DataSpaces is meant for much larger datasets, it is easier to verify visually that the code is working correctly with this smaller example</a:t>
            </a:r>
          </a:p>
          <a:p>
            <a:pPr lvl="1"/>
            <a:r>
              <a:rPr lang="en-US" dirty="0" smtClean="0"/>
              <a:t>After the tutorial, you may wish to adjust the matrix sizes to be much larger and add some performance/timing measurements</a:t>
            </a:r>
          </a:p>
          <a:p>
            <a:r>
              <a:rPr lang="en-US" dirty="0" smtClean="0"/>
              <a:t>Note that the </a:t>
            </a:r>
            <a:r>
              <a:rPr lang="en-US" dirty="0" err="1" smtClean="0"/>
              <a:t>put.c</a:t>
            </a:r>
            <a:r>
              <a:rPr lang="en-US" dirty="0" smtClean="0"/>
              <a:t> code is the same as Example 4, Dynamic 2D</a:t>
            </a:r>
          </a:p>
          <a:p>
            <a:pPr lvl="1"/>
            <a:r>
              <a:rPr lang="en-US" dirty="0" smtClean="0"/>
              <a:t>The only difference is that we put two matrices into the space instead of one</a:t>
            </a:r>
          </a:p>
          <a:p>
            <a:pPr lvl="1"/>
            <a:r>
              <a:rPr lang="en-US" dirty="0" smtClean="0"/>
              <a:t>Note that the variable name changes for each one to be unique to that matrix</a:t>
            </a:r>
          </a:p>
          <a:p>
            <a:pPr marL="0" indent="0">
              <a:buNone/>
            </a:pPr>
            <a:r>
              <a:rPr lang="en-US" b="1" dirty="0" smtClean="0">
                <a:solidFill>
                  <a:srgbClr val="FF0000"/>
                </a:solidFill>
                <a:latin typeface="Courier"/>
                <a:cs typeface="Courier"/>
              </a:rPr>
              <a:t>$ vim </a:t>
            </a:r>
            <a:r>
              <a:rPr lang="en-US" b="1" dirty="0" err="1" smtClean="0">
                <a:solidFill>
                  <a:srgbClr val="FF0000"/>
                </a:solidFill>
                <a:latin typeface="Courier"/>
                <a:cs typeface="Courier"/>
              </a:rPr>
              <a:t>matrix_read_mult</a:t>
            </a:r>
            <a:r>
              <a:rPr lang="en-US" b="1" dirty="0" err="1" smtClean="0">
                <a:solidFill>
                  <a:srgbClr val="FF0000"/>
                </a:solidFill>
                <a:latin typeface="Courier"/>
                <a:cs typeface="Courier"/>
              </a:rPr>
              <a:t>.c</a:t>
            </a:r>
            <a:r>
              <a:rPr lang="en-US" b="1" dirty="0" smtClean="0">
                <a:solidFill>
                  <a:srgbClr val="FF0000"/>
                </a:solidFill>
                <a:latin typeface="Courier"/>
                <a:cs typeface="Courier"/>
              </a:rPr>
              <a:t> </a:t>
            </a:r>
            <a:endParaRPr lang="en-US" b="1" dirty="0">
              <a:solidFill>
                <a:srgbClr val="FF0000"/>
              </a:solidFill>
              <a:latin typeface="Courier"/>
              <a:cs typeface="Courier"/>
            </a:endParaRPr>
          </a:p>
        </p:txBody>
      </p:sp>
    </p:spTree>
    <p:extLst>
      <p:ext uri="{BB962C8B-B14F-4D97-AF65-F5344CB8AC3E}">
        <p14:creationId xmlns:p14="http://schemas.microsoft.com/office/powerpoint/2010/main" val="3279077010"/>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5, Code Walkthrough for get_2d.c</a:t>
            </a:r>
            <a:endParaRPr lang="en-US" dirty="0"/>
          </a:p>
        </p:txBody>
      </p:sp>
      <p:sp>
        <p:nvSpPr>
          <p:cNvPr id="3" name="Content Placeholder 2"/>
          <p:cNvSpPr>
            <a:spLocks noGrp="1"/>
          </p:cNvSpPr>
          <p:nvPr>
            <p:ph idx="1"/>
          </p:nvPr>
        </p:nvSpPr>
        <p:spPr/>
        <p:txBody>
          <a:bodyPr/>
          <a:lstStyle/>
          <a:p>
            <a:r>
              <a:rPr lang="en-US" dirty="0" smtClean="0"/>
              <a:t>In the get_2d.c code, we will utilize both dynamic and static arrays. </a:t>
            </a:r>
          </a:p>
          <a:p>
            <a:r>
              <a:rPr lang="en-US" dirty="0" smtClean="0"/>
              <a:t>At the top of the code (Line 10), we define the resultant matrix as a contiguous block of memory (</a:t>
            </a:r>
            <a:r>
              <a:rPr lang="en-US" dirty="0" err="1" smtClean="0"/>
              <a:t>resultMat</a:t>
            </a:r>
            <a:r>
              <a:rPr lang="en-US" dirty="0" smtClean="0"/>
              <a:t>)</a:t>
            </a:r>
          </a:p>
          <a:p>
            <a:endParaRPr lang="en-US" dirty="0"/>
          </a:p>
          <a:p>
            <a:endParaRPr lang="en-US" dirty="0" smtClean="0"/>
          </a:p>
          <a:p>
            <a:endParaRPr lang="en-US" dirty="0" smtClean="0"/>
          </a:p>
          <a:p>
            <a:r>
              <a:rPr lang="en-US" dirty="0" smtClean="0"/>
              <a:t>Let’s step through this code to analyze what’s going on</a:t>
            </a:r>
          </a:p>
          <a:p>
            <a:pPr marL="0" indent="0">
              <a:buNone/>
            </a:pPr>
            <a:r>
              <a:rPr lang="en-US" b="1" dirty="0" smtClean="0">
                <a:solidFill>
                  <a:srgbClr val="FF0000"/>
                </a:solidFill>
                <a:latin typeface="Courier"/>
                <a:cs typeface="Courier"/>
              </a:rPr>
              <a:t>$ vim get_2d.c</a:t>
            </a:r>
            <a:endParaRPr lang="en-US" b="1" dirty="0">
              <a:solidFill>
                <a:srgbClr val="FF0000"/>
              </a:solidFill>
              <a:latin typeface="Courier"/>
              <a:cs typeface="Courier"/>
            </a:endParaRPr>
          </a:p>
        </p:txBody>
      </p:sp>
      <p:sp>
        <p:nvSpPr>
          <p:cNvPr id="4" name="Rectangle 3"/>
          <p:cNvSpPr/>
          <p:nvPr/>
        </p:nvSpPr>
        <p:spPr>
          <a:xfrm>
            <a:off x="1500672" y="3262577"/>
            <a:ext cx="6142656" cy="707886"/>
          </a:xfrm>
          <a:prstGeom prst="rect">
            <a:avLst/>
          </a:prstGeom>
          <a:ln>
            <a:solidFill>
              <a:schemeClr val="tx1"/>
            </a:solidFill>
          </a:ln>
        </p:spPr>
        <p:txBody>
          <a:bodyPr wrap="square">
            <a:spAutoFit/>
          </a:bodyPr>
          <a:lstStyle/>
          <a:p>
            <a:r>
              <a:rPr lang="en-US" sz="2000" dirty="0">
                <a:solidFill>
                  <a:srgbClr val="007400"/>
                </a:solidFill>
                <a:latin typeface="Menlo-Regular"/>
              </a:rPr>
              <a:t>// Define resultant matrix container</a:t>
            </a:r>
            <a:endParaRPr lang="en-US" sz="2000" dirty="0">
              <a:solidFill>
                <a:prstClr val="black"/>
              </a:solidFill>
              <a:latin typeface="Menlo-Regular"/>
            </a:endParaRPr>
          </a:p>
          <a:p>
            <a:r>
              <a:rPr lang="en-US" sz="2000" dirty="0" err="1">
                <a:solidFill>
                  <a:srgbClr val="AA0D91"/>
                </a:solidFill>
                <a:latin typeface="Menlo-Regular"/>
              </a:rPr>
              <a:t>int</a:t>
            </a:r>
            <a:r>
              <a:rPr lang="en-US" sz="2000" dirty="0">
                <a:solidFill>
                  <a:prstClr val="black"/>
                </a:solidFill>
                <a:latin typeface="Menlo-Regular"/>
              </a:rPr>
              <a:t> </a:t>
            </a:r>
            <a:r>
              <a:rPr lang="en-US" sz="2000" dirty="0" err="1">
                <a:solidFill>
                  <a:prstClr val="black"/>
                </a:solidFill>
                <a:latin typeface="Menlo-Regular"/>
              </a:rPr>
              <a:t>resultMat</a:t>
            </a:r>
            <a:r>
              <a:rPr lang="en-US" sz="2000" dirty="0">
                <a:solidFill>
                  <a:prstClr val="black"/>
                </a:solidFill>
                <a:latin typeface="Menlo-Regular"/>
              </a:rPr>
              <a:t>[MATRIX_DIM][MATRIX_DIM];</a:t>
            </a:r>
            <a:endParaRPr lang="en-US" sz="2000" dirty="0"/>
          </a:p>
        </p:txBody>
      </p:sp>
    </p:spTree>
    <p:extLst>
      <p:ext uri="{BB962C8B-B14F-4D97-AF65-F5344CB8AC3E}">
        <p14:creationId xmlns:p14="http://schemas.microsoft.com/office/powerpoint/2010/main" val="14329334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Screen Shot 2015-01-24 at 9.39.1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563"/>
            <a:ext cx="6604000" cy="6489700"/>
          </a:xfrm>
          <a:prstGeom prst="rect">
            <a:avLst/>
          </a:prstGeom>
        </p:spPr>
      </p:pic>
      <p:sp>
        <p:nvSpPr>
          <p:cNvPr id="5" name="Rectangle 4"/>
          <p:cNvSpPr/>
          <p:nvPr/>
        </p:nvSpPr>
        <p:spPr>
          <a:xfrm>
            <a:off x="6575778" y="0"/>
            <a:ext cx="2568222" cy="8466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6420126" y="0"/>
            <a:ext cx="2723873" cy="276999"/>
          </a:xfrm>
          <a:prstGeom prst="rect">
            <a:avLst/>
          </a:prstGeom>
          <a:noFill/>
        </p:spPr>
        <p:txBody>
          <a:bodyPr wrap="square" rtlCol="0">
            <a:spAutoFit/>
          </a:bodyPr>
          <a:lstStyle/>
          <a:p>
            <a:pPr algn="r"/>
            <a:r>
              <a:rPr lang="en-US" sz="1200" b="1" dirty="0" smtClean="0">
                <a:solidFill>
                  <a:srgbClr val="800000"/>
                </a:solidFill>
                <a:latin typeface="Courier"/>
                <a:cs typeface="Courier"/>
              </a:rPr>
              <a:t>Example 5, get_2d.c, 1 of 4</a:t>
            </a:r>
            <a:endParaRPr lang="en-US" sz="1200" b="1" dirty="0">
              <a:solidFill>
                <a:srgbClr val="800000"/>
              </a:solidFill>
              <a:latin typeface="Courier"/>
              <a:cs typeface="Courier"/>
            </a:endParaRPr>
          </a:p>
        </p:txBody>
      </p:sp>
      <p:sp>
        <p:nvSpPr>
          <p:cNvPr id="7" name="TextBox 6"/>
          <p:cNvSpPr txBox="1"/>
          <p:nvPr/>
        </p:nvSpPr>
        <p:spPr>
          <a:xfrm>
            <a:off x="5839178" y="2410178"/>
            <a:ext cx="2977444" cy="1015663"/>
          </a:xfrm>
          <a:prstGeom prst="rect">
            <a:avLst/>
          </a:prstGeom>
          <a:noFill/>
          <a:ln>
            <a:solidFill>
              <a:schemeClr val="tx1"/>
            </a:solidFill>
          </a:ln>
        </p:spPr>
        <p:txBody>
          <a:bodyPr wrap="square" rtlCol="0">
            <a:spAutoFit/>
          </a:bodyPr>
          <a:lstStyle/>
          <a:p>
            <a:r>
              <a:rPr lang="en-US" sz="2000" dirty="0" smtClean="0"/>
              <a:t>First, every process retrieves a local copy of matrix B from the space</a:t>
            </a:r>
            <a:endParaRPr lang="en-US" sz="2000" dirty="0"/>
          </a:p>
        </p:txBody>
      </p:sp>
      <p:cxnSp>
        <p:nvCxnSpPr>
          <p:cNvPr id="9" name="Straight Arrow Connector 8"/>
          <p:cNvCxnSpPr>
            <a:stCxn id="7" idx="1"/>
          </p:cNvCxnSpPr>
          <p:nvPr/>
        </p:nvCxnSpPr>
        <p:spPr>
          <a:xfrm flipH="1" flipV="1">
            <a:off x="4958771" y="1958946"/>
            <a:ext cx="880407" cy="95906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stCxn id="7" idx="1"/>
          </p:cNvCxnSpPr>
          <p:nvPr/>
        </p:nvCxnSpPr>
        <p:spPr>
          <a:xfrm flipH="1">
            <a:off x="4148668" y="2918010"/>
            <a:ext cx="1690510" cy="116010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5836355" y="4876801"/>
            <a:ext cx="2977444" cy="1323439"/>
          </a:xfrm>
          <a:prstGeom prst="rect">
            <a:avLst/>
          </a:prstGeom>
          <a:noFill/>
          <a:ln>
            <a:solidFill>
              <a:schemeClr val="tx1"/>
            </a:solidFill>
          </a:ln>
        </p:spPr>
        <p:txBody>
          <a:bodyPr wrap="square" rtlCol="0">
            <a:spAutoFit/>
          </a:bodyPr>
          <a:lstStyle/>
          <a:p>
            <a:r>
              <a:rPr lang="en-US" sz="2000" dirty="0" smtClean="0"/>
              <a:t>Print Matrix B to verify that its contents are the same as what was put in to the space</a:t>
            </a:r>
            <a:endParaRPr lang="en-US" sz="2000" dirty="0"/>
          </a:p>
        </p:txBody>
      </p:sp>
      <p:cxnSp>
        <p:nvCxnSpPr>
          <p:cNvPr id="14" name="Straight Arrow Connector 13"/>
          <p:cNvCxnSpPr>
            <a:stCxn id="12" idx="1"/>
          </p:cNvCxnSpPr>
          <p:nvPr/>
        </p:nvCxnSpPr>
        <p:spPr>
          <a:xfrm flipH="1">
            <a:off x="3958909" y="5538521"/>
            <a:ext cx="1877446" cy="20321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803406" y="446092"/>
            <a:ext cx="2977444" cy="707886"/>
          </a:xfrm>
          <a:prstGeom prst="rect">
            <a:avLst/>
          </a:prstGeom>
          <a:noFill/>
          <a:ln>
            <a:solidFill>
              <a:schemeClr val="tx1"/>
            </a:solidFill>
          </a:ln>
        </p:spPr>
        <p:txBody>
          <a:bodyPr wrap="square" rtlCol="0">
            <a:spAutoFit/>
          </a:bodyPr>
          <a:lstStyle/>
          <a:p>
            <a:r>
              <a:rPr lang="en-US" sz="2000" dirty="0" smtClean="0"/>
              <a:t>Initialize DataSpaces and Obtain Read-Lock</a:t>
            </a:r>
            <a:endParaRPr lang="en-US" sz="2000" dirty="0"/>
          </a:p>
        </p:txBody>
      </p:sp>
      <p:cxnSp>
        <p:nvCxnSpPr>
          <p:cNvPr id="17" name="Straight Arrow Connector 16"/>
          <p:cNvCxnSpPr>
            <a:stCxn id="15" idx="1"/>
          </p:cNvCxnSpPr>
          <p:nvPr/>
        </p:nvCxnSpPr>
        <p:spPr>
          <a:xfrm flipH="1" flipV="1">
            <a:off x="4012956" y="648479"/>
            <a:ext cx="1790450" cy="15155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654127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Screen Shot 2015-01-24 at 9.42.1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213" y="2627191"/>
            <a:ext cx="5562600" cy="3797300"/>
          </a:xfrm>
          <a:prstGeom prst="rect">
            <a:avLst/>
          </a:prstGeom>
        </p:spPr>
      </p:pic>
      <p:sp>
        <p:nvSpPr>
          <p:cNvPr id="6" name="TextBox 5"/>
          <p:cNvSpPr txBox="1"/>
          <p:nvPr/>
        </p:nvSpPr>
        <p:spPr>
          <a:xfrm>
            <a:off x="5898443" y="2350735"/>
            <a:ext cx="3245557" cy="276999"/>
          </a:xfrm>
          <a:prstGeom prst="rect">
            <a:avLst/>
          </a:prstGeom>
          <a:noFill/>
        </p:spPr>
        <p:txBody>
          <a:bodyPr wrap="square" rtlCol="0">
            <a:spAutoFit/>
          </a:bodyPr>
          <a:lstStyle/>
          <a:p>
            <a:pPr algn="r"/>
            <a:r>
              <a:rPr lang="en-US" sz="1200" b="1" dirty="0" smtClean="0">
                <a:solidFill>
                  <a:srgbClr val="800000"/>
                </a:solidFill>
                <a:latin typeface="Courier"/>
                <a:cs typeface="Courier"/>
              </a:rPr>
              <a:t>Example 5, get_2d.c, 2 of 4</a:t>
            </a:r>
            <a:endParaRPr lang="en-US" sz="1200" b="1" dirty="0">
              <a:solidFill>
                <a:srgbClr val="800000"/>
              </a:solidFill>
              <a:latin typeface="Courier"/>
              <a:cs typeface="Courier"/>
            </a:endParaRPr>
          </a:p>
        </p:txBody>
      </p:sp>
      <p:cxnSp>
        <p:nvCxnSpPr>
          <p:cNvPr id="9" name="Straight Arrow Connector 8"/>
          <p:cNvCxnSpPr>
            <a:stCxn id="7" idx="1"/>
          </p:cNvCxnSpPr>
          <p:nvPr/>
        </p:nvCxnSpPr>
        <p:spPr>
          <a:xfrm flipH="1">
            <a:off x="4161584" y="3941830"/>
            <a:ext cx="1877972" cy="12467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 name="Content Placeholder 2"/>
          <p:cNvSpPr>
            <a:spLocks noGrp="1"/>
          </p:cNvSpPr>
          <p:nvPr>
            <p:ph idx="1"/>
          </p:nvPr>
        </p:nvSpPr>
        <p:spPr>
          <a:xfrm>
            <a:off x="0" y="635000"/>
            <a:ext cx="9144000" cy="1538111"/>
          </a:xfrm>
        </p:spPr>
        <p:txBody>
          <a:bodyPr/>
          <a:lstStyle/>
          <a:p>
            <a:r>
              <a:rPr lang="en-US" sz="2100" dirty="0" smtClean="0"/>
              <a:t>A Quick Note: For very large matrices, it may not be practical for all of the connecting clients to access the space in order to read Matrix B at the same time. In this case, it is recommended to have process 0 read Matrix B and use the traditional </a:t>
            </a:r>
            <a:r>
              <a:rPr lang="en-US" sz="2100" dirty="0" err="1" smtClean="0"/>
              <a:t>MPI_Send</a:t>
            </a:r>
            <a:r>
              <a:rPr lang="en-US" sz="2100" dirty="0" smtClean="0"/>
              <a:t> to farm it out to the worker processes</a:t>
            </a:r>
            <a:endParaRPr lang="en-US" sz="2100" dirty="0"/>
          </a:p>
        </p:txBody>
      </p:sp>
      <p:sp>
        <p:nvSpPr>
          <p:cNvPr id="7" name="TextBox 6"/>
          <p:cNvSpPr txBox="1"/>
          <p:nvPr/>
        </p:nvSpPr>
        <p:spPr>
          <a:xfrm>
            <a:off x="6039556" y="3033889"/>
            <a:ext cx="2977444" cy="1815882"/>
          </a:xfrm>
          <a:prstGeom prst="rect">
            <a:avLst/>
          </a:prstGeom>
          <a:noFill/>
          <a:ln>
            <a:solidFill>
              <a:schemeClr val="tx1"/>
            </a:solidFill>
          </a:ln>
        </p:spPr>
        <p:txBody>
          <a:bodyPr wrap="square" rtlCol="0">
            <a:spAutoFit/>
          </a:bodyPr>
          <a:lstStyle/>
          <a:p>
            <a:r>
              <a:rPr lang="en-US" sz="1600" dirty="0" smtClean="0"/>
              <a:t>We need to compute how many rows of A each process will get and perform the multiplication with. Lower bound is the start row of A, upper bound is the finish row of A for this process</a:t>
            </a:r>
            <a:endParaRPr lang="en-US" sz="1600" dirty="0"/>
          </a:p>
        </p:txBody>
      </p:sp>
      <p:cxnSp>
        <p:nvCxnSpPr>
          <p:cNvPr id="17" name="Straight Connector 16"/>
          <p:cNvCxnSpPr/>
          <p:nvPr/>
        </p:nvCxnSpPr>
        <p:spPr>
          <a:xfrm>
            <a:off x="0" y="2286000"/>
            <a:ext cx="9144000" cy="0"/>
          </a:xfrm>
          <a:prstGeom prst="line">
            <a:avLst/>
          </a:prstGeom>
          <a:ln w="9525" cmpd="sng">
            <a:solidFill>
              <a:schemeClr val="bg2"/>
            </a:solidFill>
            <a:tailEnd type="none"/>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6031432" y="5568346"/>
            <a:ext cx="2977444" cy="1015663"/>
          </a:xfrm>
          <a:prstGeom prst="rect">
            <a:avLst/>
          </a:prstGeom>
          <a:noFill/>
          <a:ln>
            <a:solidFill>
              <a:schemeClr val="tx1"/>
            </a:solidFill>
          </a:ln>
        </p:spPr>
        <p:txBody>
          <a:bodyPr wrap="square" rtlCol="0">
            <a:spAutoFit/>
          </a:bodyPr>
          <a:lstStyle/>
          <a:p>
            <a:r>
              <a:rPr lang="en-US" sz="2000" dirty="0" smtClean="0"/>
              <a:t>Since we are retrieving an entire row, the bound is 0,0,0 to XMAX, 0, 0</a:t>
            </a:r>
            <a:endParaRPr lang="en-US" sz="2000" dirty="0"/>
          </a:p>
        </p:txBody>
      </p:sp>
      <p:cxnSp>
        <p:nvCxnSpPr>
          <p:cNvPr id="22" name="Straight Arrow Connector 21"/>
          <p:cNvCxnSpPr>
            <a:stCxn id="20" idx="1"/>
          </p:cNvCxnSpPr>
          <p:nvPr/>
        </p:nvCxnSpPr>
        <p:spPr>
          <a:xfrm flipH="1">
            <a:off x="2459118" y="6076178"/>
            <a:ext cx="3572314" cy="5735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321129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idx="1"/>
          </p:nvPr>
        </p:nvSpPr>
        <p:spPr>
          <a:xfrm>
            <a:off x="0" y="2539881"/>
            <a:ext cx="9144000" cy="1538111"/>
          </a:xfrm>
        </p:spPr>
        <p:txBody>
          <a:bodyPr/>
          <a:lstStyle/>
          <a:p>
            <a:r>
              <a:rPr lang="en-US" sz="2100" dirty="0" smtClean="0"/>
              <a:t>A Quick Note: For very large matrices, it may not be practical for all of the connecting clients to access the space in order to read Matrix B at the same time. In this case, it is recommended to have process 0 read Matrix B and use the traditional </a:t>
            </a:r>
            <a:r>
              <a:rPr lang="en-US" sz="2100" dirty="0" err="1" smtClean="0"/>
              <a:t>MPI_Send</a:t>
            </a:r>
            <a:r>
              <a:rPr lang="en-US" sz="2100" dirty="0" smtClean="0"/>
              <a:t> to farm it out to the worker processes</a:t>
            </a:r>
            <a:endParaRPr lang="en-US" sz="2100" dirty="0"/>
          </a:p>
        </p:txBody>
      </p:sp>
    </p:spTree>
    <p:extLst>
      <p:ext uri="{BB962C8B-B14F-4D97-AF65-F5344CB8AC3E}">
        <p14:creationId xmlns:p14="http://schemas.microsoft.com/office/powerpoint/2010/main" val="2131889996"/>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6083905" y="0"/>
            <a:ext cx="3060095" cy="8466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Screen Shot 2015-01-12 at 10.20.3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21326" cy="6858000"/>
          </a:xfrm>
          <a:prstGeom prst="rect">
            <a:avLst/>
          </a:prstGeom>
        </p:spPr>
      </p:pic>
      <p:sp>
        <p:nvSpPr>
          <p:cNvPr id="6" name="TextBox 5"/>
          <p:cNvSpPr txBox="1"/>
          <p:nvPr/>
        </p:nvSpPr>
        <p:spPr>
          <a:xfrm>
            <a:off x="5898443" y="0"/>
            <a:ext cx="3245557" cy="276999"/>
          </a:xfrm>
          <a:prstGeom prst="rect">
            <a:avLst/>
          </a:prstGeom>
          <a:noFill/>
        </p:spPr>
        <p:txBody>
          <a:bodyPr wrap="square" rtlCol="0">
            <a:spAutoFit/>
          </a:bodyPr>
          <a:lstStyle/>
          <a:p>
            <a:pPr algn="r"/>
            <a:r>
              <a:rPr lang="en-US" sz="1200" b="1" dirty="0" smtClean="0">
                <a:solidFill>
                  <a:srgbClr val="800000"/>
                </a:solidFill>
                <a:latin typeface="Courier"/>
                <a:cs typeface="Courier"/>
              </a:rPr>
              <a:t>Example 5, get_2d.c, 3 of 4</a:t>
            </a:r>
            <a:endParaRPr lang="en-US" sz="1200" b="1" dirty="0">
              <a:solidFill>
                <a:srgbClr val="800000"/>
              </a:solidFill>
              <a:latin typeface="Courier"/>
              <a:cs typeface="Courier"/>
            </a:endParaRPr>
          </a:p>
        </p:txBody>
      </p:sp>
      <p:sp>
        <p:nvSpPr>
          <p:cNvPr id="9" name="TextBox 8"/>
          <p:cNvSpPr txBox="1"/>
          <p:nvPr/>
        </p:nvSpPr>
        <p:spPr>
          <a:xfrm>
            <a:off x="6039556" y="423333"/>
            <a:ext cx="2977444" cy="400110"/>
          </a:xfrm>
          <a:prstGeom prst="rect">
            <a:avLst/>
          </a:prstGeom>
          <a:noFill/>
          <a:ln>
            <a:solidFill>
              <a:schemeClr val="tx1"/>
            </a:solidFill>
          </a:ln>
        </p:spPr>
        <p:txBody>
          <a:bodyPr wrap="square" rtlCol="0">
            <a:spAutoFit/>
          </a:bodyPr>
          <a:lstStyle/>
          <a:p>
            <a:r>
              <a:rPr lang="en-US" sz="2000" dirty="0" smtClean="0"/>
              <a:t>Retrieve a row of A</a:t>
            </a:r>
            <a:endParaRPr lang="en-US" sz="2000" dirty="0"/>
          </a:p>
        </p:txBody>
      </p:sp>
      <p:sp>
        <p:nvSpPr>
          <p:cNvPr id="10" name="TextBox 9"/>
          <p:cNvSpPr txBox="1"/>
          <p:nvPr/>
        </p:nvSpPr>
        <p:spPr>
          <a:xfrm>
            <a:off x="6039556" y="1016000"/>
            <a:ext cx="2977444" cy="1015663"/>
          </a:xfrm>
          <a:prstGeom prst="rect">
            <a:avLst/>
          </a:prstGeom>
          <a:noFill/>
          <a:ln>
            <a:solidFill>
              <a:schemeClr val="tx1"/>
            </a:solidFill>
          </a:ln>
        </p:spPr>
        <p:txBody>
          <a:bodyPr wrap="square" rtlCol="0">
            <a:spAutoFit/>
          </a:bodyPr>
          <a:lstStyle/>
          <a:p>
            <a:r>
              <a:rPr lang="en-US" sz="2000" dirty="0" smtClean="0"/>
              <a:t>Print this row and the process rank to the user for verification purposes</a:t>
            </a:r>
            <a:endParaRPr lang="en-US" sz="2000" dirty="0"/>
          </a:p>
        </p:txBody>
      </p:sp>
      <p:sp>
        <p:nvSpPr>
          <p:cNvPr id="11" name="TextBox 10"/>
          <p:cNvSpPr txBox="1"/>
          <p:nvPr/>
        </p:nvSpPr>
        <p:spPr>
          <a:xfrm>
            <a:off x="6039556" y="2441222"/>
            <a:ext cx="2977444" cy="1631216"/>
          </a:xfrm>
          <a:prstGeom prst="rect">
            <a:avLst/>
          </a:prstGeom>
          <a:noFill/>
          <a:ln>
            <a:solidFill>
              <a:schemeClr val="tx1"/>
            </a:solidFill>
          </a:ln>
        </p:spPr>
        <p:txBody>
          <a:bodyPr wrap="square" rtlCol="0">
            <a:spAutoFit/>
          </a:bodyPr>
          <a:lstStyle/>
          <a:p>
            <a:r>
              <a:rPr lang="en-US" sz="2000" dirty="0" smtClean="0"/>
              <a:t>For this row, perform matrix calculation against all of matrix B. This forms a row of resultant Matrix C</a:t>
            </a:r>
            <a:endParaRPr lang="en-US" sz="2000" dirty="0"/>
          </a:p>
        </p:txBody>
      </p:sp>
      <p:sp>
        <p:nvSpPr>
          <p:cNvPr id="12" name="TextBox 11"/>
          <p:cNvSpPr txBox="1"/>
          <p:nvPr/>
        </p:nvSpPr>
        <p:spPr>
          <a:xfrm>
            <a:off x="3649750" y="3833190"/>
            <a:ext cx="2136549" cy="338554"/>
          </a:xfrm>
          <a:prstGeom prst="rect">
            <a:avLst/>
          </a:prstGeom>
          <a:noFill/>
          <a:ln>
            <a:solidFill>
              <a:schemeClr val="tx1"/>
            </a:solidFill>
          </a:ln>
        </p:spPr>
        <p:txBody>
          <a:bodyPr wrap="square" rtlCol="0">
            <a:spAutoFit/>
          </a:bodyPr>
          <a:lstStyle/>
          <a:p>
            <a:r>
              <a:rPr lang="en-US" sz="1600" dirty="0" smtClean="0"/>
              <a:t>Clean up the memory</a:t>
            </a:r>
            <a:endParaRPr lang="en-US" sz="1600" dirty="0"/>
          </a:p>
        </p:txBody>
      </p:sp>
      <p:sp>
        <p:nvSpPr>
          <p:cNvPr id="13" name="TextBox 12"/>
          <p:cNvSpPr txBox="1"/>
          <p:nvPr/>
        </p:nvSpPr>
        <p:spPr>
          <a:xfrm>
            <a:off x="6727160" y="4322766"/>
            <a:ext cx="2234548" cy="1323439"/>
          </a:xfrm>
          <a:prstGeom prst="rect">
            <a:avLst/>
          </a:prstGeom>
          <a:noFill/>
          <a:ln>
            <a:solidFill>
              <a:schemeClr val="tx1"/>
            </a:solidFill>
          </a:ln>
        </p:spPr>
        <p:txBody>
          <a:bodyPr wrap="square" rtlCol="0">
            <a:spAutoFit/>
          </a:bodyPr>
          <a:lstStyle/>
          <a:p>
            <a:r>
              <a:rPr lang="en-US" sz="2000" dirty="0" smtClean="0"/>
              <a:t>Gather all of the local rows of C into the final matrix C </a:t>
            </a:r>
            <a:endParaRPr lang="en-US" sz="2000" dirty="0"/>
          </a:p>
        </p:txBody>
      </p:sp>
      <p:sp>
        <p:nvSpPr>
          <p:cNvPr id="14" name="TextBox 13"/>
          <p:cNvSpPr txBox="1"/>
          <p:nvPr/>
        </p:nvSpPr>
        <p:spPr>
          <a:xfrm>
            <a:off x="5945470" y="5973452"/>
            <a:ext cx="2977444" cy="707886"/>
          </a:xfrm>
          <a:prstGeom prst="rect">
            <a:avLst/>
          </a:prstGeom>
          <a:noFill/>
          <a:ln>
            <a:solidFill>
              <a:schemeClr val="tx1"/>
            </a:solidFill>
          </a:ln>
        </p:spPr>
        <p:txBody>
          <a:bodyPr wrap="square" rtlCol="0">
            <a:spAutoFit/>
          </a:bodyPr>
          <a:lstStyle/>
          <a:p>
            <a:r>
              <a:rPr lang="en-US" sz="2000" dirty="0" smtClean="0"/>
              <a:t>Print the resultant Matrix C to the user</a:t>
            </a:r>
            <a:endParaRPr lang="en-US" sz="2000" dirty="0"/>
          </a:p>
        </p:txBody>
      </p:sp>
      <p:cxnSp>
        <p:nvCxnSpPr>
          <p:cNvPr id="16" name="Straight Arrow Connector 15"/>
          <p:cNvCxnSpPr>
            <a:stCxn id="9" idx="1"/>
          </p:cNvCxnSpPr>
          <p:nvPr/>
        </p:nvCxnSpPr>
        <p:spPr>
          <a:xfrm flipH="1">
            <a:off x="5809821" y="623388"/>
            <a:ext cx="229735" cy="12914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9" idx="1"/>
          </p:cNvCxnSpPr>
          <p:nvPr/>
        </p:nvCxnSpPr>
        <p:spPr>
          <a:xfrm flipH="1" flipV="1">
            <a:off x="3881055" y="305715"/>
            <a:ext cx="2158501" cy="31767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10" idx="1"/>
          </p:cNvCxnSpPr>
          <p:nvPr/>
        </p:nvCxnSpPr>
        <p:spPr>
          <a:xfrm flipH="1">
            <a:off x="3340059" y="1523832"/>
            <a:ext cx="2699497" cy="2825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11" idx="1"/>
          </p:cNvCxnSpPr>
          <p:nvPr/>
        </p:nvCxnSpPr>
        <p:spPr>
          <a:xfrm flipH="1" flipV="1">
            <a:off x="4892481" y="2986596"/>
            <a:ext cx="1147075" cy="27023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12" idx="1"/>
          </p:cNvCxnSpPr>
          <p:nvPr/>
        </p:nvCxnSpPr>
        <p:spPr>
          <a:xfrm flipH="1">
            <a:off x="3175408" y="4002467"/>
            <a:ext cx="474342" cy="1885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13" idx="1"/>
          </p:cNvCxnSpPr>
          <p:nvPr/>
        </p:nvCxnSpPr>
        <p:spPr>
          <a:xfrm flipH="1" flipV="1">
            <a:off x="6515468" y="4844399"/>
            <a:ext cx="211692" cy="14008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stCxn id="14" idx="1"/>
          </p:cNvCxnSpPr>
          <p:nvPr/>
        </p:nvCxnSpPr>
        <p:spPr>
          <a:xfrm flipH="1" flipV="1">
            <a:off x="4327964" y="6161324"/>
            <a:ext cx="1617506" cy="16607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109064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Screen Shot 2015-01-12 at 10.36.0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12260"/>
            <a:ext cx="6267824" cy="2362740"/>
          </a:xfrm>
          <a:prstGeom prst="rect">
            <a:avLst/>
          </a:prstGeom>
        </p:spPr>
      </p:pic>
      <p:sp>
        <p:nvSpPr>
          <p:cNvPr id="5" name="Rectangle 4"/>
          <p:cNvSpPr/>
          <p:nvPr/>
        </p:nvSpPr>
        <p:spPr>
          <a:xfrm>
            <a:off x="5480521" y="1"/>
            <a:ext cx="3663480" cy="5785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5898443" y="0"/>
            <a:ext cx="3245557" cy="276999"/>
          </a:xfrm>
          <a:prstGeom prst="rect">
            <a:avLst/>
          </a:prstGeom>
          <a:noFill/>
        </p:spPr>
        <p:txBody>
          <a:bodyPr wrap="square" rtlCol="0">
            <a:spAutoFit/>
          </a:bodyPr>
          <a:lstStyle/>
          <a:p>
            <a:pPr algn="r"/>
            <a:r>
              <a:rPr lang="en-US" sz="1200" b="1" dirty="0" smtClean="0">
                <a:solidFill>
                  <a:srgbClr val="800000"/>
                </a:solidFill>
                <a:latin typeface="Courier"/>
                <a:cs typeface="Courier"/>
              </a:rPr>
              <a:t>Example 5, get_2d.c, 4 of 4</a:t>
            </a:r>
            <a:endParaRPr lang="en-US" sz="1200" b="1" dirty="0">
              <a:solidFill>
                <a:srgbClr val="800000"/>
              </a:solidFill>
              <a:latin typeface="Courier"/>
              <a:cs typeface="Courier"/>
            </a:endParaRPr>
          </a:p>
        </p:txBody>
      </p:sp>
      <p:sp>
        <p:nvSpPr>
          <p:cNvPr id="7" name="TextBox 6"/>
          <p:cNvSpPr txBox="1"/>
          <p:nvPr/>
        </p:nvSpPr>
        <p:spPr>
          <a:xfrm>
            <a:off x="6477000" y="877577"/>
            <a:ext cx="2667000" cy="400110"/>
          </a:xfrm>
          <a:prstGeom prst="rect">
            <a:avLst/>
          </a:prstGeom>
          <a:noFill/>
          <a:ln>
            <a:solidFill>
              <a:schemeClr val="tx1"/>
            </a:solidFill>
          </a:ln>
        </p:spPr>
        <p:txBody>
          <a:bodyPr wrap="square" rtlCol="0">
            <a:spAutoFit/>
          </a:bodyPr>
          <a:lstStyle/>
          <a:p>
            <a:r>
              <a:rPr lang="en-US" sz="2000" dirty="0" smtClean="0"/>
              <a:t>Release the read-lock</a:t>
            </a:r>
            <a:endParaRPr lang="en-US" sz="2000" dirty="0"/>
          </a:p>
        </p:txBody>
      </p:sp>
      <p:sp>
        <p:nvSpPr>
          <p:cNvPr id="8" name="TextBox 7"/>
          <p:cNvSpPr txBox="1"/>
          <p:nvPr/>
        </p:nvSpPr>
        <p:spPr>
          <a:xfrm>
            <a:off x="5818470" y="1687202"/>
            <a:ext cx="3198530" cy="400110"/>
          </a:xfrm>
          <a:prstGeom prst="rect">
            <a:avLst/>
          </a:prstGeom>
          <a:noFill/>
          <a:ln>
            <a:solidFill>
              <a:schemeClr val="tx1"/>
            </a:solidFill>
          </a:ln>
        </p:spPr>
        <p:txBody>
          <a:bodyPr wrap="square" rtlCol="0">
            <a:spAutoFit/>
          </a:bodyPr>
          <a:lstStyle/>
          <a:p>
            <a:r>
              <a:rPr lang="en-US" sz="2000" dirty="0" smtClean="0"/>
              <a:t>Call DataSpaces Finalize</a:t>
            </a:r>
            <a:endParaRPr lang="en-US" sz="2000" dirty="0"/>
          </a:p>
        </p:txBody>
      </p:sp>
      <p:sp>
        <p:nvSpPr>
          <p:cNvPr id="9" name="TextBox 8"/>
          <p:cNvSpPr txBox="1"/>
          <p:nvPr/>
        </p:nvSpPr>
        <p:spPr>
          <a:xfrm>
            <a:off x="5818470" y="2211077"/>
            <a:ext cx="2977444" cy="707886"/>
          </a:xfrm>
          <a:prstGeom prst="rect">
            <a:avLst/>
          </a:prstGeom>
          <a:noFill/>
          <a:ln>
            <a:solidFill>
              <a:schemeClr val="tx1"/>
            </a:solidFill>
          </a:ln>
        </p:spPr>
        <p:txBody>
          <a:bodyPr wrap="square" rtlCol="0">
            <a:spAutoFit/>
          </a:bodyPr>
          <a:lstStyle/>
          <a:p>
            <a:r>
              <a:rPr lang="en-US" sz="2000" dirty="0" smtClean="0"/>
              <a:t>Finalize the MPI communication</a:t>
            </a:r>
          </a:p>
        </p:txBody>
      </p:sp>
      <p:sp>
        <p:nvSpPr>
          <p:cNvPr id="10" name="TextBox 9"/>
          <p:cNvSpPr txBox="1"/>
          <p:nvPr/>
        </p:nvSpPr>
        <p:spPr>
          <a:xfrm>
            <a:off x="738470" y="3671577"/>
            <a:ext cx="2977444" cy="707886"/>
          </a:xfrm>
          <a:prstGeom prst="rect">
            <a:avLst/>
          </a:prstGeom>
          <a:noFill/>
          <a:ln>
            <a:solidFill>
              <a:schemeClr val="tx1"/>
            </a:solidFill>
          </a:ln>
        </p:spPr>
        <p:txBody>
          <a:bodyPr wrap="square" rtlCol="0">
            <a:spAutoFit/>
          </a:bodyPr>
          <a:lstStyle/>
          <a:p>
            <a:r>
              <a:rPr lang="en-US" sz="2000" dirty="0" smtClean="0"/>
              <a:t>Return exit status 0, success </a:t>
            </a:r>
            <a:r>
              <a:rPr lang="en-US" sz="2000" dirty="0" smtClean="0">
                <a:sym typeface="Wingdings"/>
              </a:rPr>
              <a:t></a:t>
            </a:r>
            <a:endParaRPr lang="en-US" sz="2000" dirty="0"/>
          </a:p>
        </p:txBody>
      </p:sp>
      <p:cxnSp>
        <p:nvCxnSpPr>
          <p:cNvPr id="12" name="Straight Arrow Connector 11"/>
          <p:cNvCxnSpPr>
            <a:stCxn id="7" idx="1"/>
          </p:cNvCxnSpPr>
          <p:nvPr/>
        </p:nvCxnSpPr>
        <p:spPr>
          <a:xfrm flipH="1">
            <a:off x="6223000" y="1077632"/>
            <a:ext cx="254000" cy="6536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8" idx="1"/>
          </p:cNvCxnSpPr>
          <p:nvPr/>
        </p:nvCxnSpPr>
        <p:spPr>
          <a:xfrm flipH="1" flipV="1">
            <a:off x="3254375" y="1809750"/>
            <a:ext cx="2564095" cy="7750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9" idx="1"/>
          </p:cNvCxnSpPr>
          <p:nvPr/>
        </p:nvCxnSpPr>
        <p:spPr>
          <a:xfrm flipH="1" flipV="1">
            <a:off x="3254375" y="2397125"/>
            <a:ext cx="2564095" cy="16789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V="1">
            <a:off x="1412875" y="3048000"/>
            <a:ext cx="0" cy="61912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a:off x="0" y="4860836"/>
            <a:ext cx="8143875" cy="830997"/>
          </a:xfrm>
          <a:prstGeom prst="rect">
            <a:avLst/>
          </a:prstGeom>
        </p:spPr>
        <p:txBody>
          <a:bodyPr wrap="square">
            <a:spAutoFit/>
          </a:bodyPr>
          <a:lstStyle/>
          <a:p>
            <a:pPr marL="342900" indent="-342900">
              <a:buFont typeface="Arial"/>
              <a:buChar char="•"/>
            </a:pPr>
            <a:r>
              <a:rPr lang="en-US" dirty="0"/>
              <a:t>In your current terminal, compile the example.</a:t>
            </a:r>
          </a:p>
          <a:p>
            <a:pPr marL="0" indent="0">
              <a:buNone/>
            </a:pPr>
            <a:r>
              <a:rPr lang="en-US" b="1" dirty="0">
                <a:solidFill>
                  <a:srgbClr val="FF0000"/>
                </a:solidFill>
                <a:latin typeface="Courier"/>
                <a:cs typeface="Courier"/>
              </a:rPr>
              <a:t>$ make</a:t>
            </a:r>
          </a:p>
        </p:txBody>
      </p:sp>
      <p:cxnSp>
        <p:nvCxnSpPr>
          <p:cNvPr id="26" name="Straight Connector 25"/>
          <p:cNvCxnSpPr/>
          <p:nvPr/>
        </p:nvCxnSpPr>
        <p:spPr>
          <a:xfrm>
            <a:off x="0" y="4572000"/>
            <a:ext cx="9144000" cy="0"/>
          </a:xfrm>
          <a:prstGeom prst="line">
            <a:avLst/>
          </a:prstGeom>
          <a:ln w="9525" cmpd="sng">
            <a:solidFill>
              <a:schemeClr val="bg2"/>
            </a:solidFill>
            <a:tailEnd type="non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336413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5: Running the Matrix Multiplication</a:t>
            </a:r>
          </a:p>
        </p:txBody>
      </p:sp>
      <p:sp>
        <p:nvSpPr>
          <p:cNvPr id="3" name="Content Placeholder 2"/>
          <p:cNvSpPr>
            <a:spLocks noGrp="1"/>
          </p:cNvSpPr>
          <p:nvPr>
            <p:ph idx="1"/>
          </p:nvPr>
        </p:nvSpPr>
        <p:spPr/>
        <p:txBody>
          <a:bodyPr/>
          <a:lstStyle/>
          <a:p>
            <a:r>
              <a:rPr lang="en-US" dirty="0" smtClean="0"/>
              <a:t>Compile the example using </a:t>
            </a:r>
            <a:r>
              <a:rPr lang="en-US" b="1" dirty="0" smtClean="0">
                <a:solidFill>
                  <a:srgbClr val="FF0000"/>
                </a:solidFill>
                <a:latin typeface="Courier"/>
                <a:cs typeface="Courier"/>
              </a:rPr>
              <a:t>make</a:t>
            </a:r>
            <a:r>
              <a:rPr lang="en-US" dirty="0" smtClean="0"/>
              <a:t>.</a:t>
            </a:r>
          </a:p>
          <a:p>
            <a:r>
              <a:rPr lang="en-US" dirty="0" smtClean="0"/>
              <a:t>Examine </a:t>
            </a:r>
            <a:r>
              <a:rPr lang="en-US" b="1" dirty="0" err="1" smtClean="0">
                <a:solidFill>
                  <a:srgbClr val="FF0000"/>
                </a:solidFill>
                <a:latin typeface="Courier"/>
                <a:cs typeface="Courier"/>
              </a:rPr>
              <a:t>job.sh</a:t>
            </a:r>
            <a:r>
              <a:rPr lang="en-US" dirty="0" smtClean="0"/>
              <a:t>. Now we will use MPI for both the reader and writer.</a:t>
            </a:r>
            <a:endParaRPr lang="en-US" dirty="0"/>
          </a:p>
          <a:p>
            <a:pPr marL="0" indent="0">
              <a:buNone/>
            </a:pPr>
            <a:r>
              <a:rPr lang="en-US" b="1" dirty="0" smtClean="0">
                <a:solidFill>
                  <a:srgbClr val="FF0000"/>
                </a:solidFill>
                <a:latin typeface="Courier"/>
                <a:cs typeface="Courier"/>
              </a:rPr>
              <a:t>.</a:t>
            </a:r>
            <a:r>
              <a:rPr lang="en-US" b="1" dirty="0" smtClean="0">
                <a:solidFill>
                  <a:srgbClr val="FF0000"/>
                </a:solidFill>
                <a:latin typeface="Courier"/>
                <a:cs typeface="Courier"/>
              </a:rPr>
              <a:t>/</a:t>
            </a:r>
            <a:r>
              <a:rPr lang="en-US" b="1" dirty="0" err="1" smtClean="0">
                <a:solidFill>
                  <a:srgbClr val="FF0000"/>
                </a:solidFill>
                <a:latin typeface="Courier"/>
                <a:cs typeface="Courier"/>
              </a:rPr>
              <a:t>dataspaces</a:t>
            </a:r>
            <a:r>
              <a:rPr lang="en-US" b="1" dirty="0" smtClean="0">
                <a:solidFill>
                  <a:srgbClr val="FF0000"/>
                </a:solidFill>
                <a:latin typeface="Courier"/>
                <a:cs typeface="Courier"/>
              </a:rPr>
              <a:t>-server –s </a:t>
            </a:r>
            <a:r>
              <a:rPr lang="en-US" b="1" dirty="0" smtClean="0">
                <a:solidFill>
                  <a:srgbClr val="FF0000"/>
                </a:solidFill>
                <a:latin typeface="Courier"/>
                <a:cs typeface="Courier"/>
              </a:rPr>
              <a:t>1 </a:t>
            </a:r>
            <a:r>
              <a:rPr lang="en-US" b="1" dirty="0" smtClean="0">
                <a:solidFill>
                  <a:srgbClr val="FF0000"/>
                </a:solidFill>
                <a:latin typeface="Courier"/>
                <a:cs typeface="Courier"/>
              </a:rPr>
              <a:t>–c 7 </a:t>
            </a:r>
            <a:endParaRPr lang="en-US" b="1" dirty="0" smtClean="0">
              <a:solidFill>
                <a:srgbClr val="FF0000"/>
              </a:solidFill>
              <a:latin typeface="Courier"/>
              <a:cs typeface="Courier"/>
            </a:endParaRPr>
          </a:p>
          <a:p>
            <a:pPr marL="0" indent="0">
              <a:buNone/>
            </a:pPr>
            <a:endParaRPr lang="en-US" b="1" dirty="0" smtClean="0">
              <a:solidFill>
                <a:srgbClr val="FF0000"/>
              </a:solidFill>
              <a:latin typeface="Courier"/>
              <a:cs typeface="Courier"/>
            </a:endParaRPr>
          </a:p>
          <a:p>
            <a:pPr marL="0" indent="0">
              <a:buNone/>
            </a:pPr>
            <a:r>
              <a:rPr lang="en-US" dirty="0" smtClean="0">
                <a:solidFill>
                  <a:schemeClr val="accent4">
                    <a:lumMod val="65000"/>
                    <a:lumOff val="35000"/>
                  </a:schemeClr>
                </a:solidFill>
                <a:latin typeface="Courier"/>
                <a:cs typeface="Courier"/>
              </a:rPr>
              <a:t># </a:t>
            </a:r>
            <a:r>
              <a:rPr lang="en-US" dirty="0" err="1" smtClean="0">
                <a:solidFill>
                  <a:schemeClr val="accent4">
                    <a:lumMod val="65000"/>
                    <a:lumOff val="35000"/>
                  </a:schemeClr>
                </a:solidFill>
                <a:latin typeface="Courier"/>
                <a:cs typeface="Courier"/>
              </a:rPr>
              <a:t>mpirun</a:t>
            </a:r>
            <a:r>
              <a:rPr lang="en-US" dirty="0" smtClean="0">
                <a:solidFill>
                  <a:schemeClr val="accent4">
                    <a:lumMod val="65000"/>
                    <a:lumOff val="35000"/>
                  </a:schemeClr>
                </a:solidFill>
                <a:latin typeface="Courier"/>
                <a:cs typeface="Courier"/>
              </a:rPr>
              <a:t> </a:t>
            </a:r>
            <a:r>
              <a:rPr lang="en-US" dirty="0" smtClean="0">
                <a:solidFill>
                  <a:schemeClr val="accent4">
                    <a:lumMod val="65000"/>
                    <a:lumOff val="35000"/>
                  </a:schemeClr>
                </a:solidFill>
                <a:latin typeface="Courier"/>
                <a:cs typeface="Courier"/>
              </a:rPr>
              <a:t>–</a:t>
            </a:r>
            <a:r>
              <a:rPr lang="en-US" dirty="0" err="1" smtClean="0">
                <a:solidFill>
                  <a:schemeClr val="accent4">
                    <a:lumMod val="65000"/>
                    <a:lumOff val="35000"/>
                  </a:schemeClr>
                </a:solidFill>
                <a:latin typeface="Courier"/>
                <a:cs typeface="Courier"/>
              </a:rPr>
              <a:t>np</a:t>
            </a:r>
            <a:r>
              <a:rPr lang="en-US" dirty="0" smtClean="0">
                <a:solidFill>
                  <a:schemeClr val="accent4">
                    <a:lumMod val="65000"/>
                    <a:lumOff val="35000"/>
                  </a:schemeClr>
                </a:solidFill>
                <a:latin typeface="Courier"/>
                <a:cs typeface="Courier"/>
              </a:rPr>
              <a:t> 2 .</a:t>
            </a:r>
            <a:r>
              <a:rPr lang="en-US" dirty="0" smtClean="0">
                <a:solidFill>
                  <a:schemeClr val="accent4">
                    <a:lumMod val="65000"/>
                    <a:lumOff val="35000"/>
                  </a:schemeClr>
                </a:solidFill>
                <a:latin typeface="Courier"/>
                <a:cs typeface="Courier"/>
              </a:rPr>
              <a:t>/</a:t>
            </a:r>
            <a:r>
              <a:rPr lang="en-US" dirty="0" err="1" smtClean="0">
                <a:solidFill>
                  <a:schemeClr val="accent4">
                    <a:lumMod val="65000"/>
                    <a:lumOff val="35000"/>
                  </a:schemeClr>
                </a:solidFill>
                <a:latin typeface="Courier"/>
                <a:cs typeface="Courier"/>
              </a:rPr>
              <a:t>matrix_write</a:t>
            </a:r>
            <a:endParaRPr lang="en-US" dirty="0" smtClean="0">
              <a:solidFill>
                <a:schemeClr val="accent4">
                  <a:lumMod val="65000"/>
                  <a:lumOff val="35000"/>
                </a:schemeClr>
              </a:solidFill>
              <a:latin typeface="Courier"/>
              <a:cs typeface="Courier"/>
            </a:endParaRPr>
          </a:p>
          <a:p>
            <a:pPr marL="0" indent="0">
              <a:buNone/>
            </a:pPr>
            <a:r>
              <a:rPr lang="en-US" b="1" dirty="0" err="1">
                <a:solidFill>
                  <a:srgbClr val="FF0000"/>
                </a:solidFill>
                <a:latin typeface="Courier"/>
                <a:cs typeface="Courier"/>
              </a:rPr>
              <a:t>ibrun</a:t>
            </a:r>
            <a:r>
              <a:rPr lang="en-US" b="1" dirty="0">
                <a:solidFill>
                  <a:srgbClr val="FF0000"/>
                </a:solidFill>
                <a:latin typeface="Courier"/>
                <a:cs typeface="Courier"/>
              </a:rPr>
              <a:t> -o 1 -n 2 ./</a:t>
            </a:r>
            <a:r>
              <a:rPr lang="en-US" b="1" dirty="0" err="1" smtClean="0">
                <a:solidFill>
                  <a:srgbClr val="FF0000"/>
                </a:solidFill>
                <a:latin typeface="Courier"/>
                <a:cs typeface="Courier"/>
              </a:rPr>
              <a:t>matrix_write</a:t>
            </a:r>
            <a:endParaRPr lang="en-US" b="1" dirty="0" smtClean="0">
              <a:solidFill>
                <a:srgbClr val="FF0000"/>
              </a:solidFill>
              <a:latin typeface="Courier"/>
              <a:cs typeface="Courier"/>
            </a:endParaRPr>
          </a:p>
          <a:p>
            <a:pPr marL="0" indent="0">
              <a:buNone/>
            </a:pPr>
            <a:endParaRPr lang="en-US" b="1" dirty="0" smtClean="0">
              <a:solidFill>
                <a:srgbClr val="FF0000"/>
              </a:solidFill>
              <a:latin typeface="Courier"/>
              <a:cs typeface="Courier"/>
            </a:endParaRPr>
          </a:p>
          <a:p>
            <a:pPr marL="0" indent="0">
              <a:buNone/>
            </a:pPr>
            <a:r>
              <a:rPr lang="en-US" dirty="0" smtClean="0">
                <a:solidFill>
                  <a:srgbClr val="595959"/>
                </a:solidFill>
                <a:latin typeface="Courier"/>
                <a:cs typeface="Courier"/>
              </a:rPr>
              <a:t># </a:t>
            </a:r>
            <a:r>
              <a:rPr lang="en-US" dirty="0" err="1" smtClean="0">
                <a:solidFill>
                  <a:srgbClr val="595959"/>
                </a:solidFill>
                <a:latin typeface="Courier"/>
                <a:cs typeface="Courier"/>
              </a:rPr>
              <a:t>mpirun</a:t>
            </a:r>
            <a:r>
              <a:rPr lang="en-US" dirty="0" smtClean="0">
                <a:solidFill>
                  <a:srgbClr val="595959"/>
                </a:solidFill>
                <a:latin typeface="Courier"/>
                <a:cs typeface="Courier"/>
              </a:rPr>
              <a:t> </a:t>
            </a:r>
            <a:r>
              <a:rPr lang="en-US" dirty="0" smtClean="0">
                <a:solidFill>
                  <a:srgbClr val="595959"/>
                </a:solidFill>
                <a:latin typeface="Courier"/>
                <a:cs typeface="Courier"/>
              </a:rPr>
              <a:t>–</a:t>
            </a:r>
            <a:r>
              <a:rPr lang="en-US" dirty="0" err="1" smtClean="0">
                <a:solidFill>
                  <a:srgbClr val="595959"/>
                </a:solidFill>
                <a:latin typeface="Courier"/>
                <a:cs typeface="Courier"/>
              </a:rPr>
              <a:t>np</a:t>
            </a:r>
            <a:r>
              <a:rPr lang="en-US" dirty="0" smtClean="0">
                <a:solidFill>
                  <a:srgbClr val="595959"/>
                </a:solidFill>
                <a:latin typeface="Courier"/>
                <a:cs typeface="Courier"/>
              </a:rPr>
              <a:t> 5 .</a:t>
            </a:r>
            <a:r>
              <a:rPr lang="en-US" dirty="0" smtClean="0">
                <a:solidFill>
                  <a:srgbClr val="595959"/>
                </a:solidFill>
                <a:latin typeface="Courier"/>
                <a:cs typeface="Courier"/>
              </a:rPr>
              <a:t>/</a:t>
            </a:r>
            <a:r>
              <a:rPr lang="en-US" dirty="0" err="1" smtClean="0">
                <a:solidFill>
                  <a:srgbClr val="595959"/>
                </a:solidFill>
                <a:latin typeface="Courier"/>
                <a:cs typeface="Courier"/>
              </a:rPr>
              <a:t>matrix_read_mult</a:t>
            </a:r>
            <a:endParaRPr lang="en-US" dirty="0" smtClean="0">
              <a:solidFill>
                <a:srgbClr val="595959"/>
              </a:solidFill>
              <a:latin typeface="Courier"/>
              <a:cs typeface="Courier"/>
            </a:endParaRPr>
          </a:p>
          <a:p>
            <a:pPr marL="0" indent="0">
              <a:buNone/>
            </a:pPr>
            <a:r>
              <a:rPr lang="en-US" b="1" dirty="0" err="1">
                <a:solidFill>
                  <a:srgbClr val="FF0000"/>
                </a:solidFill>
                <a:latin typeface="Courier"/>
                <a:cs typeface="Courier"/>
              </a:rPr>
              <a:t>ibrun</a:t>
            </a:r>
            <a:r>
              <a:rPr lang="en-US" b="1" dirty="0">
                <a:solidFill>
                  <a:srgbClr val="FF0000"/>
                </a:solidFill>
                <a:latin typeface="Courier"/>
                <a:cs typeface="Courier"/>
              </a:rPr>
              <a:t> -o 3 -n 5 ./</a:t>
            </a:r>
            <a:r>
              <a:rPr lang="en-US" b="1" dirty="0" err="1">
                <a:solidFill>
                  <a:srgbClr val="FF0000"/>
                </a:solidFill>
                <a:latin typeface="Courier"/>
                <a:cs typeface="Courier"/>
              </a:rPr>
              <a:t>matrix_read_mult</a:t>
            </a:r>
            <a:endParaRPr lang="en-US" b="1" dirty="0" smtClean="0">
              <a:solidFill>
                <a:srgbClr val="FF0000"/>
              </a:solidFill>
              <a:latin typeface="Courier"/>
              <a:cs typeface="Courier"/>
            </a:endParaRPr>
          </a:p>
        </p:txBody>
      </p:sp>
    </p:spTree>
    <p:extLst>
      <p:ext uri="{BB962C8B-B14F-4D97-AF65-F5344CB8AC3E}">
        <p14:creationId xmlns:p14="http://schemas.microsoft.com/office/powerpoint/2010/main" val="303232774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 Domain vs. DataSpaces Domain</a:t>
            </a:r>
            <a:endParaRPr lang="en-US" dirty="0"/>
          </a:p>
        </p:txBody>
      </p:sp>
      <p:sp>
        <p:nvSpPr>
          <p:cNvPr id="3" name="Content Placeholder 2"/>
          <p:cNvSpPr>
            <a:spLocks noGrp="1"/>
          </p:cNvSpPr>
          <p:nvPr>
            <p:ph idx="1"/>
          </p:nvPr>
        </p:nvSpPr>
        <p:spPr/>
        <p:txBody>
          <a:bodyPr/>
          <a:lstStyle/>
          <a:p>
            <a:r>
              <a:rPr lang="en-US" dirty="0" smtClean="0"/>
              <a:t>The distribution of data differs between the application and DataSpaces</a:t>
            </a:r>
          </a:p>
          <a:p>
            <a:pPr lvl="1"/>
            <a:r>
              <a:rPr lang="en-US" dirty="0" smtClean="0"/>
              <a:t>A continuous region in the application domain is split by DataSpaces into smaller sub-regions and continuous pieces of data associated with these sub-regions are located and stored at different nodes in the space</a:t>
            </a:r>
          </a:p>
          <a:p>
            <a:pPr lvl="1"/>
            <a:r>
              <a:rPr lang="en-US" dirty="0" smtClean="0"/>
              <a:t>When a DataSpaces client requests such a region, it first connects to its corresponding node in the space, gathers the metadata and the location for all the pieces, and then requests the data from each individual node that has the sub-region</a:t>
            </a:r>
            <a:endParaRPr lang="en-US" dirty="0"/>
          </a:p>
        </p:txBody>
      </p:sp>
    </p:spTree>
    <p:extLst>
      <p:ext uri="{BB962C8B-B14F-4D97-AF65-F5344CB8AC3E}">
        <p14:creationId xmlns:p14="http://schemas.microsoft.com/office/powerpoint/2010/main" val="1196409507"/>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0" y="482600"/>
            <a:ext cx="8229600" cy="808038"/>
          </a:xfrm>
        </p:spPr>
        <p:txBody>
          <a:bodyPr/>
          <a:lstStyle/>
          <a:p>
            <a:r>
              <a:rPr lang="en-US" dirty="0" smtClean="0"/>
              <a:t>Example 5: Examining the Output</a:t>
            </a:r>
            <a:endParaRPr lang="en-US" dirty="0"/>
          </a:p>
        </p:txBody>
      </p:sp>
      <p:pic>
        <p:nvPicPr>
          <p:cNvPr id="5" name="Picture 4" descr="ex5_put_out.png"/>
          <p:cNvPicPr>
            <a:picLocks noChangeAspect="1"/>
          </p:cNvPicPr>
          <p:nvPr/>
        </p:nvPicPr>
        <p:blipFill rotWithShape="1">
          <a:blip r:embed="rId2">
            <a:extLst>
              <a:ext uri="{28A0092B-C50C-407E-A947-70E740481C1C}">
                <a14:useLocalDpi xmlns:a14="http://schemas.microsoft.com/office/drawing/2010/main" val="0"/>
              </a:ext>
            </a:extLst>
          </a:blip>
          <a:srcRect t="17072" r="48958"/>
          <a:stretch/>
        </p:blipFill>
        <p:spPr>
          <a:xfrm>
            <a:off x="0" y="1476375"/>
            <a:ext cx="4667250" cy="3855741"/>
          </a:xfrm>
          <a:prstGeom prst="rect">
            <a:avLst/>
          </a:prstGeom>
        </p:spPr>
      </p:pic>
      <p:pic>
        <p:nvPicPr>
          <p:cNvPr id="7" name="Picture 6" descr="ex5_get_ou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4750" y="1424080"/>
            <a:ext cx="4159249" cy="5433919"/>
          </a:xfrm>
          <a:prstGeom prst="rect">
            <a:avLst/>
          </a:prstGeom>
        </p:spPr>
      </p:pic>
      <p:sp>
        <p:nvSpPr>
          <p:cNvPr id="8" name="TextBox 7"/>
          <p:cNvSpPr txBox="1"/>
          <p:nvPr/>
        </p:nvSpPr>
        <p:spPr>
          <a:xfrm>
            <a:off x="171636" y="1050322"/>
            <a:ext cx="3415593" cy="461665"/>
          </a:xfrm>
          <a:prstGeom prst="rect">
            <a:avLst/>
          </a:prstGeom>
          <a:noFill/>
        </p:spPr>
        <p:txBody>
          <a:bodyPr wrap="square" rtlCol="0">
            <a:spAutoFit/>
          </a:bodyPr>
          <a:lstStyle/>
          <a:p>
            <a:r>
              <a:rPr lang="en-US" b="1" dirty="0" smtClean="0">
                <a:solidFill>
                  <a:srgbClr val="FF0000"/>
                </a:solidFill>
                <a:latin typeface="Courier"/>
                <a:cs typeface="Courier"/>
              </a:rPr>
              <a:t>$ cat </a:t>
            </a:r>
            <a:r>
              <a:rPr lang="en-US" b="1" dirty="0" err="1" smtClean="0">
                <a:solidFill>
                  <a:srgbClr val="FF0000"/>
                </a:solidFill>
                <a:latin typeface="Courier"/>
                <a:cs typeface="Courier"/>
              </a:rPr>
              <a:t>write.out</a:t>
            </a:r>
            <a:endParaRPr lang="en-US" b="1" dirty="0">
              <a:solidFill>
                <a:srgbClr val="FF0000"/>
              </a:solidFill>
              <a:latin typeface="Courier"/>
              <a:cs typeface="Courier"/>
            </a:endParaRPr>
          </a:p>
        </p:txBody>
      </p:sp>
      <p:sp>
        <p:nvSpPr>
          <p:cNvPr id="9" name="TextBox 8"/>
          <p:cNvSpPr txBox="1"/>
          <p:nvPr/>
        </p:nvSpPr>
        <p:spPr>
          <a:xfrm>
            <a:off x="5972993" y="1009650"/>
            <a:ext cx="3171007" cy="461665"/>
          </a:xfrm>
          <a:prstGeom prst="rect">
            <a:avLst/>
          </a:prstGeom>
          <a:noFill/>
        </p:spPr>
        <p:txBody>
          <a:bodyPr wrap="square" rtlCol="0">
            <a:spAutoFit/>
          </a:bodyPr>
          <a:lstStyle/>
          <a:p>
            <a:pPr algn="r"/>
            <a:r>
              <a:rPr lang="en-US" b="1" dirty="0" smtClean="0">
                <a:solidFill>
                  <a:srgbClr val="FF0000"/>
                </a:solidFill>
                <a:latin typeface="Courier"/>
                <a:cs typeface="Courier"/>
              </a:rPr>
              <a:t>$ cat </a:t>
            </a:r>
            <a:r>
              <a:rPr lang="en-US" b="1" dirty="0" err="1" smtClean="0">
                <a:solidFill>
                  <a:srgbClr val="FF0000"/>
                </a:solidFill>
                <a:latin typeface="Courier"/>
                <a:cs typeface="Courier"/>
              </a:rPr>
              <a:t>result.out</a:t>
            </a:r>
            <a:endParaRPr lang="en-US" b="1" dirty="0">
              <a:solidFill>
                <a:srgbClr val="FF0000"/>
              </a:solidFill>
              <a:latin typeface="Courier"/>
              <a:cs typeface="Courier"/>
            </a:endParaRPr>
          </a:p>
        </p:txBody>
      </p:sp>
      <p:sp>
        <p:nvSpPr>
          <p:cNvPr id="3" name="TextBox 2"/>
          <p:cNvSpPr txBox="1"/>
          <p:nvPr/>
        </p:nvSpPr>
        <p:spPr>
          <a:xfrm>
            <a:off x="702605" y="5390478"/>
            <a:ext cx="2959048" cy="1446550"/>
          </a:xfrm>
          <a:prstGeom prst="rect">
            <a:avLst/>
          </a:prstGeom>
          <a:noFill/>
          <a:ln w="38100" cmpd="dbl">
            <a:solidFill>
              <a:srgbClr val="FF0000"/>
            </a:solidFill>
          </a:ln>
        </p:spPr>
        <p:txBody>
          <a:bodyPr wrap="square" rtlCol="0">
            <a:spAutoFit/>
          </a:bodyPr>
          <a:lstStyle/>
          <a:p>
            <a:pPr algn="ctr"/>
            <a:r>
              <a:rPr lang="en-US" sz="2200" dirty="0" smtClean="0"/>
              <a:t>Remember: Your actual values will vary because they utilize the rand() function</a:t>
            </a:r>
            <a:endParaRPr lang="en-US" sz="2200" dirty="0"/>
          </a:p>
        </p:txBody>
      </p:sp>
    </p:spTree>
    <p:extLst>
      <p:ext uri="{BB962C8B-B14F-4D97-AF65-F5344CB8AC3E}">
        <p14:creationId xmlns:p14="http://schemas.microsoft.com/office/powerpoint/2010/main" val="1451685894"/>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If your linear algebra is rusty…</a:t>
            </a:r>
            <a:endParaRPr lang="en-US" dirty="0"/>
          </a:p>
        </p:txBody>
      </p:sp>
      <p:sp>
        <p:nvSpPr>
          <p:cNvPr id="4" name="Rectangle 3"/>
          <p:cNvSpPr/>
          <p:nvPr/>
        </p:nvSpPr>
        <p:spPr>
          <a:xfrm>
            <a:off x="6786939" y="6534834"/>
            <a:ext cx="2357061" cy="646331"/>
          </a:xfrm>
          <a:prstGeom prst="rect">
            <a:avLst/>
          </a:prstGeom>
        </p:spPr>
        <p:txBody>
          <a:bodyPr wrap="none">
            <a:spAutoFit/>
          </a:bodyPr>
          <a:lstStyle/>
          <a:p>
            <a:r>
              <a:rPr lang="en-US" sz="1200" dirty="0" smtClean="0"/>
              <a:t>1 http</a:t>
            </a:r>
            <a:r>
              <a:rPr lang="en-US" sz="1200" dirty="0"/>
              <a:t>://</a:t>
            </a:r>
            <a:r>
              <a:rPr lang="en-US" sz="1200" dirty="0" err="1"/>
              <a:t>www.wolframalpha.com</a:t>
            </a:r>
            <a:r>
              <a:rPr lang="en-US" sz="1200" dirty="0" smtClean="0"/>
              <a:t>/</a:t>
            </a:r>
          </a:p>
          <a:p>
            <a:endParaRPr lang="en-US" dirty="0"/>
          </a:p>
        </p:txBody>
      </p:sp>
      <p:pic>
        <p:nvPicPr>
          <p:cNvPr id="5" name="Picture 4" descr="Screen Shot 2015-01-12 at 11.45.2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4994" y="1397000"/>
            <a:ext cx="7004755" cy="4635500"/>
          </a:xfrm>
          <a:prstGeom prst="rect">
            <a:avLst/>
          </a:prstGeom>
        </p:spPr>
      </p:pic>
      <p:sp>
        <p:nvSpPr>
          <p:cNvPr id="6" name="TextBox 5"/>
          <p:cNvSpPr txBox="1"/>
          <p:nvPr/>
        </p:nvSpPr>
        <p:spPr>
          <a:xfrm>
            <a:off x="8016875" y="1555750"/>
            <a:ext cx="460375" cy="215444"/>
          </a:xfrm>
          <a:prstGeom prst="rect">
            <a:avLst/>
          </a:prstGeom>
          <a:noFill/>
        </p:spPr>
        <p:txBody>
          <a:bodyPr wrap="square" rtlCol="0">
            <a:spAutoFit/>
          </a:bodyPr>
          <a:lstStyle/>
          <a:p>
            <a:r>
              <a:rPr lang="en-US" sz="800" dirty="0" smtClean="0"/>
              <a:t>1</a:t>
            </a:r>
            <a:endParaRPr lang="en-US" sz="800" dirty="0"/>
          </a:p>
        </p:txBody>
      </p:sp>
    </p:spTree>
    <p:extLst>
      <p:ext uri="{BB962C8B-B14F-4D97-AF65-F5344CB8AC3E}">
        <p14:creationId xmlns:p14="http://schemas.microsoft.com/office/powerpoint/2010/main" val="1582726123"/>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6: Mandelbrot Fractals</a:t>
            </a:r>
            <a:endParaRPr lang="en-US" dirty="0"/>
          </a:p>
        </p:txBody>
      </p:sp>
      <p:sp>
        <p:nvSpPr>
          <p:cNvPr id="3" name="Content Placeholder 2"/>
          <p:cNvSpPr>
            <a:spLocks noGrp="1"/>
          </p:cNvSpPr>
          <p:nvPr>
            <p:ph idx="1"/>
          </p:nvPr>
        </p:nvSpPr>
        <p:spPr>
          <a:xfrm>
            <a:off x="457200" y="1523999"/>
            <a:ext cx="8229600" cy="3000375"/>
          </a:xfrm>
        </p:spPr>
        <p:txBody>
          <a:bodyPr/>
          <a:lstStyle/>
          <a:p>
            <a:r>
              <a:rPr lang="en-US" sz="2000" dirty="0" smtClean="0"/>
              <a:t>In this example, we will compute Mandelbrot fractals, which are infinitely recursive.</a:t>
            </a:r>
          </a:p>
          <a:p>
            <a:r>
              <a:rPr lang="en-US" sz="2000" dirty="0" smtClean="0"/>
              <a:t>We will write 50 different versions to the staging area and then extract these values in order to construct a series of fractal images (such as the one pictured below).</a:t>
            </a:r>
          </a:p>
          <a:p>
            <a:r>
              <a:rPr lang="en-US" sz="2000" dirty="0" smtClean="0"/>
              <a:t>Ensure that you are in the example 6, </a:t>
            </a:r>
            <a:r>
              <a:rPr lang="en-US" sz="2000" dirty="0" err="1" smtClean="0"/>
              <a:t>mandelbrot</a:t>
            </a:r>
            <a:r>
              <a:rPr lang="en-US" sz="2000" dirty="0" smtClean="0"/>
              <a:t>, </a:t>
            </a:r>
            <a:r>
              <a:rPr lang="en-US" sz="2000" dirty="0" smtClean="0"/>
              <a:t>directory</a:t>
            </a:r>
          </a:p>
          <a:p>
            <a:pPr marL="0" indent="0">
              <a:buNone/>
            </a:pPr>
            <a:r>
              <a:rPr lang="en-US" b="1" dirty="0">
                <a:solidFill>
                  <a:srgbClr val="FF0000"/>
                </a:solidFill>
                <a:latin typeface="Courier"/>
                <a:cs typeface="Courier"/>
              </a:rPr>
              <a:t>$ </a:t>
            </a:r>
            <a:r>
              <a:rPr lang="en-US" b="1" dirty="0" smtClean="0">
                <a:solidFill>
                  <a:srgbClr val="FF0000"/>
                </a:solidFill>
                <a:latin typeface="Courier"/>
                <a:cs typeface="Courier"/>
              </a:rPr>
              <a:t>cd </a:t>
            </a:r>
            <a:r>
              <a:rPr lang="en-US" b="1" dirty="0" err="1" smtClean="0">
                <a:solidFill>
                  <a:srgbClr val="FF0000"/>
                </a:solidFill>
                <a:latin typeface="Courier"/>
                <a:cs typeface="Courier"/>
              </a:rPr>
              <a:t>mandelbrot</a:t>
            </a:r>
            <a:endParaRPr lang="en-US" b="1" dirty="0" smtClean="0">
              <a:solidFill>
                <a:srgbClr val="FF0000"/>
              </a:solidFill>
              <a:latin typeface="Courier"/>
              <a:cs typeface="Courier"/>
            </a:endParaRPr>
          </a:p>
          <a:p>
            <a:pPr marL="0" indent="0">
              <a:buNone/>
            </a:pPr>
            <a:r>
              <a:rPr lang="en-US" b="1" dirty="0" smtClean="0">
                <a:solidFill>
                  <a:srgbClr val="FF0000"/>
                </a:solidFill>
                <a:latin typeface="Courier"/>
                <a:cs typeface="Courier"/>
              </a:rPr>
              <a:t>$ make</a:t>
            </a:r>
            <a:endParaRPr lang="en-US" b="1" dirty="0" smtClean="0">
              <a:solidFill>
                <a:srgbClr val="FF0000"/>
              </a:solidFill>
              <a:latin typeface="Courier"/>
              <a:cs typeface="Courier"/>
            </a:endParaRPr>
          </a:p>
          <a:p>
            <a:pPr marL="0" indent="0">
              <a:buNone/>
            </a:pPr>
            <a:endParaRPr lang="en-US" dirty="0"/>
          </a:p>
        </p:txBody>
      </p:sp>
      <p:pic>
        <p:nvPicPr>
          <p:cNvPr id="4" name="Picture 3"/>
          <p:cNvPicPr>
            <a:picLocks noChangeAspect="1"/>
          </p:cNvPicPr>
          <p:nvPr/>
        </p:nvPicPr>
        <p:blipFill>
          <a:blip r:embed="rId2"/>
          <a:stretch>
            <a:fillRect/>
          </a:stretch>
        </p:blipFill>
        <p:spPr>
          <a:xfrm>
            <a:off x="3253391" y="3563095"/>
            <a:ext cx="4065609" cy="3049207"/>
          </a:xfrm>
          <a:prstGeom prst="rect">
            <a:avLst/>
          </a:prstGeom>
        </p:spPr>
      </p:pic>
      <p:sp>
        <p:nvSpPr>
          <p:cNvPr id="5" name="Rectangle 4"/>
          <p:cNvSpPr/>
          <p:nvPr/>
        </p:nvSpPr>
        <p:spPr>
          <a:xfrm>
            <a:off x="5714578" y="6581001"/>
            <a:ext cx="3429422" cy="276999"/>
          </a:xfrm>
          <a:prstGeom prst="rect">
            <a:avLst/>
          </a:prstGeom>
        </p:spPr>
        <p:txBody>
          <a:bodyPr wrap="square">
            <a:spAutoFit/>
          </a:bodyPr>
          <a:lstStyle/>
          <a:p>
            <a:pPr algn="r"/>
            <a:r>
              <a:rPr lang="en-US" sz="1200" baseline="30000" dirty="0" smtClean="0"/>
              <a:t>1</a:t>
            </a:r>
            <a:r>
              <a:rPr lang="en-US" sz="1200" dirty="0" smtClean="0"/>
              <a:t>http</a:t>
            </a:r>
            <a:r>
              <a:rPr lang="en-US" sz="1200" dirty="0"/>
              <a:t>://</a:t>
            </a:r>
            <a:r>
              <a:rPr lang="en-US" sz="1200" dirty="0" err="1"/>
              <a:t>en.wikipedia.org</a:t>
            </a:r>
            <a:r>
              <a:rPr lang="en-US" sz="1200" dirty="0"/>
              <a:t>/wiki/</a:t>
            </a:r>
            <a:r>
              <a:rPr lang="en-US" sz="1200" dirty="0" err="1"/>
              <a:t>Mandelbrot_set</a:t>
            </a:r>
            <a:endParaRPr lang="en-US" sz="1200" dirty="0"/>
          </a:p>
        </p:txBody>
      </p:sp>
      <p:sp>
        <p:nvSpPr>
          <p:cNvPr id="6" name="Rectangle 5"/>
          <p:cNvSpPr/>
          <p:nvPr/>
        </p:nvSpPr>
        <p:spPr>
          <a:xfrm>
            <a:off x="6985512" y="3553123"/>
            <a:ext cx="266855" cy="215444"/>
          </a:xfrm>
          <a:prstGeom prst="rect">
            <a:avLst/>
          </a:prstGeom>
        </p:spPr>
        <p:txBody>
          <a:bodyPr wrap="square">
            <a:spAutoFit/>
          </a:bodyPr>
          <a:lstStyle/>
          <a:p>
            <a:pPr algn="r"/>
            <a:r>
              <a:rPr lang="en-US" sz="1200" baseline="30000" dirty="0" smtClean="0"/>
              <a:t>1</a:t>
            </a:r>
            <a:endParaRPr lang="en-US" sz="1200" dirty="0"/>
          </a:p>
        </p:txBody>
      </p:sp>
    </p:spTree>
    <p:extLst>
      <p:ext uri="{BB962C8B-B14F-4D97-AF65-F5344CB8AC3E}">
        <p14:creationId xmlns:p14="http://schemas.microsoft.com/office/powerpoint/2010/main" val="2091680560"/>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6: </a:t>
            </a:r>
            <a:r>
              <a:rPr lang="en-US" dirty="0" smtClean="0"/>
              <a:t>Bag of Tasks</a:t>
            </a:r>
            <a:endParaRPr lang="en-US" dirty="0"/>
          </a:p>
        </p:txBody>
      </p:sp>
      <p:sp>
        <p:nvSpPr>
          <p:cNvPr id="3" name="Content Placeholder 2"/>
          <p:cNvSpPr>
            <a:spLocks noGrp="1"/>
          </p:cNvSpPr>
          <p:nvPr>
            <p:ph idx="1"/>
          </p:nvPr>
        </p:nvSpPr>
        <p:spPr>
          <a:xfrm>
            <a:off x="457200" y="1523999"/>
            <a:ext cx="8229600" cy="3000375"/>
          </a:xfrm>
        </p:spPr>
        <p:txBody>
          <a:bodyPr/>
          <a:lstStyle/>
          <a:p>
            <a:r>
              <a:rPr lang="en-US" sz="2000" dirty="0" smtClean="0"/>
              <a:t>In this example, we show how you can insert tasks into the space in a master code and use N number of works to retrieve tasks and operate on the data.</a:t>
            </a:r>
          </a:p>
          <a:p>
            <a:r>
              <a:rPr lang="en-US" sz="2000" dirty="0" smtClean="0"/>
              <a:t>This MPI version of </a:t>
            </a:r>
            <a:r>
              <a:rPr lang="en-US" sz="2000" dirty="0" err="1" smtClean="0"/>
              <a:t>mandelbrot</a:t>
            </a:r>
            <a:r>
              <a:rPr lang="en-US" sz="2000" dirty="0" smtClean="0"/>
              <a:t> works by varying the scale from 2 down to the scale specified on command line. Each of the images represents a different scale, but the x, y, height, width, and maximum iterations remains the same.</a:t>
            </a:r>
            <a:endParaRPr lang="en-US" sz="2000" dirty="0" smtClean="0"/>
          </a:p>
          <a:p>
            <a:r>
              <a:rPr lang="en-US" sz="2000" dirty="0" smtClean="0"/>
              <a:t>This example may not be very interesting in terms of initial data, because many of the tasks need the exact same data. The point is to show a different use case for DataSpaces.</a:t>
            </a:r>
          </a:p>
          <a:p>
            <a:endParaRPr lang="en-US" sz="2000" dirty="0" smtClean="0"/>
          </a:p>
          <a:p>
            <a:pPr marL="0" indent="0">
              <a:buNone/>
            </a:pPr>
            <a:endParaRPr lang="en-US" dirty="0"/>
          </a:p>
        </p:txBody>
      </p:sp>
    </p:spTree>
    <p:extLst>
      <p:ext uri="{BB962C8B-B14F-4D97-AF65-F5344CB8AC3E}">
        <p14:creationId xmlns:p14="http://schemas.microsoft.com/office/powerpoint/2010/main" val="960811011"/>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Inserting a </a:t>
            </a:r>
            <a:r>
              <a:rPr lang="en-US" dirty="0" err="1" smtClean="0"/>
              <a:t>Struct</a:t>
            </a:r>
            <a:endParaRPr lang="en-US" dirty="0"/>
          </a:p>
        </p:txBody>
      </p:sp>
      <p:sp>
        <p:nvSpPr>
          <p:cNvPr id="3" name="Content Placeholder 2"/>
          <p:cNvSpPr>
            <a:spLocks noGrp="1"/>
          </p:cNvSpPr>
          <p:nvPr>
            <p:ph idx="1"/>
          </p:nvPr>
        </p:nvSpPr>
        <p:spPr/>
        <p:txBody>
          <a:bodyPr/>
          <a:lstStyle/>
          <a:p>
            <a:r>
              <a:rPr lang="en-US" dirty="0" smtClean="0"/>
              <a:t>Instead of </a:t>
            </a:r>
            <a:r>
              <a:rPr lang="en-US" b="1" dirty="0" smtClean="0"/>
              <a:t>doubles</a:t>
            </a:r>
            <a:r>
              <a:rPr lang="en-US" dirty="0" smtClean="0"/>
              <a:t> or </a:t>
            </a:r>
            <a:r>
              <a:rPr lang="en-US" b="1" dirty="0" err="1" smtClean="0"/>
              <a:t>ints</a:t>
            </a:r>
            <a:r>
              <a:rPr lang="en-US" dirty="0" smtClean="0"/>
              <a:t>, we will now create our own </a:t>
            </a:r>
            <a:r>
              <a:rPr lang="en-US" b="1" dirty="0" err="1" smtClean="0"/>
              <a:t>struct</a:t>
            </a:r>
            <a:r>
              <a:rPr lang="en-US" dirty="0" smtClean="0"/>
              <a:t> and insert the </a:t>
            </a:r>
            <a:r>
              <a:rPr lang="en-US" dirty="0" err="1" smtClean="0"/>
              <a:t>struct</a:t>
            </a:r>
            <a:r>
              <a:rPr lang="en-US" dirty="0" smtClean="0"/>
              <a:t> into the space (composed of doubles and </a:t>
            </a:r>
            <a:r>
              <a:rPr lang="en-US" dirty="0" err="1" smtClean="0"/>
              <a:t>ints</a:t>
            </a:r>
            <a:r>
              <a:rPr lang="en-US" dirty="0" smtClean="0"/>
              <a:t>)</a:t>
            </a:r>
          </a:p>
          <a:p>
            <a:r>
              <a:rPr lang="en-US" dirty="0"/>
              <a:t>R</a:t>
            </a:r>
            <a:r>
              <a:rPr lang="en-US" dirty="0" smtClean="0"/>
              <a:t>ecent Q: Can the types of variables switch from index to index in the DS?</a:t>
            </a:r>
          </a:p>
          <a:p>
            <a:pPr lvl="1"/>
            <a:r>
              <a:rPr lang="en-US" dirty="0" smtClean="0"/>
              <a:t>Example: Same variable name. Insert </a:t>
            </a:r>
            <a:r>
              <a:rPr lang="en-US" dirty="0" err="1" smtClean="0"/>
              <a:t>int</a:t>
            </a:r>
            <a:r>
              <a:rPr lang="en-US" dirty="0"/>
              <a:t> </a:t>
            </a:r>
            <a:r>
              <a:rPr lang="en-US" dirty="0" smtClean="0"/>
              <a:t>into one index, double into next index, back to </a:t>
            </a:r>
            <a:r>
              <a:rPr lang="en-US" dirty="0" err="1" smtClean="0"/>
              <a:t>int</a:t>
            </a:r>
            <a:r>
              <a:rPr lang="en-US" dirty="0" smtClean="0"/>
              <a:t>, back to double.</a:t>
            </a:r>
          </a:p>
          <a:p>
            <a:r>
              <a:rPr lang="en-US" dirty="0" smtClean="0"/>
              <a:t>A: In general, you cannot mix and match. However, you could put the </a:t>
            </a:r>
            <a:r>
              <a:rPr lang="en-US" dirty="0" err="1" smtClean="0"/>
              <a:t>int</a:t>
            </a:r>
            <a:r>
              <a:rPr lang="en-US" dirty="0" smtClean="0"/>
              <a:t> and double into the same index, using </a:t>
            </a:r>
            <a:r>
              <a:rPr lang="en-US" dirty="0" err="1" smtClean="0"/>
              <a:t>sizeof</a:t>
            </a:r>
            <a:r>
              <a:rPr lang="en-US" dirty="0" smtClean="0"/>
              <a:t>(</a:t>
            </a:r>
            <a:r>
              <a:rPr lang="en-US" dirty="0" err="1" smtClean="0"/>
              <a:t>int</a:t>
            </a:r>
            <a:r>
              <a:rPr lang="en-US" dirty="0" smtClean="0"/>
              <a:t>)and </a:t>
            </a:r>
            <a:r>
              <a:rPr lang="en-US" dirty="0" err="1" smtClean="0"/>
              <a:t>sizeof</a:t>
            </a:r>
            <a:r>
              <a:rPr lang="en-US" dirty="0" smtClean="0"/>
              <a:t>(double). Then the access becomes uniform. Alternatively, you could make a </a:t>
            </a:r>
            <a:r>
              <a:rPr lang="en-US" dirty="0" err="1" smtClean="0"/>
              <a:t>struct</a:t>
            </a:r>
            <a:r>
              <a:rPr lang="en-US" dirty="0" smtClean="0"/>
              <a:t> to support this, as we do in this example.</a:t>
            </a:r>
          </a:p>
          <a:p>
            <a:endParaRPr lang="en-US" dirty="0"/>
          </a:p>
        </p:txBody>
      </p:sp>
    </p:spTree>
    <p:extLst>
      <p:ext uri="{BB962C8B-B14F-4D97-AF65-F5344CB8AC3E}">
        <p14:creationId xmlns:p14="http://schemas.microsoft.com/office/powerpoint/2010/main" val="170777881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6" name="Straight Arrow Connector 45"/>
          <p:cNvCxnSpPr/>
          <p:nvPr/>
        </p:nvCxnSpPr>
        <p:spPr>
          <a:xfrm>
            <a:off x="1603375" y="1603375"/>
            <a:ext cx="5540375" cy="857250"/>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a:off x="2111375" y="2174875"/>
            <a:ext cx="3413125" cy="476250"/>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2635250" y="2682875"/>
            <a:ext cx="2428875" cy="412750"/>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V="1">
            <a:off x="4429125" y="3778250"/>
            <a:ext cx="1206500" cy="873125"/>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smtClean="0"/>
              <a:t>Example 6, Put </a:t>
            </a:r>
            <a:r>
              <a:rPr lang="en-US" dirty="0" smtClean="0"/>
              <a:t>Data for </a:t>
            </a:r>
            <a:br>
              <a:rPr lang="en-US" dirty="0" smtClean="0"/>
            </a:br>
            <a:r>
              <a:rPr lang="en-US" dirty="0"/>
              <a:t>	</a:t>
            </a:r>
            <a:r>
              <a:rPr lang="en-US" dirty="0" smtClean="0"/>
              <a:t>	</a:t>
            </a:r>
            <a:r>
              <a:rPr lang="en-US" dirty="0" smtClean="0"/>
              <a:t>50 </a:t>
            </a:r>
            <a:r>
              <a:rPr lang="en-US" dirty="0" smtClean="0"/>
              <a:t>Tasks </a:t>
            </a:r>
            <a:r>
              <a:rPr lang="en-US" dirty="0" smtClean="0"/>
              <a:t>into </a:t>
            </a:r>
            <a:r>
              <a:rPr lang="en-US" dirty="0" smtClean="0"/>
              <a:t>the Space</a:t>
            </a:r>
            <a:endParaRPr lang="en-US" dirty="0"/>
          </a:p>
        </p:txBody>
      </p:sp>
      <p:sp>
        <p:nvSpPr>
          <p:cNvPr id="6" name="Rectangle 5"/>
          <p:cNvSpPr/>
          <p:nvPr/>
        </p:nvSpPr>
        <p:spPr>
          <a:xfrm>
            <a:off x="603250" y="1571625"/>
            <a:ext cx="1047750" cy="1063625"/>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606424" y="2352675"/>
            <a:ext cx="1063625" cy="276999"/>
          </a:xfrm>
          <a:prstGeom prst="rect">
            <a:avLst/>
          </a:prstGeom>
          <a:noFill/>
        </p:spPr>
        <p:txBody>
          <a:bodyPr wrap="square" rtlCol="0">
            <a:spAutoFit/>
          </a:bodyPr>
          <a:lstStyle/>
          <a:p>
            <a:pPr algn="ctr"/>
            <a:r>
              <a:rPr lang="en-US" sz="1200" b="1" dirty="0" smtClean="0">
                <a:solidFill>
                  <a:srgbClr val="FFFFFF"/>
                </a:solidFill>
              </a:rPr>
              <a:t>512x512</a:t>
            </a:r>
            <a:endParaRPr lang="en-US" sz="1200" b="1" dirty="0">
              <a:solidFill>
                <a:srgbClr val="FFFFFF"/>
              </a:solidFill>
            </a:endParaRPr>
          </a:p>
        </p:txBody>
      </p:sp>
      <p:sp>
        <p:nvSpPr>
          <p:cNvPr id="7" name="Rectangle 6"/>
          <p:cNvSpPr/>
          <p:nvPr/>
        </p:nvSpPr>
        <p:spPr>
          <a:xfrm>
            <a:off x="1120775" y="2136775"/>
            <a:ext cx="1047750" cy="1063625"/>
          </a:xfrm>
          <a:prstGeom prst="rect">
            <a:avLst/>
          </a:prstGeom>
          <a:solidFill>
            <a:schemeClr val="accent2">
              <a:lumMod val="60000"/>
              <a:lumOff val="40000"/>
            </a:schemeClr>
          </a:solidFill>
          <a:ln>
            <a:solidFill>
              <a:schemeClr val="accent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1120774" y="2930525"/>
            <a:ext cx="1063625" cy="276999"/>
          </a:xfrm>
          <a:prstGeom prst="rect">
            <a:avLst/>
          </a:prstGeom>
          <a:noFill/>
        </p:spPr>
        <p:txBody>
          <a:bodyPr wrap="square" rtlCol="0">
            <a:spAutoFit/>
          </a:bodyPr>
          <a:lstStyle/>
          <a:p>
            <a:pPr algn="ctr"/>
            <a:r>
              <a:rPr lang="en-US" sz="1200" b="1" dirty="0" smtClean="0"/>
              <a:t>512x512</a:t>
            </a:r>
            <a:endParaRPr lang="en-US" sz="1200" b="1" dirty="0"/>
          </a:p>
        </p:txBody>
      </p:sp>
      <p:sp>
        <p:nvSpPr>
          <p:cNvPr id="8" name="Rectangle 7"/>
          <p:cNvSpPr/>
          <p:nvPr/>
        </p:nvSpPr>
        <p:spPr>
          <a:xfrm>
            <a:off x="1644650" y="2628900"/>
            <a:ext cx="1047750" cy="1063625"/>
          </a:xfrm>
          <a:prstGeom prst="rect">
            <a:avLst/>
          </a:prstGeom>
          <a:solidFill>
            <a:schemeClr val="accent2">
              <a:lumMod val="20000"/>
              <a:lumOff val="80000"/>
            </a:schemeClr>
          </a:solidFill>
          <a:ln>
            <a:solidFill>
              <a:schemeClr val="accent2">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2914650" y="4105275"/>
            <a:ext cx="1047750" cy="1063625"/>
          </a:xfrm>
          <a:prstGeom prst="rect">
            <a:avLst/>
          </a:prstGeom>
          <a:solidFill>
            <a:srgbClr val="D1D1F0"/>
          </a:solidFill>
          <a:ln>
            <a:solidFill>
              <a:srgbClr val="D1D1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2914649" y="4883150"/>
            <a:ext cx="1063625" cy="276999"/>
          </a:xfrm>
          <a:prstGeom prst="rect">
            <a:avLst/>
          </a:prstGeom>
          <a:noFill/>
        </p:spPr>
        <p:txBody>
          <a:bodyPr wrap="square" rtlCol="0">
            <a:spAutoFit/>
          </a:bodyPr>
          <a:lstStyle/>
          <a:p>
            <a:pPr algn="ctr"/>
            <a:r>
              <a:rPr lang="en-US" sz="1200" b="1" dirty="0" smtClean="0"/>
              <a:t>512x512</a:t>
            </a:r>
            <a:endParaRPr lang="en-US" sz="1200" b="1" dirty="0"/>
          </a:p>
        </p:txBody>
      </p:sp>
      <p:sp>
        <p:nvSpPr>
          <p:cNvPr id="10" name="Rectangle 9"/>
          <p:cNvSpPr/>
          <p:nvPr/>
        </p:nvSpPr>
        <p:spPr>
          <a:xfrm>
            <a:off x="3438525" y="4629150"/>
            <a:ext cx="1047750" cy="1063625"/>
          </a:xfrm>
          <a:prstGeom prst="rect">
            <a:avLst/>
          </a:prstGeom>
          <a:solidFill>
            <a:schemeClr val="accent2">
              <a:lumMod val="60000"/>
              <a:lumOff val="40000"/>
            </a:schemeClr>
          </a:solidFill>
          <a:ln>
            <a:solidFill>
              <a:schemeClr val="accent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3438524" y="5407025"/>
            <a:ext cx="1063625" cy="276999"/>
          </a:xfrm>
          <a:prstGeom prst="rect">
            <a:avLst/>
          </a:prstGeom>
          <a:noFill/>
        </p:spPr>
        <p:txBody>
          <a:bodyPr wrap="square" rtlCol="0">
            <a:spAutoFit/>
          </a:bodyPr>
          <a:lstStyle/>
          <a:p>
            <a:pPr algn="ctr"/>
            <a:r>
              <a:rPr lang="en-US" sz="1200" b="1" dirty="0" smtClean="0"/>
              <a:t>512x512</a:t>
            </a:r>
            <a:endParaRPr lang="en-US" sz="1200" b="1" dirty="0"/>
          </a:p>
        </p:txBody>
      </p:sp>
      <p:sp>
        <p:nvSpPr>
          <p:cNvPr id="12" name="TextBox 11"/>
          <p:cNvSpPr txBox="1"/>
          <p:nvPr/>
        </p:nvSpPr>
        <p:spPr>
          <a:xfrm>
            <a:off x="2619375" y="3556000"/>
            <a:ext cx="1079500" cy="461665"/>
          </a:xfrm>
          <a:prstGeom prst="rect">
            <a:avLst/>
          </a:prstGeom>
          <a:noFill/>
        </p:spPr>
        <p:txBody>
          <a:bodyPr wrap="square" rtlCol="0">
            <a:spAutoFit/>
          </a:bodyPr>
          <a:lstStyle/>
          <a:p>
            <a:r>
              <a:rPr lang="en-US" dirty="0" smtClean="0"/>
              <a:t>…</a:t>
            </a:r>
            <a:endParaRPr lang="en-US" dirty="0"/>
          </a:p>
        </p:txBody>
      </p:sp>
      <p:sp>
        <p:nvSpPr>
          <p:cNvPr id="11" name="Rectangle 10"/>
          <p:cNvSpPr/>
          <p:nvPr/>
        </p:nvSpPr>
        <p:spPr>
          <a:xfrm>
            <a:off x="3962400" y="5168900"/>
            <a:ext cx="1047750" cy="1063625"/>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603250" y="1571625"/>
            <a:ext cx="508000" cy="461665"/>
          </a:xfrm>
          <a:prstGeom prst="rect">
            <a:avLst/>
          </a:prstGeom>
          <a:noFill/>
        </p:spPr>
        <p:txBody>
          <a:bodyPr wrap="square" rtlCol="0">
            <a:spAutoFit/>
          </a:bodyPr>
          <a:lstStyle/>
          <a:p>
            <a:r>
              <a:rPr lang="en-US" b="1" dirty="0" smtClean="0">
                <a:solidFill>
                  <a:schemeClr val="bg1"/>
                </a:solidFill>
              </a:rPr>
              <a:t>0</a:t>
            </a:r>
            <a:endParaRPr lang="en-US" b="1" dirty="0">
              <a:solidFill>
                <a:schemeClr val="bg1"/>
              </a:solidFill>
            </a:endParaRPr>
          </a:p>
        </p:txBody>
      </p:sp>
      <p:sp>
        <p:nvSpPr>
          <p:cNvPr id="15" name="TextBox 14"/>
          <p:cNvSpPr txBox="1"/>
          <p:nvPr/>
        </p:nvSpPr>
        <p:spPr>
          <a:xfrm>
            <a:off x="1104900" y="2120900"/>
            <a:ext cx="508000" cy="461665"/>
          </a:xfrm>
          <a:prstGeom prst="rect">
            <a:avLst/>
          </a:prstGeom>
          <a:noFill/>
        </p:spPr>
        <p:txBody>
          <a:bodyPr wrap="square" rtlCol="0">
            <a:spAutoFit/>
          </a:bodyPr>
          <a:lstStyle/>
          <a:p>
            <a:r>
              <a:rPr lang="en-US" b="1" dirty="0"/>
              <a:t>1</a:t>
            </a:r>
          </a:p>
        </p:txBody>
      </p:sp>
      <p:sp>
        <p:nvSpPr>
          <p:cNvPr id="16" name="TextBox 15"/>
          <p:cNvSpPr txBox="1"/>
          <p:nvPr/>
        </p:nvSpPr>
        <p:spPr>
          <a:xfrm>
            <a:off x="1644650" y="2628900"/>
            <a:ext cx="508000" cy="461665"/>
          </a:xfrm>
          <a:prstGeom prst="rect">
            <a:avLst/>
          </a:prstGeom>
          <a:noFill/>
        </p:spPr>
        <p:txBody>
          <a:bodyPr wrap="square" rtlCol="0">
            <a:spAutoFit/>
          </a:bodyPr>
          <a:lstStyle/>
          <a:p>
            <a:r>
              <a:rPr lang="en-US" b="1" dirty="0"/>
              <a:t>2</a:t>
            </a:r>
          </a:p>
        </p:txBody>
      </p:sp>
      <p:sp>
        <p:nvSpPr>
          <p:cNvPr id="17" name="TextBox 16"/>
          <p:cNvSpPr txBox="1"/>
          <p:nvPr/>
        </p:nvSpPr>
        <p:spPr>
          <a:xfrm>
            <a:off x="2914649" y="4105275"/>
            <a:ext cx="784225" cy="461665"/>
          </a:xfrm>
          <a:prstGeom prst="rect">
            <a:avLst/>
          </a:prstGeom>
          <a:noFill/>
        </p:spPr>
        <p:txBody>
          <a:bodyPr wrap="square" rtlCol="0">
            <a:spAutoFit/>
          </a:bodyPr>
          <a:lstStyle/>
          <a:p>
            <a:r>
              <a:rPr lang="en-US" b="1" dirty="0" smtClean="0"/>
              <a:t>47</a:t>
            </a:r>
            <a:endParaRPr lang="en-US" b="1" dirty="0"/>
          </a:p>
        </p:txBody>
      </p:sp>
      <p:sp>
        <p:nvSpPr>
          <p:cNvPr id="18" name="TextBox 17"/>
          <p:cNvSpPr txBox="1"/>
          <p:nvPr/>
        </p:nvSpPr>
        <p:spPr>
          <a:xfrm>
            <a:off x="3448049" y="4622800"/>
            <a:ext cx="784225" cy="461665"/>
          </a:xfrm>
          <a:prstGeom prst="rect">
            <a:avLst/>
          </a:prstGeom>
          <a:noFill/>
        </p:spPr>
        <p:txBody>
          <a:bodyPr wrap="square" rtlCol="0">
            <a:spAutoFit/>
          </a:bodyPr>
          <a:lstStyle/>
          <a:p>
            <a:r>
              <a:rPr lang="en-US" b="1" dirty="0" smtClean="0"/>
              <a:t>48</a:t>
            </a:r>
            <a:endParaRPr lang="en-US" b="1" dirty="0"/>
          </a:p>
        </p:txBody>
      </p:sp>
      <p:sp>
        <p:nvSpPr>
          <p:cNvPr id="20" name="TextBox 19"/>
          <p:cNvSpPr txBox="1"/>
          <p:nvPr/>
        </p:nvSpPr>
        <p:spPr>
          <a:xfrm>
            <a:off x="1650999" y="3413125"/>
            <a:ext cx="1063625" cy="276999"/>
          </a:xfrm>
          <a:prstGeom prst="rect">
            <a:avLst/>
          </a:prstGeom>
          <a:noFill/>
        </p:spPr>
        <p:txBody>
          <a:bodyPr wrap="square" rtlCol="0">
            <a:spAutoFit/>
          </a:bodyPr>
          <a:lstStyle/>
          <a:p>
            <a:pPr algn="ctr"/>
            <a:r>
              <a:rPr lang="en-US" sz="1200" b="1" dirty="0" smtClean="0"/>
              <a:t>512x512</a:t>
            </a:r>
            <a:endParaRPr lang="en-US" sz="1200" b="1" dirty="0"/>
          </a:p>
        </p:txBody>
      </p:sp>
      <p:sp>
        <p:nvSpPr>
          <p:cNvPr id="19" name="TextBox 18"/>
          <p:cNvSpPr txBox="1"/>
          <p:nvPr/>
        </p:nvSpPr>
        <p:spPr>
          <a:xfrm>
            <a:off x="3956049" y="5162550"/>
            <a:ext cx="784225" cy="461665"/>
          </a:xfrm>
          <a:prstGeom prst="rect">
            <a:avLst/>
          </a:prstGeom>
          <a:noFill/>
        </p:spPr>
        <p:txBody>
          <a:bodyPr wrap="square" rtlCol="0">
            <a:spAutoFit/>
          </a:bodyPr>
          <a:lstStyle/>
          <a:p>
            <a:r>
              <a:rPr lang="en-US" b="1" dirty="0" smtClean="0">
                <a:solidFill>
                  <a:srgbClr val="FFFFFF"/>
                </a:solidFill>
              </a:rPr>
              <a:t>49</a:t>
            </a:r>
            <a:endParaRPr lang="en-US" b="1" dirty="0">
              <a:solidFill>
                <a:srgbClr val="FFFFFF"/>
              </a:solidFill>
            </a:endParaRPr>
          </a:p>
        </p:txBody>
      </p:sp>
      <p:sp>
        <p:nvSpPr>
          <p:cNvPr id="21" name="TextBox 20"/>
          <p:cNvSpPr txBox="1"/>
          <p:nvPr/>
        </p:nvSpPr>
        <p:spPr>
          <a:xfrm>
            <a:off x="3962399" y="5962650"/>
            <a:ext cx="1063625" cy="276999"/>
          </a:xfrm>
          <a:prstGeom prst="rect">
            <a:avLst/>
          </a:prstGeom>
          <a:noFill/>
        </p:spPr>
        <p:txBody>
          <a:bodyPr wrap="square" rtlCol="0">
            <a:spAutoFit/>
          </a:bodyPr>
          <a:lstStyle/>
          <a:p>
            <a:pPr algn="ctr"/>
            <a:r>
              <a:rPr lang="en-US" sz="1200" b="1" dirty="0" smtClean="0">
                <a:solidFill>
                  <a:srgbClr val="FFFFFF"/>
                </a:solidFill>
              </a:rPr>
              <a:t>512x512</a:t>
            </a:r>
            <a:endParaRPr lang="en-US" sz="1200" b="1" dirty="0">
              <a:solidFill>
                <a:srgbClr val="FFFFFF"/>
              </a:solidFill>
            </a:endParaRPr>
          </a:p>
        </p:txBody>
      </p:sp>
      <p:sp>
        <p:nvSpPr>
          <p:cNvPr id="26" name="Cloud 25"/>
          <p:cNvSpPr/>
          <p:nvPr/>
        </p:nvSpPr>
        <p:spPr>
          <a:xfrm>
            <a:off x="5071597" y="2428187"/>
            <a:ext cx="3929528" cy="1565978"/>
          </a:xfrm>
          <a:prstGeom prst="cloud">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b="1" dirty="0" err="1" smtClean="0"/>
              <a:t>DataSpaces</a:t>
            </a:r>
            <a:r>
              <a:rPr lang="en-US" b="1" dirty="0" smtClean="0"/>
              <a:t>   </a:t>
            </a:r>
          </a:p>
          <a:p>
            <a:pPr algn="ctr"/>
            <a:r>
              <a:rPr lang="en-US" b="1" dirty="0"/>
              <a:t> </a:t>
            </a:r>
            <a:r>
              <a:rPr lang="en-US" b="1" dirty="0" smtClean="0"/>
              <a:t>     Staging Area</a:t>
            </a:r>
            <a:endParaRPr lang="en-US" b="1" dirty="0"/>
          </a:p>
        </p:txBody>
      </p:sp>
      <p:cxnSp>
        <p:nvCxnSpPr>
          <p:cNvPr id="28" name="Straight Arrow Connector 27"/>
          <p:cNvCxnSpPr>
            <a:stCxn id="11" idx="3"/>
          </p:cNvCxnSpPr>
          <p:nvPr/>
        </p:nvCxnSpPr>
        <p:spPr>
          <a:xfrm flipV="1">
            <a:off x="5010150" y="4048125"/>
            <a:ext cx="2022475" cy="1652588"/>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V="1">
            <a:off x="3921125" y="3254375"/>
            <a:ext cx="1158875" cy="857251"/>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rot="542116">
            <a:off x="4042564" y="1646544"/>
            <a:ext cx="1287403" cy="400110"/>
          </a:xfrm>
          <a:prstGeom prst="rect">
            <a:avLst/>
          </a:prstGeom>
          <a:noFill/>
        </p:spPr>
        <p:txBody>
          <a:bodyPr wrap="square" rtlCol="0">
            <a:spAutoFit/>
          </a:bodyPr>
          <a:lstStyle/>
          <a:p>
            <a:r>
              <a:rPr lang="en-US" sz="2000" b="1" dirty="0">
                <a:solidFill>
                  <a:srgbClr val="FF8000"/>
                </a:solidFill>
                <a:latin typeface="Courier"/>
                <a:cs typeface="Courier"/>
              </a:rPr>
              <a:t>p</a:t>
            </a:r>
            <a:r>
              <a:rPr lang="en-US" sz="2000" b="1" dirty="0" smtClean="0">
                <a:solidFill>
                  <a:srgbClr val="FF8000"/>
                </a:solidFill>
                <a:latin typeface="Courier"/>
                <a:cs typeface="Courier"/>
              </a:rPr>
              <a:t>ut</a:t>
            </a:r>
            <a:r>
              <a:rPr lang="en-US" sz="2000" b="1" dirty="0" smtClean="0">
                <a:solidFill>
                  <a:srgbClr val="FF8000"/>
                </a:solidFill>
              </a:rPr>
              <a:t>()</a:t>
            </a:r>
            <a:endParaRPr lang="en-US" sz="2000" b="1" dirty="0">
              <a:solidFill>
                <a:srgbClr val="FF8000"/>
              </a:solidFill>
            </a:endParaRPr>
          </a:p>
        </p:txBody>
      </p:sp>
      <p:sp>
        <p:nvSpPr>
          <p:cNvPr id="49" name="TextBox 48"/>
          <p:cNvSpPr txBox="1"/>
          <p:nvPr/>
        </p:nvSpPr>
        <p:spPr>
          <a:xfrm rot="422247">
            <a:off x="3972714" y="2116442"/>
            <a:ext cx="1287403" cy="400110"/>
          </a:xfrm>
          <a:prstGeom prst="rect">
            <a:avLst/>
          </a:prstGeom>
          <a:noFill/>
        </p:spPr>
        <p:txBody>
          <a:bodyPr wrap="square" rtlCol="0">
            <a:spAutoFit/>
          </a:bodyPr>
          <a:lstStyle/>
          <a:p>
            <a:r>
              <a:rPr lang="en-US" sz="2000" b="1" dirty="0">
                <a:solidFill>
                  <a:srgbClr val="FF8000"/>
                </a:solidFill>
                <a:latin typeface="Courier"/>
                <a:cs typeface="Courier"/>
              </a:rPr>
              <a:t>p</a:t>
            </a:r>
            <a:r>
              <a:rPr lang="en-US" sz="2000" b="1" dirty="0" smtClean="0">
                <a:solidFill>
                  <a:srgbClr val="FF8000"/>
                </a:solidFill>
                <a:latin typeface="Courier"/>
                <a:cs typeface="Courier"/>
              </a:rPr>
              <a:t>ut</a:t>
            </a:r>
            <a:r>
              <a:rPr lang="en-US" sz="2000" b="1" dirty="0" smtClean="0">
                <a:solidFill>
                  <a:srgbClr val="FF8000"/>
                </a:solidFill>
              </a:rPr>
              <a:t>()</a:t>
            </a:r>
            <a:endParaRPr lang="en-US" sz="2000" b="1" dirty="0">
              <a:solidFill>
                <a:srgbClr val="FF8000"/>
              </a:solidFill>
            </a:endParaRPr>
          </a:p>
        </p:txBody>
      </p:sp>
      <p:sp>
        <p:nvSpPr>
          <p:cNvPr id="50" name="TextBox 49"/>
          <p:cNvSpPr txBox="1"/>
          <p:nvPr/>
        </p:nvSpPr>
        <p:spPr>
          <a:xfrm rot="542116">
            <a:off x="3909214" y="2608570"/>
            <a:ext cx="1287403" cy="400110"/>
          </a:xfrm>
          <a:prstGeom prst="rect">
            <a:avLst/>
          </a:prstGeom>
          <a:noFill/>
        </p:spPr>
        <p:txBody>
          <a:bodyPr wrap="square" rtlCol="0">
            <a:spAutoFit/>
          </a:bodyPr>
          <a:lstStyle/>
          <a:p>
            <a:r>
              <a:rPr lang="en-US" sz="2000" b="1" dirty="0">
                <a:solidFill>
                  <a:srgbClr val="FF8000"/>
                </a:solidFill>
                <a:latin typeface="Courier"/>
                <a:cs typeface="Courier"/>
              </a:rPr>
              <a:t>p</a:t>
            </a:r>
            <a:r>
              <a:rPr lang="en-US" sz="2000" b="1" dirty="0" smtClean="0">
                <a:solidFill>
                  <a:srgbClr val="FF8000"/>
                </a:solidFill>
                <a:latin typeface="Courier"/>
                <a:cs typeface="Courier"/>
              </a:rPr>
              <a:t>ut</a:t>
            </a:r>
            <a:r>
              <a:rPr lang="en-US" sz="2000" b="1" dirty="0" smtClean="0">
                <a:solidFill>
                  <a:srgbClr val="FF8000"/>
                </a:solidFill>
              </a:rPr>
              <a:t>()</a:t>
            </a:r>
            <a:endParaRPr lang="en-US" sz="2000" b="1" dirty="0">
              <a:solidFill>
                <a:srgbClr val="FF8000"/>
              </a:solidFill>
            </a:endParaRPr>
          </a:p>
        </p:txBody>
      </p:sp>
      <p:sp>
        <p:nvSpPr>
          <p:cNvPr id="51" name="TextBox 50"/>
          <p:cNvSpPr txBox="1"/>
          <p:nvPr/>
        </p:nvSpPr>
        <p:spPr>
          <a:xfrm rot="19538118">
            <a:off x="3750464" y="3338821"/>
            <a:ext cx="1287403" cy="400110"/>
          </a:xfrm>
          <a:prstGeom prst="rect">
            <a:avLst/>
          </a:prstGeom>
          <a:noFill/>
        </p:spPr>
        <p:txBody>
          <a:bodyPr wrap="square" rtlCol="0">
            <a:spAutoFit/>
          </a:bodyPr>
          <a:lstStyle/>
          <a:p>
            <a:r>
              <a:rPr lang="en-US" sz="2000" b="1" dirty="0">
                <a:solidFill>
                  <a:srgbClr val="FF8000"/>
                </a:solidFill>
                <a:latin typeface="Courier"/>
                <a:cs typeface="Courier"/>
              </a:rPr>
              <a:t>p</a:t>
            </a:r>
            <a:r>
              <a:rPr lang="en-US" sz="2000" b="1" dirty="0" smtClean="0">
                <a:solidFill>
                  <a:srgbClr val="FF8000"/>
                </a:solidFill>
                <a:latin typeface="Courier"/>
                <a:cs typeface="Courier"/>
              </a:rPr>
              <a:t>ut</a:t>
            </a:r>
            <a:r>
              <a:rPr lang="en-US" sz="2000" b="1" dirty="0" smtClean="0">
                <a:solidFill>
                  <a:srgbClr val="FF8000"/>
                </a:solidFill>
              </a:rPr>
              <a:t>()</a:t>
            </a:r>
            <a:endParaRPr lang="en-US" sz="2000" b="1" dirty="0">
              <a:solidFill>
                <a:srgbClr val="FF8000"/>
              </a:solidFill>
            </a:endParaRPr>
          </a:p>
        </p:txBody>
      </p:sp>
      <p:sp>
        <p:nvSpPr>
          <p:cNvPr id="52" name="TextBox 51"/>
          <p:cNvSpPr txBox="1"/>
          <p:nvPr/>
        </p:nvSpPr>
        <p:spPr>
          <a:xfrm rot="19252534">
            <a:off x="4385464" y="3767443"/>
            <a:ext cx="1287403" cy="400110"/>
          </a:xfrm>
          <a:prstGeom prst="rect">
            <a:avLst/>
          </a:prstGeom>
          <a:noFill/>
        </p:spPr>
        <p:txBody>
          <a:bodyPr wrap="square" rtlCol="0">
            <a:spAutoFit/>
          </a:bodyPr>
          <a:lstStyle/>
          <a:p>
            <a:r>
              <a:rPr lang="en-US" sz="2000" b="1" dirty="0">
                <a:solidFill>
                  <a:srgbClr val="FF8000"/>
                </a:solidFill>
                <a:latin typeface="Courier"/>
                <a:cs typeface="Courier"/>
              </a:rPr>
              <a:t>p</a:t>
            </a:r>
            <a:r>
              <a:rPr lang="en-US" sz="2000" b="1" dirty="0" smtClean="0">
                <a:solidFill>
                  <a:srgbClr val="FF8000"/>
                </a:solidFill>
                <a:latin typeface="Courier"/>
                <a:cs typeface="Courier"/>
              </a:rPr>
              <a:t>ut</a:t>
            </a:r>
            <a:r>
              <a:rPr lang="en-US" sz="2000" b="1" dirty="0" smtClean="0">
                <a:solidFill>
                  <a:srgbClr val="FF8000"/>
                </a:solidFill>
              </a:rPr>
              <a:t>()</a:t>
            </a:r>
            <a:endParaRPr lang="en-US" sz="2000" b="1" dirty="0">
              <a:solidFill>
                <a:srgbClr val="FF8000"/>
              </a:solidFill>
            </a:endParaRPr>
          </a:p>
        </p:txBody>
      </p:sp>
      <p:sp>
        <p:nvSpPr>
          <p:cNvPr id="53" name="TextBox 52"/>
          <p:cNvSpPr txBox="1"/>
          <p:nvPr/>
        </p:nvSpPr>
        <p:spPr>
          <a:xfrm rot="19222199">
            <a:off x="5210964" y="4545318"/>
            <a:ext cx="1287403" cy="400110"/>
          </a:xfrm>
          <a:prstGeom prst="rect">
            <a:avLst/>
          </a:prstGeom>
          <a:noFill/>
        </p:spPr>
        <p:txBody>
          <a:bodyPr wrap="square" rtlCol="0">
            <a:spAutoFit/>
          </a:bodyPr>
          <a:lstStyle/>
          <a:p>
            <a:r>
              <a:rPr lang="en-US" sz="2000" b="1" dirty="0">
                <a:solidFill>
                  <a:srgbClr val="FF8000"/>
                </a:solidFill>
                <a:latin typeface="Courier"/>
                <a:cs typeface="Courier"/>
              </a:rPr>
              <a:t>p</a:t>
            </a:r>
            <a:r>
              <a:rPr lang="en-US" sz="2000" b="1" dirty="0" smtClean="0">
                <a:solidFill>
                  <a:srgbClr val="FF8000"/>
                </a:solidFill>
                <a:latin typeface="Courier"/>
                <a:cs typeface="Courier"/>
              </a:rPr>
              <a:t>ut</a:t>
            </a:r>
            <a:r>
              <a:rPr lang="en-US" sz="2000" b="1" dirty="0" smtClean="0">
                <a:solidFill>
                  <a:srgbClr val="FF8000"/>
                </a:solidFill>
              </a:rPr>
              <a:t>()</a:t>
            </a:r>
            <a:endParaRPr lang="en-US" sz="2000" b="1" dirty="0">
              <a:solidFill>
                <a:srgbClr val="FF8000"/>
              </a:solidFill>
            </a:endParaRPr>
          </a:p>
        </p:txBody>
      </p:sp>
    </p:spTree>
    <p:extLst>
      <p:ext uri="{BB962C8B-B14F-4D97-AF65-F5344CB8AC3E}">
        <p14:creationId xmlns:p14="http://schemas.microsoft.com/office/powerpoint/2010/main" val="270366051"/>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Screen Shot 2015-01-22 at 10.55.3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36600"/>
            <a:ext cx="5003800" cy="5638800"/>
          </a:xfrm>
          <a:prstGeom prst="rect">
            <a:avLst/>
          </a:prstGeom>
        </p:spPr>
      </p:pic>
      <p:sp>
        <p:nvSpPr>
          <p:cNvPr id="6" name="TextBox 5"/>
          <p:cNvSpPr txBox="1"/>
          <p:nvPr/>
        </p:nvSpPr>
        <p:spPr>
          <a:xfrm>
            <a:off x="5898443" y="650875"/>
            <a:ext cx="3245557" cy="276999"/>
          </a:xfrm>
          <a:prstGeom prst="rect">
            <a:avLst/>
          </a:prstGeom>
          <a:noFill/>
        </p:spPr>
        <p:txBody>
          <a:bodyPr wrap="square" rtlCol="0">
            <a:spAutoFit/>
          </a:bodyPr>
          <a:lstStyle/>
          <a:p>
            <a:pPr algn="r"/>
            <a:r>
              <a:rPr lang="en-US" sz="1200" b="1" dirty="0" smtClean="0">
                <a:solidFill>
                  <a:srgbClr val="800000"/>
                </a:solidFill>
                <a:latin typeface="Courier"/>
                <a:cs typeface="Courier"/>
              </a:rPr>
              <a:t>Example 6, </a:t>
            </a:r>
            <a:r>
              <a:rPr lang="en-US" sz="1200" b="1" dirty="0" err="1" smtClean="0">
                <a:solidFill>
                  <a:srgbClr val="800000"/>
                </a:solidFill>
                <a:latin typeface="Courier"/>
                <a:cs typeface="Courier"/>
              </a:rPr>
              <a:t>testw.c</a:t>
            </a:r>
            <a:r>
              <a:rPr lang="en-US" sz="1200" b="1" dirty="0" smtClean="0">
                <a:solidFill>
                  <a:srgbClr val="800000"/>
                </a:solidFill>
                <a:latin typeface="Courier"/>
                <a:cs typeface="Courier"/>
              </a:rPr>
              <a:t>, 1 of 4</a:t>
            </a:r>
            <a:endParaRPr lang="en-US" sz="1200" b="1" dirty="0">
              <a:solidFill>
                <a:srgbClr val="800000"/>
              </a:solidFill>
              <a:latin typeface="Courier"/>
              <a:cs typeface="Courier"/>
            </a:endParaRPr>
          </a:p>
        </p:txBody>
      </p:sp>
      <p:sp>
        <p:nvSpPr>
          <p:cNvPr id="4" name="TextBox 3"/>
          <p:cNvSpPr txBox="1"/>
          <p:nvPr/>
        </p:nvSpPr>
        <p:spPr>
          <a:xfrm>
            <a:off x="6039556" y="3853094"/>
            <a:ext cx="2977444" cy="2246769"/>
          </a:xfrm>
          <a:prstGeom prst="rect">
            <a:avLst/>
          </a:prstGeom>
          <a:noFill/>
          <a:ln>
            <a:solidFill>
              <a:schemeClr val="tx1"/>
            </a:solidFill>
          </a:ln>
        </p:spPr>
        <p:txBody>
          <a:bodyPr wrap="square" rtlCol="0">
            <a:spAutoFit/>
          </a:bodyPr>
          <a:lstStyle/>
          <a:p>
            <a:r>
              <a:rPr lang="en-US" sz="2000" dirty="0" smtClean="0"/>
              <a:t>Helper functions for computing the fractals – computes recurrence relation until it exceeds a fixed value or runs for a maximum number of iterations</a:t>
            </a:r>
            <a:endParaRPr lang="en-US" sz="2000" dirty="0"/>
          </a:p>
        </p:txBody>
      </p:sp>
      <p:sp>
        <p:nvSpPr>
          <p:cNvPr id="7" name="TextBox 6"/>
          <p:cNvSpPr txBox="1"/>
          <p:nvPr/>
        </p:nvSpPr>
        <p:spPr>
          <a:xfrm>
            <a:off x="6039556" y="1016000"/>
            <a:ext cx="2977444" cy="1015663"/>
          </a:xfrm>
          <a:prstGeom prst="rect">
            <a:avLst/>
          </a:prstGeom>
          <a:noFill/>
          <a:ln>
            <a:solidFill>
              <a:schemeClr val="tx1"/>
            </a:solidFill>
          </a:ln>
        </p:spPr>
        <p:txBody>
          <a:bodyPr wrap="square" rtlCol="0">
            <a:spAutoFit/>
          </a:bodyPr>
          <a:lstStyle/>
          <a:p>
            <a:r>
              <a:rPr lang="en-US" sz="2000" dirty="0" smtClean="0"/>
              <a:t>Print this row and the process rank to the user for verification purposes</a:t>
            </a:r>
            <a:endParaRPr lang="en-US" sz="2000" dirty="0"/>
          </a:p>
        </p:txBody>
      </p:sp>
      <p:cxnSp>
        <p:nvCxnSpPr>
          <p:cNvPr id="3" name="Straight Arrow Connector 2"/>
          <p:cNvCxnSpPr>
            <a:stCxn id="7" idx="1"/>
          </p:cNvCxnSpPr>
          <p:nvPr/>
        </p:nvCxnSpPr>
        <p:spPr>
          <a:xfrm flipH="1">
            <a:off x="2269955" y="1523832"/>
            <a:ext cx="3769601" cy="81339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flipV="1">
            <a:off x="3756236" y="2904646"/>
            <a:ext cx="2283466" cy="94569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stCxn id="4" idx="1"/>
          </p:cNvCxnSpPr>
          <p:nvPr/>
        </p:nvCxnSpPr>
        <p:spPr>
          <a:xfrm flipH="1" flipV="1">
            <a:off x="3454400" y="4724400"/>
            <a:ext cx="2585156" cy="25207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445727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Screen Shot 2015-01-22 at 10.58.4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39800"/>
            <a:ext cx="4597400" cy="5918200"/>
          </a:xfrm>
          <a:prstGeom prst="rect">
            <a:avLst/>
          </a:prstGeom>
        </p:spPr>
      </p:pic>
      <p:sp>
        <p:nvSpPr>
          <p:cNvPr id="6" name="TextBox 5"/>
          <p:cNvSpPr txBox="1"/>
          <p:nvPr/>
        </p:nvSpPr>
        <p:spPr>
          <a:xfrm>
            <a:off x="5898443" y="650875"/>
            <a:ext cx="3245557" cy="276999"/>
          </a:xfrm>
          <a:prstGeom prst="rect">
            <a:avLst/>
          </a:prstGeom>
          <a:noFill/>
        </p:spPr>
        <p:txBody>
          <a:bodyPr wrap="square" rtlCol="0">
            <a:spAutoFit/>
          </a:bodyPr>
          <a:lstStyle/>
          <a:p>
            <a:pPr algn="r"/>
            <a:r>
              <a:rPr lang="en-US" sz="1200" b="1" dirty="0" smtClean="0">
                <a:solidFill>
                  <a:srgbClr val="800000"/>
                </a:solidFill>
                <a:latin typeface="Courier"/>
                <a:cs typeface="Courier"/>
              </a:rPr>
              <a:t>Example 6, </a:t>
            </a:r>
            <a:r>
              <a:rPr lang="en-US" sz="1200" b="1" dirty="0" err="1" smtClean="0">
                <a:solidFill>
                  <a:srgbClr val="800000"/>
                </a:solidFill>
                <a:latin typeface="Courier"/>
                <a:cs typeface="Courier"/>
              </a:rPr>
              <a:t>testw.c</a:t>
            </a:r>
            <a:r>
              <a:rPr lang="en-US" sz="1200" b="1" dirty="0" smtClean="0">
                <a:solidFill>
                  <a:srgbClr val="800000"/>
                </a:solidFill>
                <a:latin typeface="Courier"/>
                <a:cs typeface="Courier"/>
              </a:rPr>
              <a:t>, </a:t>
            </a:r>
            <a:r>
              <a:rPr lang="en-US" sz="1200" b="1" dirty="0">
                <a:solidFill>
                  <a:srgbClr val="800000"/>
                </a:solidFill>
                <a:latin typeface="Courier"/>
                <a:cs typeface="Courier"/>
              </a:rPr>
              <a:t>2</a:t>
            </a:r>
            <a:r>
              <a:rPr lang="en-US" sz="1200" b="1" dirty="0" smtClean="0">
                <a:solidFill>
                  <a:srgbClr val="800000"/>
                </a:solidFill>
                <a:latin typeface="Courier"/>
                <a:cs typeface="Courier"/>
              </a:rPr>
              <a:t> of 4</a:t>
            </a:r>
            <a:endParaRPr lang="en-US" sz="1200" b="1" dirty="0">
              <a:solidFill>
                <a:srgbClr val="800000"/>
              </a:solidFill>
              <a:latin typeface="Courier"/>
              <a:cs typeface="Courier"/>
            </a:endParaRPr>
          </a:p>
        </p:txBody>
      </p:sp>
      <p:sp>
        <p:nvSpPr>
          <p:cNvPr id="4" name="TextBox 3"/>
          <p:cNvSpPr txBox="1"/>
          <p:nvPr/>
        </p:nvSpPr>
        <p:spPr>
          <a:xfrm>
            <a:off x="5904440" y="5312171"/>
            <a:ext cx="2977444" cy="1323439"/>
          </a:xfrm>
          <a:prstGeom prst="rect">
            <a:avLst/>
          </a:prstGeom>
          <a:noFill/>
          <a:ln>
            <a:solidFill>
              <a:schemeClr val="tx1"/>
            </a:solidFill>
          </a:ln>
        </p:spPr>
        <p:txBody>
          <a:bodyPr wrap="square" rtlCol="0">
            <a:spAutoFit/>
          </a:bodyPr>
          <a:lstStyle/>
          <a:p>
            <a:r>
              <a:rPr lang="en-US" sz="2000" dirty="0" smtClean="0"/>
              <a:t>Divide the work for computing and writing the different arrays to the space</a:t>
            </a:r>
            <a:endParaRPr lang="en-US" sz="2000" dirty="0"/>
          </a:p>
        </p:txBody>
      </p:sp>
      <p:sp>
        <p:nvSpPr>
          <p:cNvPr id="7" name="TextBox 6"/>
          <p:cNvSpPr txBox="1"/>
          <p:nvPr/>
        </p:nvSpPr>
        <p:spPr>
          <a:xfrm>
            <a:off x="6039556" y="2123818"/>
            <a:ext cx="2977444" cy="2554545"/>
          </a:xfrm>
          <a:prstGeom prst="rect">
            <a:avLst/>
          </a:prstGeom>
          <a:noFill/>
          <a:ln>
            <a:solidFill>
              <a:schemeClr val="tx1"/>
            </a:solidFill>
          </a:ln>
        </p:spPr>
        <p:txBody>
          <a:bodyPr wrap="square" rtlCol="0">
            <a:spAutoFit/>
          </a:bodyPr>
          <a:lstStyle/>
          <a:p>
            <a:r>
              <a:rPr lang="en-US" sz="2000" dirty="0" smtClean="0"/>
              <a:t>Each of the 50 images will have the same x and y values, but adjusted scale value. We will go from 2 down to 0.000001 for the scale. We must compute the increments for the scale.</a:t>
            </a:r>
            <a:endParaRPr lang="en-US" sz="2000" dirty="0"/>
          </a:p>
        </p:txBody>
      </p:sp>
      <p:cxnSp>
        <p:nvCxnSpPr>
          <p:cNvPr id="3" name="Straight Arrow Connector 2"/>
          <p:cNvCxnSpPr>
            <a:stCxn id="7" idx="1"/>
          </p:cNvCxnSpPr>
          <p:nvPr/>
        </p:nvCxnSpPr>
        <p:spPr>
          <a:xfrm flipH="1" flipV="1">
            <a:off x="4053491" y="3377493"/>
            <a:ext cx="1986065" cy="2359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a:stCxn id="4" idx="1"/>
          </p:cNvCxnSpPr>
          <p:nvPr/>
        </p:nvCxnSpPr>
        <p:spPr>
          <a:xfrm flipH="1" flipV="1">
            <a:off x="3431956" y="5647169"/>
            <a:ext cx="2472484" cy="32672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047757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Screen Shot 2015-01-22 at 10.59.0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070600" cy="6858000"/>
          </a:xfrm>
          <a:prstGeom prst="rect">
            <a:avLst/>
          </a:prstGeom>
        </p:spPr>
      </p:pic>
      <p:sp>
        <p:nvSpPr>
          <p:cNvPr id="6" name="Rectangle 5"/>
          <p:cNvSpPr/>
          <p:nvPr/>
        </p:nvSpPr>
        <p:spPr>
          <a:xfrm>
            <a:off x="5630333" y="1"/>
            <a:ext cx="3513667" cy="6508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5898443" y="0"/>
            <a:ext cx="3245557" cy="276999"/>
          </a:xfrm>
          <a:prstGeom prst="rect">
            <a:avLst/>
          </a:prstGeom>
          <a:noFill/>
        </p:spPr>
        <p:txBody>
          <a:bodyPr wrap="square" rtlCol="0">
            <a:spAutoFit/>
          </a:bodyPr>
          <a:lstStyle/>
          <a:p>
            <a:pPr algn="r"/>
            <a:r>
              <a:rPr lang="en-US" sz="1200" b="1" dirty="0" smtClean="0">
                <a:solidFill>
                  <a:srgbClr val="800000"/>
                </a:solidFill>
                <a:latin typeface="Courier"/>
                <a:cs typeface="Courier"/>
              </a:rPr>
              <a:t>Example 6, </a:t>
            </a:r>
            <a:r>
              <a:rPr lang="en-US" sz="1200" b="1" dirty="0" err="1" smtClean="0">
                <a:solidFill>
                  <a:srgbClr val="800000"/>
                </a:solidFill>
                <a:latin typeface="Courier"/>
                <a:cs typeface="Courier"/>
              </a:rPr>
              <a:t>testw.c</a:t>
            </a:r>
            <a:r>
              <a:rPr lang="en-US" sz="1200" b="1" dirty="0" smtClean="0">
                <a:solidFill>
                  <a:srgbClr val="800000"/>
                </a:solidFill>
                <a:latin typeface="Courier"/>
                <a:cs typeface="Courier"/>
              </a:rPr>
              <a:t>, </a:t>
            </a:r>
            <a:r>
              <a:rPr lang="en-US" sz="1200" b="1" dirty="0">
                <a:solidFill>
                  <a:srgbClr val="800000"/>
                </a:solidFill>
                <a:latin typeface="Courier"/>
                <a:cs typeface="Courier"/>
              </a:rPr>
              <a:t>3</a:t>
            </a:r>
            <a:r>
              <a:rPr lang="en-US" sz="1200" b="1" dirty="0" smtClean="0">
                <a:solidFill>
                  <a:srgbClr val="800000"/>
                </a:solidFill>
                <a:latin typeface="Courier"/>
                <a:cs typeface="Courier"/>
              </a:rPr>
              <a:t> of 4</a:t>
            </a:r>
            <a:endParaRPr lang="en-US" sz="1200" b="1" dirty="0">
              <a:solidFill>
                <a:srgbClr val="800000"/>
              </a:solidFill>
              <a:latin typeface="Courier"/>
              <a:cs typeface="Courier"/>
            </a:endParaRPr>
          </a:p>
        </p:txBody>
      </p:sp>
      <p:sp>
        <p:nvSpPr>
          <p:cNvPr id="7" name="TextBox 6"/>
          <p:cNvSpPr txBox="1"/>
          <p:nvPr/>
        </p:nvSpPr>
        <p:spPr>
          <a:xfrm>
            <a:off x="5796346" y="408051"/>
            <a:ext cx="2977444" cy="1631216"/>
          </a:xfrm>
          <a:prstGeom prst="rect">
            <a:avLst/>
          </a:prstGeom>
          <a:noFill/>
          <a:ln>
            <a:solidFill>
              <a:schemeClr val="tx1"/>
            </a:solidFill>
          </a:ln>
        </p:spPr>
        <p:txBody>
          <a:bodyPr wrap="square" rtlCol="0">
            <a:spAutoFit/>
          </a:bodyPr>
          <a:lstStyle/>
          <a:p>
            <a:r>
              <a:rPr lang="en-US" sz="2000" dirty="0" smtClean="0"/>
              <a:t>Each iteration through this loop generates 1 image. The start and stop factors are for each process.</a:t>
            </a:r>
            <a:endParaRPr lang="en-US" sz="2000" dirty="0"/>
          </a:p>
        </p:txBody>
      </p:sp>
      <p:cxnSp>
        <p:nvCxnSpPr>
          <p:cNvPr id="3" name="Straight Arrow Connector 2"/>
          <p:cNvCxnSpPr>
            <a:stCxn id="7" idx="1"/>
          </p:cNvCxnSpPr>
          <p:nvPr/>
        </p:nvCxnSpPr>
        <p:spPr>
          <a:xfrm flipH="1" flipV="1">
            <a:off x="2810420" y="837618"/>
            <a:ext cx="2985926" cy="38604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638256" y="1411579"/>
            <a:ext cx="1942050" cy="830997"/>
          </a:xfrm>
          <a:prstGeom prst="rect">
            <a:avLst/>
          </a:prstGeom>
          <a:noFill/>
          <a:ln>
            <a:solidFill>
              <a:schemeClr val="tx1"/>
            </a:solidFill>
          </a:ln>
        </p:spPr>
        <p:txBody>
          <a:bodyPr wrap="square" rtlCol="0">
            <a:spAutoFit/>
          </a:bodyPr>
          <a:lstStyle/>
          <a:p>
            <a:r>
              <a:rPr lang="en-US" sz="1600" dirty="0" smtClean="0"/>
              <a:t>Compute the scale using the increment </a:t>
            </a:r>
            <a:endParaRPr lang="en-US" sz="1600" dirty="0"/>
          </a:p>
        </p:txBody>
      </p:sp>
      <p:cxnSp>
        <p:nvCxnSpPr>
          <p:cNvPr id="10" name="Straight Arrow Connector 9"/>
          <p:cNvCxnSpPr/>
          <p:nvPr/>
        </p:nvCxnSpPr>
        <p:spPr>
          <a:xfrm flipH="1" flipV="1">
            <a:off x="3431957" y="1202389"/>
            <a:ext cx="229696" cy="18913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5800117" y="2519396"/>
            <a:ext cx="2977444" cy="707886"/>
          </a:xfrm>
          <a:prstGeom prst="rect">
            <a:avLst/>
          </a:prstGeom>
          <a:noFill/>
          <a:ln>
            <a:solidFill>
              <a:schemeClr val="tx1"/>
            </a:solidFill>
          </a:ln>
        </p:spPr>
        <p:txBody>
          <a:bodyPr wrap="square" rtlCol="0">
            <a:spAutoFit/>
          </a:bodyPr>
          <a:lstStyle/>
          <a:p>
            <a:r>
              <a:rPr lang="en-US" sz="2000" dirty="0" smtClean="0"/>
              <a:t>Setup the structure to create the bitmap image</a:t>
            </a:r>
            <a:endParaRPr lang="en-US" sz="2000" dirty="0"/>
          </a:p>
        </p:txBody>
      </p:sp>
      <p:cxnSp>
        <p:nvCxnSpPr>
          <p:cNvPr id="15" name="Straight Arrow Connector 14"/>
          <p:cNvCxnSpPr>
            <a:stCxn id="13" idx="1"/>
          </p:cNvCxnSpPr>
          <p:nvPr/>
        </p:nvCxnSpPr>
        <p:spPr>
          <a:xfrm flipH="1" flipV="1">
            <a:off x="4526398" y="2553385"/>
            <a:ext cx="1273719" cy="31995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5800118" y="4640463"/>
            <a:ext cx="2977444" cy="1015663"/>
          </a:xfrm>
          <a:prstGeom prst="rect">
            <a:avLst/>
          </a:prstGeom>
          <a:noFill/>
          <a:ln>
            <a:solidFill>
              <a:schemeClr val="tx1"/>
            </a:solidFill>
          </a:ln>
        </p:spPr>
        <p:txBody>
          <a:bodyPr wrap="square" rtlCol="0">
            <a:spAutoFit/>
          </a:bodyPr>
          <a:lstStyle/>
          <a:p>
            <a:r>
              <a:rPr lang="en-US" sz="2000" dirty="0" smtClean="0"/>
              <a:t>Generate the individual values for the 512x512 array</a:t>
            </a:r>
            <a:endParaRPr lang="en-US" sz="2000" dirty="0"/>
          </a:p>
        </p:txBody>
      </p:sp>
      <p:cxnSp>
        <p:nvCxnSpPr>
          <p:cNvPr id="18" name="Straight Arrow Connector 17"/>
          <p:cNvCxnSpPr>
            <a:stCxn id="16" idx="1"/>
          </p:cNvCxnSpPr>
          <p:nvPr/>
        </p:nvCxnSpPr>
        <p:spPr>
          <a:xfrm flipH="1">
            <a:off x="5458701" y="5148295"/>
            <a:ext cx="341417" cy="10708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518163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Screen Shot 2015-01-22 at 11.00.0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79475"/>
            <a:ext cx="6553200" cy="5676900"/>
          </a:xfrm>
          <a:prstGeom prst="rect">
            <a:avLst/>
          </a:prstGeom>
        </p:spPr>
      </p:pic>
      <p:sp>
        <p:nvSpPr>
          <p:cNvPr id="6" name="TextBox 5"/>
          <p:cNvSpPr txBox="1"/>
          <p:nvPr/>
        </p:nvSpPr>
        <p:spPr>
          <a:xfrm>
            <a:off x="6044951" y="975470"/>
            <a:ext cx="2977444" cy="1631216"/>
          </a:xfrm>
          <a:prstGeom prst="rect">
            <a:avLst/>
          </a:prstGeom>
          <a:noFill/>
          <a:ln>
            <a:solidFill>
              <a:schemeClr val="tx1"/>
            </a:solidFill>
          </a:ln>
        </p:spPr>
        <p:txBody>
          <a:bodyPr wrap="square" rtlCol="0">
            <a:spAutoFit/>
          </a:bodyPr>
          <a:lstStyle/>
          <a:p>
            <a:r>
              <a:rPr lang="en-US" sz="2000" dirty="0" smtClean="0"/>
              <a:t>Put the entire 512x512 array into the space by setting the bound to 0,0,0-512,512,0 and then calling </a:t>
            </a:r>
            <a:r>
              <a:rPr lang="en-US" sz="2000" dirty="0" err="1" smtClean="0"/>
              <a:t>dspaces_put</a:t>
            </a:r>
            <a:endParaRPr lang="en-US" sz="2000" dirty="0"/>
          </a:p>
        </p:txBody>
      </p:sp>
      <p:cxnSp>
        <p:nvCxnSpPr>
          <p:cNvPr id="3" name="Straight Arrow Connector 2"/>
          <p:cNvCxnSpPr>
            <a:stCxn id="6" idx="1"/>
          </p:cNvCxnSpPr>
          <p:nvPr/>
        </p:nvCxnSpPr>
        <p:spPr>
          <a:xfrm flipH="1">
            <a:off x="4094026" y="1791078"/>
            <a:ext cx="1950925" cy="31647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a:stCxn id="6" idx="2"/>
          </p:cNvCxnSpPr>
          <p:nvPr/>
        </p:nvCxnSpPr>
        <p:spPr>
          <a:xfrm>
            <a:off x="7533673" y="2606686"/>
            <a:ext cx="1660" cy="39051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5933962" y="4550418"/>
            <a:ext cx="2977444" cy="1631216"/>
          </a:xfrm>
          <a:prstGeom prst="rect">
            <a:avLst/>
          </a:prstGeom>
          <a:noFill/>
          <a:ln>
            <a:solidFill>
              <a:schemeClr val="tx1"/>
            </a:solidFill>
          </a:ln>
        </p:spPr>
        <p:txBody>
          <a:bodyPr wrap="square" rtlCol="0">
            <a:spAutoFit/>
          </a:bodyPr>
          <a:lstStyle/>
          <a:p>
            <a:r>
              <a:rPr lang="en-US" sz="2000" dirty="0" smtClean="0"/>
              <a:t>Write the black and white test bitmap image to our working directory (disk) for verification purposes</a:t>
            </a:r>
            <a:endParaRPr lang="en-US" sz="2000" dirty="0"/>
          </a:p>
        </p:txBody>
      </p:sp>
      <p:cxnSp>
        <p:nvCxnSpPr>
          <p:cNvPr id="11" name="Straight Arrow Connector 10"/>
          <p:cNvCxnSpPr>
            <a:stCxn id="9" idx="1"/>
          </p:cNvCxnSpPr>
          <p:nvPr/>
        </p:nvCxnSpPr>
        <p:spPr>
          <a:xfrm flipH="1" flipV="1">
            <a:off x="4151319" y="4576459"/>
            <a:ext cx="1782643" cy="78956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5553283" y="1"/>
            <a:ext cx="3590717" cy="6508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5898443" y="0"/>
            <a:ext cx="3245557" cy="276999"/>
          </a:xfrm>
          <a:prstGeom prst="rect">
            <a:avLst/>
          </a:prstGeom>
          <a:noFill/>
        </p:spPr>
        <p:txBody>
          <a:bodyPr wrap="square" rtlCol="0">
            <a:spAutoFit/>
          </a:bodyPr>
          <a:lstStyle/>
          <a:p>
            <a:pPr algn="r"/>
            <a:r>
              <a:rPr lang="en-US" sz="1200" b="1" dirty="0" smtClean="0">
                <a:solidFill>
                  <a:srgbClr val="800000"/>
                </a:solidFill>
                <a:latin typeface="Courier"/>
                <a:cs typeface="Courier"/>
              </a:rPr>
              <a:t>Example 6, </a:t>
            </a:r>
            <a:r>
              <a:rPr lang="en-US" sz="1200" b="1" dirty="0" err="1" smtClean="0">
                <a:solidFill>
                  <a:srgbClr val="800000"/>
                </a:solidFill>
                <a:latin typeface="Courier"/>
                <a:cs typeface="Courier"/>
              </a:rPr>
              <a:t>testw.c</a:t>
            </a:r>
            <a:r>
              <a:rPr lang="en-US" sz="1200" b="1" dirty="0" smtClean="0">
                <a:solidFill>
                  <a:srgbClr val="800000"/>
                </a:solidFill>
                <a:latin typeface="Courier"/>
                <a:cs typeface="Courier"/>
              </a:rPr>
              <a:t>, 4 of 4</a:t>
            </a:r>
            <a:endParaRPr lang="en-US" sz="1200" b="1" dirty="0">
              <a:solidFill>
                <a:srgbClr val="800000"/>
              </a:solidFill>
              <a:latin typeface="Courier"/>
              <a:cs typeface="Courier"/>
            </a:endParaRPr>
          </a:p>
        </p:txBody>
      </p:sp>
      <p:sp>
        <p:nvSpPr>
          <p:cNvPr id="15" name="TextBox 14"/>
          <p:cNvSpPr txBox="1"/>
          <p:nvPr/>
        </p:nvSpPr>
        <p:spPr>
          <a:xfrm>
            <a:off x="6265332" y="2992551"/>
            <a:ext cx="2878667" cy="1015663"/>
          </a:xfrm>
          <a:prstGeom prst="rect">
            <a:avLst/>
          </a:prstGeom>
          <a:noFill/>
          <a:ln>
            <a:solidFill>
              <a:schemeClr val="tx1"/>
            </a:solidFill>
          </a:ln>
        </p:spPr>
        <p:txBody>
          <a:bodyPr wrap="square" rtlCol="0">
            <a:spAutoFit/>
          </a:bodyPr>
          <a:lstStyle/>
          <a:p>
            <a:r>
              <a:rPr lang="en-US" sz="2000" dirty="0" smtClean="0"/>
              <a:t>Note that we adjust the version number to be the </a:t>
            </a:r>
            <a:r>
              <a:rPr lang="en-US" sz="2000" dirty="0" err="1" smtClean="0"/>
              <a:t>k</a:t>
            </a:r>
            <a:r>
              <a:rPr lang="en-US" sz="2000" baseline="30000" dirty="0" err="1" smtClean="0"/>
              <a:t>th</a:t>
            </a:r>
            <a:r>
              <a:rPr lang="en-US" sz="2000" dirty="0" smtClean="0"/>
              <a:t> iteration number </a:t>
            </a:r>
            <a:endParaRPr lang="en-US" sz="2000" dirty="0"/>
          </a:p>
        </p:txBody>
      </p:sp>
      <p:cxnSp>
        <p:nvCxnSpPr>
          <p:cNvPr id="20" name="Straight Arrow Connector 19"/>
          <p:cNvCxnSpPr>
            <a:stCxn id="15" idx="1"/>
          </p:cNvCxnSpPr>
          <p:nvPr/>
        </p:nvCxnSpPr>
        <p:spPr>
          <a:xfrm flipH="1" flipV="1">
            <a:off x="3183468" y="3403601"/>
            <a:ext cx="3081864" cy="9678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261982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Management: Put and Get</a:t>
            </a:r>
            <a:endParaRPr lang="en-US" dirty="0"/>
          </a:p>
        </p:txBody>
      </p:sp>
      <p:sp>
        <p:nvSpPr>
          <p:cNvPr id="3" name="Content Placeholder 2"/>
          <p:cNvSpPr>
            <a:spLocks noGrp="1"/>
          </p:cNvSpPr>
          <p:nvPr>
            <p:ph idx="1"/>
          </p:nvPr>
        </p:nvSpPr>
        <p:spPr>
          <a:xfrm>
            <a:off x="457200" y="4487332"/>
            <a:ext cx="8229600" cy="2229557"/>
          </a:xfrm>
        </p:spPr>
        <p:txBody>
          <a:bodyPr/>
          <a:lstStyle/>
          <a:p>
            <a:r>
              <a:rPr lang="en-US" dirty="0" smtClean="0"/>
              <a:t>Applications </a:t>
            </a:r>
            <a:r>
              <a:rPr lang="en-US" b="1" dirty="0" smtClean="0"/>
              <a:t>put</a:t>
            </a:r>
            <a:r>
              <a:rPr lang="en-US" dirty="0" smtClean="0"/>
              <a:t> and </a:t>
            </a:r>
            <a:r>
              <a:rPr lang="en-US" b="1" dirty="0" smtClean="0"/>
              <a:t>get</a:t>
            </a:r>
            <a:r>
              <a:rPr lang="en-US" dirty="0" smtClean="0"/>
              <a:t> data </a:t>
            </a:r>
            <a:r>
              <a:rPr lang="en-US" dirty="0" smtClean="0"/>
              <a:t>into/out of </a:t>
            </a:r>
            <a:r>
              <a:rPr lang="en-US" dirty="0" smtClean="0"/>
              <a:t>the space. A single application can both put and get data (as in </a:t>
            </a:r>
            <a:r>
              <a:rPr lang="en-US" dirty="0" smtClean="0">
                <a:solidFill>
                  <a:schemeClr val="accent6"/>
                </a:solidFill>
              </a:rPr>
              <a:t>App1</a:t>
            </a:r>
            <a:r>
              <a:rPr lang="en-US" dirty="0" smtClean="0"/>
              <a:t>).</a:t>
            </a:r>
          </a:p>
          <a:p>
            <a:r>
              <a:rPr lang="en-US" b="1" dirty="0" smtClean="0"/>
              <a:t>Put: </a:t>
            </a:r>
            <a:r>
              <a:rPr lang="en-US" dirty="0" smtClean="0"/>
              <a:t>queries the space to insert data specified by a geometric descriptor</a:t>
            </a:r>
          </a:p>
          <a:p>
            <a:r>
              <a:rPr lang="en-US" b="1" dirty="0" smtClean="0"/>
              <a:t>Get: </a:t>
            </a:r>
            <a:r>
              <a:rPr lang="en-US" dirty="0" smtClean="0"/>
              <a:t>queries the space to retrieve data specified by a geometric descriptor</a:t>
            </a:r>
            <a:endParaRPr lang="en-US" b="1" dirty="0"/>
          </a:p>
        </p:txBody>
      </p:sp>
      <p:pic>
        <p:nvPicPr>
          <p:cNvPr id="4" name="Picture 3"/>
          <p:cNvPicPr>
            <a:picLocks noChangeAspect="1"/>
          </p:cNvPicPr>
          <p:nvPr/>
        </p:nvPicPr>
        <p:blipFill>
          <a:blip r:embed="rId2"/>
          <a:stretch>
            <a:fillRect/>
          </a:stretch>
        </p:blipFill>
        <p:spPr>
          <a:xfrm>
            <a:off x="2587035" y="1721555"/>
            <a:ext cx="3980275" cy="2545282"/>
          </a:xfrm>
          <a:prstGeom prst="rect">
            <a:avLst/>
          </a:prstGeom>
        </p:spPr>
      </p:pic>
      <p:sp>
        <p:nvSpPr>
          <p:cNvPr id="5" name="Rectangle 4"/>
          <p:cNvSpPr/>
          <p:nvPr/>
        </p:nvSpPr>
        <p:spPr>
          <a:xfrm>
            <a:off x="5387879" y="1885758"/>
            <a:ext cx="815879" cy="423333"/>
          </a:xfrm>
          <a:prstGeom prst="rect">
            <a:avLst/>
          </a:prstGeom>
          <a:gradFill flip="none" rotWithShape="1">
            <a:gsLst>
              <a:gs pos="0">
                <a:schemeClr val="accent6"/>
              </a:gs>
              <a:gs pos="100000">
                <a:srgbClr val="FFFFFF"/>
              </a:gs>
              <a:gs pos="91000">
                <a:schemeClr val="bg2"/>
              </a:gs>
            </a:gsLst>
            <a:lin ang="16200000" scaled="0"/>
            <a:tileRect/>
          </a:gra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900" dirty="0" smtClean="0"/>
              <a:t>App1</a:t>
            </a:r>
            <a:endParaRPr lang="en-US" sz="1900" dirty="0"/>
          </a:p>
        </p:txBody>
      </p:sp>
      <p:sp>
        <p:nvSpPr>
          <p:cNvPr id="6" name="Rectangle 5"/>
          <p:cNvSpPr/>
          <p:nvPr/>
        </p:nvSpPr>
        <p:spPr>
          <a:xfrm>
            <a:off x="5424825" y="3777673"/>
            <a:ext cx="815879" cy="423333"/>
          </a:xfrm>
          <a:prstGeom prst="rect">
            <a:avLst/>
          </a:prstGeom>
          <a:gradFill flip="none" rotWithShape="1">
            <a:gsLst>
              <a:gs pos="0">
                <a:srgbClr val="008000"/>
              </a:gs>
              <a:gs pos="100000">
                <a:srgbClr val="FFFFFF"/>
              </a:gs>
              <a:gs pos="87000">
                <a:schemeClr val="bg2"/>
              </a:gs>
            </a:gsLst>
            <a:lin ang="16200000" scaled="0"/>
            <a:tileRect/>
          </a:gra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900" dirty="0" smtClean="0"/>
              <a:t>App3</a:t>
            </a:r>
            <a:endParaRPr lang="en-US" sz="1900" dirty="0"/>
          </a:p>
        </p:txBody>
      </p:sp>
      <p:sp>
        <p:nvSpPr>
          <p:cNvPr id="7" name="Rectangle 6"/>
          <p:cNvSpPr/>
          <p:nvPr/>
        </p:nvSpPr>
        <p:spPr>
          <a:xfrm>
            <a:off x="2761673" y="3777673"/>
            <a:ext cx="815879" cy="423333"/>
          </a:xfrm>
          <a:prstGeom prst="rect">
            <a:avLst/>
          </a:prstGeom>
          <a:gradFill flip="none" rotWithShape="1">
            <a:gsLst>
              <a:gs pos="0">
                <a:srgbClr val="660066"/>
              </a:gs>
              <a:gs pos="100000">
                <a:srgbClr val="FFFFFF"/>
              </a:gs>
              <a:gs pos="93000">
                <a:schemeClr val="bg2"/>
              </a:gs>
            </a:gsLst>
            <a:lin ang="16200000" scaled="0"/>
            <a:tileRect/>
          </a:gradFill>
          <a:ln>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900" dirty="0" smtClean="0"/>
              <a:t>App2</a:t>
            </a:r>
            <a:endParaRPr lang="en-US" sz="1900" dirty="0"/>
          </a:p>
        </p:txBody>
      </p:sp>
      <p:sp>
        <p:nvSpPr>
          <p:cNvPr id="8" name="Rectangle 7"/>
          <p:cNvSpPr/>
          <p:nvPr/>
        </p:nvSpPr>
        <p:spPr>
          <a:xfrm>
            <a:off x="2646219" y="1776461"/>
            <a:ext cx="1310023" cy="423333"/>
          </a:xfrm>
          <a:prstGeom prst="rect">
            <a:avLst/>
          </a:prstGeom>
          <a:gradFill flip="none" rotWithShape="1">
            <a:gsLst>
              <a:gs pos="0">
                <a:srgbClr val="CE0026"/>
              </a:gs>
              <a:gs pos="100000">
                <a:srgbClr val="FFFFFF"/>
              </a:gs>
              <a:gs pos="96000">
                <a:schemeClr val="tx1">
                  <a:lumMod val="65000"/>
                  <a:lumOff val="35000"/>
                </a:schemeClr>
              </a:gs>
            </a:gsLst>
            <a:lin ang="16200000" scaled="0"/>
            <a:tileRect/>
          </a:gradFill>
          <a:ln>
            <a:solidFill>
              <a:srgbClr val="CE002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900" dirty="0" smtClean="0"/>
              <a:t>Simulation</a:t>
            </a:r>
            <a:endParaRPr lang="en-US" sz="1900" dirty="0"/>
          </a:p>
        </p:txBody>
      </p:sp>
    </p:spTree>
    <p:extLst>
      <p:ext uri="{BB962C8B-B14F-4D97-AF65-F5344CB8AC3E}">
        <p14:creationId xmlns:p14="http://schemas.microsoft.com/office/powerpoint/2010/main" val="3029255756"/>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6" name="Straight Arrow Connector 45"/>
          <p:cNvCxnSpPr/>
          <p:nvPr/>
        </p:nvCxnSpPr>
        <p:spPr>
          <a:xfrm>
            <a:off x="1702466" y="1648217"/>
            <a:ext cx="5512748" cy="851128"/>
          </a:xfrm>
          <a:prstGeom prst="straightConnector1">
            <a:avLst/>
          </a:prstGeom>
          <a:ln>
            <a:solidFill>
              <a:srgbClr val="008000"/>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smtClean="0"/>
              <a:t>Example 6, Get </a:t>
            </a:r>
            <a:r>
              <a:rPr lang="en-US" dirty="0" smtClean="0"/>
              <a:t>Tasks </a:t>
            </a:r>
            <a:r>
              <a:rPr lang="en-US" dirty="0" smtClean="0"/>
              <a:t>from </a:t>
            </a:r>
            <a:r>
              <a:rPr lang="en-US" dirty="0" smtClean="0"/>
              <a:t>the </a:t>
            </a:r>
            <a:r>
              <a:rPr lang="en-US" dirty="0" smtClean="0"/>
              <a:t>Space According to Rank, Operate on this Data</a:t>
            </a:r>
            <a:endParaRPr lang="en-US" dirty="0"/>
          </a:p>
        </p:txBody>
      </p:sp>
      <p:sp>
        <p:nvSpPr>
          <p:cNvPr id="6" name="Rectangle 5"/>
          <p:cNvSpPr/>
          <p:nvPr/>
        </p:nvSpPr>
        <p:spPr>
          <a:xfrm>
            <a:off x="603250" y="1571625"/>
            <a:ext cx="1047750" cy="1063625"/>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606424" y="2352675"/>
            <a:ext cx="1063625" cy="276999"/>
          </a:xfrm>
          <a:prstGeom prst="rect">
            <a:avLst/>
          </a:prstGeom>
          <a:noFill/>
        </p:spPr>
        <p:txBody>
          <a:bodyPr wrap="square" rtlCol="0">
            <a:spAutoFit/>
          </a:bodyPr>
          <a:lstStyle/>
          <a:p>
            <a:pPr algn="ctr"/>
            <a:r>
              <a:rPr lang="en-US" sz="1200" b="1" dirty="0" smtClean="0">
                <a:solidFill>
                  <a:srgbClr val="FFFFFF"/>
                </a:solidFill>
              </a:rPr>
              <a:t>512x512</a:t>
            </a:r>
            <a:endParaRPr lang="en-US" sz="1200" b="1" dirty="0">
              <a:solidFill>
                <a:srgbClr val="FFFFFF"/>
              </a:solidFill>
            </a:endParaRPr>
          </a:p>
        </p:txBody>
      </p:sp>
      <p:sp>
        <p:nvSpPr>
          <p:cNvPr id="7" name="Rectangle 6"/>
          <p:cNvSpPr/>
          <p:nvPr/>
        </p:nvSpPr>
        <p:spPr>
          <a:xfrm>
            <a:off x="1120775" y="2136775"/>
            <a:ext cx="1047750" cy="1063625"/>
          </a:xfrm>
          <a:prstGeom prst="rect">
            <a:avLst/>
          </a:prstGeom>
          <a:solidFill>
            <a:schemeClr val="accent2">
              <a:lumMod val="60000"/>
              <a:lumOff val="40000"/>
            </a:schemeClr>
          </a:solidFill>
          <a:ln>
            <a:solidFill>
              <a:schemeClr val="accent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1120774" y="2930525"/>
            <a:ext cx="1063625" cy="276999"/>
          </a:xfrm>
          <a:prstGeom prst="rect">
            <a:avLst/>
          </a:prstGeom>
          <a:noFill/>
        </p:spPr>
        <p:txBody>
          <a:bodyPr wrap="square" rtlCol="0">
            <a:spAutoFit/>
          </a:bodyPr>
          <a:lstStyle/>
          <a:p>
            <a:pPr algn="ctr"/>
            <a:r>
              <a:rPr lang="en-US" sz="1200" b="1" dirty="0" smtClean="0"/>
              <a:t>512x512</a:t>
            </a:r>
            <a:endParaRPr lang="en-US" sz="1200" b="1" dirty="0"/>
          </a:p>
        </p:txBody>
      </p:sp>
      <p:sp>
        <p:nvSpPr>
          <p:cNvPr id="8" name="Rectangle 7"/>
          <p:cNvSpPr/>
          <p:nvPr/>
        </p:nvSpPr>
        <p:spPr>
          <a:xfrm>
            <a:off x="1644650" y="2628900"/>
            <a:ext cx="1047750" cy="1063625"/>
          </a:xfrm>
          <a:prstGeom prst="rect">
            <a:avLst/>
          </a:prstGeom>
          <a:solidFill>
            <a:schemeClr val="accent2">
              <a:lumMod val="20000"/>
              <a:lumOff val="80000"/>
            </a:schemeClr>
          </a:solidFill>
          <a:ln>
            <a:solidFill>
              <a:schemeClr val="accent2">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2914650" y="4105275"/>
            <a:ext cx="1047750" cy="1063625"/>
          </a:xfrm>
          <a:prstGeom prst="rect">
            <a:avLst/>
          </a:prstGeom>
          <a:solidFill>
            <a:srgbClr val="D1D1F0"/>
          </a:solidFill>
          <a:ln>
            <a:solidFill>
              <a:srgbClr val="D1D1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2914649" y="4883150"/>
            <a:ext cx="1063625" cy="276999"/>
          </a:xfrm>
          <a:prstGeom prst="rect">
            <a:avLst/>
          </a:prstGeom>
          <a:noFill/>
        </p:spPr>
        <p:txBody>
          <a:bodyPr wrap="square" rtlCol="0">
            <a:spAutoFit/>
          </a:bodyPr>
          <a:lstStyle/>
          <a:p>
            <a:pPr algn="ctr"/>
            <a:r>
              <a:rPr lang="en-US" sz="1200" b="1" dirty="0" smtClean="0"/>
              <a:t>512x512</a:t>
            </a:r>
            <a:endParaRPr lang="en-US" sz="1200" b="1" dirty="0"/>
          </a:p>
        </p:txBody>
      </p:sp>
      <p:sp>
        <p:nvSpPr>
          <p:cNvPr id="10" name="Rectangle 9"/>
          <p:cNvSpPr/>
          <p:nvPr/>
        </p:nvSpPr>
        <p:spPr>
          <a:xfrm>
            <a:off x="3438525" y="4629150"/>
            <a:ext cx="1047750" cy="1063625"/>
          </a:xfrm>
          <a:prstGeom prst="rect">
            <a:avLst/>
          </a:prstGeom>
          <a:solidFill>
            <a:schemeClr val="accent2">
              <a:lumMod val="60000"/>
              <a:lumOff val="40000"/>
            </a:schemeClr>
          </a:solidFill>
          <a:ln>
            <a:solidFill>
              <a:schemeClr val="accent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3438524" y="5407025"/>
            <a:ext cx="1063625" cy="276999"/>
          </a:xfrm>
          <a:prstGeom prst="rect">
            <a:avLst/>
          </a:prstGeom>
          <a:noFill/>
        </p:spPr>
        <p:txBody>
          <a:bodyPr wrap="square" rtlCol="0">
            <a:spAutoFit/>
          </a:bodyPr>
          <a:lstStyle/>
          <a:p>
            <a:pPr algn="ctr"/>
            <a:r>
              <a:rPr lang="en-US" sz="1200" b="1" dirty="0" smtClean="0"/>
              <a:t>512x512</a:t>
            </a:r>
            <a:endParaRPr lang="en-US" sz="1200" b="1" dirty="0"/>
          </a:p>
        </p:txBody>
      </p:sp>
      <p:sp>
        <p:nvSpPr>
          <p:cNvPr id="12" name="TextBox 11"/>
          <p:cNvSpPr txBox="1"/>
          <p:nvPr/>
        </p:nvSpPr>
        <p:spPr>
          <a:xfrm>
            <a:off x="2619375" y="3556000"/>
            <a:ext cx="1079500" cy="461665"/>
          </a:xfrm>
          <a:prstGeom prst="rect">
            <a:avLst/>
          </a:prstGeom>
          <a:noFill/>
        </p:spPr>
        <p:txBody>
          <a:bodyPr wrap="square" rtlCol="0">
            <a:spAutoFit/>
          </a:bodyPr>
          <a:lstStyle/>
          <a:p>
            <a:r>
              <a:rPr lang="en-US" dirty="0" smtClean="0"/>
              <a:t>…</a:t>
            </a:r>
            <a:endParaRPr lang="en-US" dirty="0"/>
          </a:p>
        </p:txBody>
      </p:sp>
      <p:sp>
        <p:nvSpPr>
          <p:cNvPr id="11" name="Rectangle 10"/>
          <p:cNvSpPr/>
          <p:nvPr/>
        </p:nvSpPr>
        <p:spPr>
          <a:xfrm>
            <a:off x="3962400" y="5168900"/>
            <a:ext cx="1047750" cy="1063625"/>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603250" y="1571625"/>
            <a:ext cx="508000" cy="461665"/>
          </a:xfrm>
          <a:prstGeom prst="rect">
            <a:avLst/>
          </a:prstGeom>
          <a:noFill/>
        </p:spPr>
        <p:txBody>
          <a:bodyPr wrap="square" rtlCol="0">
            <a:spAutoFit/>
          </a:bodyPr>
          <a:lstStyle/>
          <a:p>
            <a:r>
              <a:rPr lang="en-US" b="1" dirty="0" smtClean="0">
                <a:solidFill>
                  <a:schemeClr val="bg1"/>
                </a:solidFill>
              </a:rPr>
              <a:t>0</a:t>
            </a:r>
            <a:endParaRPr lang="en-US" b="1" dirty="0">
              <a:solidFill>
                <a:schemeClr val="bg1"/>
              </a:solidFill>
            </a:endParaRPr>
          </a:p>
        </p:txBody>
      </p:sp>
      <p:sp>
        <p:nvSpPr>
          <p:cNvPr id="15" name="TextBox 14"/>
          <p:cNvSpPr txBox="1"/>
          <p:nvPr/>
        </p:nvSpPr>
        <p:spPr>
          <a:xfrm>
            <a:off x="1104900" y="2120900"/>
            <a:ext cx="508000" cy="461665"/>
          </a:xfrm>
          <a:prstGeom prst="rect">
            <a:avLst/>
          </a:prstGeom>
          <a:noFill/>
        </p:spPr>
        <p:txBody>
          <a:bodyPr wrap="square" rtlCol="0">
            <a:spAutoFit/>
          </a:bodyPr>
          <a:lstStyle/>
          <a:p>
            <a:r>
              <a:rPr lang="en-US" b="1" dirty="0"/>
              <a:t>1</a:t>
            </a:r>
          </a:p>
        </p:txBody>
      </p:sp>
      <p:sp>
        <p:nvSpPr>
          <p:cNvPr id="16" name="TextBox 15"/>
          <p:cNvSpPr txBox="1"/>
          <p:nvPr/>
        </p:nvSpPr>
        <p:spPr>
          <a:xfrm>
            <a:off x="1644650" y="2628900"/>
            <a:ext cx="508000" cy="461665"/>
          </a:xfrm>
          <a:prstGeom prst="rect">
            <a:avLst/>
          </a:prstGeom>
          <a:noFill/>
        </p:spPr>
        <p:txBody>
          <a:bodyPr wrap="square" rtlCol="0">
            <a:spAutoFit/>
          </a:bodyPr>
          <a:lstStyle/>
          <a:p>
            <a:r>
              <a:rPr lang="en-US" b="1" dirty="0"/>
              <a:t>2</a:t>
            </a:r>
          </a:p>
        </p:txBody>
      </p:sp>
      <p:sp>
        <p:nvSpPr>
          <p:cNvPr id="17" name="TextBox 16"/>
          <p:cNvSpPr txBox="1"/>
          <p:nvPr/>
        </p:nvSpPr>
        <p:spPr>
          <a:xfrm>
            <a:off x="2914649" y="4105275"/>
            <a:ext cx="784225" cy="461665"/>
          </a:xfrm>
          <a:prstGeom prst="rect">
            <a:avLst/>
          </a:prstGeom>
          <a:noFill/>
        </p:spPr>
        <p:txBody>
          <a:bodyPr wrap="square" rtlCol="0">
            <a:spAutoFit/>
          </a:bodyPr>
          <a:lstStyle/>
          <a:p>
            <a:r>
              <a:rPr lang="en-US" b="1" dirty="0" smtClean="0"/>
              <a:t>47</a:t>
            </a:r>
            <a:endParaRPr lang="en-US" b="1" dirty="0"/>
          </a:p>
        </p:txBody>
      </p:sp>
      <p:sp>
        <p:nvSpPr>
          <p:cNvPr id="18" name="TextBox 17"/>
          <p:cNvSpPr txBox="1"/>
          <p:nvPr/>
        </p:nvSpPr>
        <p:spPr>
          <a:xfrm>
            <a:off x="3448049" y="4622800"/>
            <a:ext cx="784225" cy="461665"/>
          </a:xfrm>
          <a:prstGeom prst="rect">
            <a:avLst/>
          </a:prstGeom>
          <a:noFill/>
        </p:spPr>
        <p:txBody>
          <a:bodyPr wrap="square" rtlCol="0">
            <a:spAutoFit/>
          </a:bodyPr>
          <a:lstStyle/>
          <a:p>
            <a:r>
              <a:rPr lang="en-US" b="1" dirty="0" smtClean="0"/>
              <a:t>48</a:t>
            </a:r>
            <a:endParaRPr lang="en-US" b="1" dirty="0"/>
          </a:p>
        </p:txBody>
      </p:sp>
      <p:sp>
        <p:nvSpPr>
          <p:cNvPr id="20" name="TextBox 19"/>
          <p:cNvSpPr txBox="1"/>
          <p:nvPr/>
        </p:nvSpPr>
        <p:spPr>
          <a:xfrm>
            <a:off x="1650999" y="3413125"/>
            <a:ext cx="1063625" cy="276999"/>
          </a:xfrm>
          <a:prstGeom prst="rect">
            <a:avLst/>
          </a:prstGeom>
          <a:noFill/>
        </p:spPr>
        <p:txBody>
          <a:bodyPr wrap="square" rtlCol="0">
            <a:spAutoFit/>
          </a:bodyPr>
          <a:lstStyle/>
          <a:p>
            <a:pPr algn="ctr"/>
            <a:r>
              <a:rPr lang="en-US" sz="1200" b="1" dirty="0" smtClean="0"/>
              <a:t>512x512</a:t>
            </a:r>
            <a:endParaRPr lang="en-US" sz="1200" b="1" dirty="0"/>
          </a:p>
        </p:txBody>
      </p:sp>
      <p:sp>
        <p:nvSpPr>
          <p:cNvPr id="19" name="TextBox 18"/>
          <p:cNvSpPr txBox="1"/>
          <p:nvPr/>
        </p:nvSpPr>
        <p:spPr>
          <a:xfrm>
            <a:off x="3956049" y="5162550"/>
            <a:ext cx="784225" cy="461665"/>
          </a:xfrm>
          <a:prstGeom prst="rect">
            <a:avLst/>
          </a:prstGeom>
          <a:noFill/>
        </p:spPr>
        <p:txBody>
          <a:bodyPr wrap="square" rtlCol="0">
            <a:spAutoFit/>
          </a:bodyPr>
          <a:lstStyle/>
          <a:p>
            <a:r>
              <a:rPr lang="en-US" b="1" dirty="0" smtClean="0">
                <a:solidFill>
                  <a:srgbClr val="FFFFFF"/>
                </a:solidFill>
              </a:rPr>
              <a:t>49</a:t>
            </a:r>
            <a:endParaRPr lang="en-US" b="1" dirty="0">
              <a:solidFill>
                <a:srgbClr val="FFFFFF"/>
              </a:solidFill>
            </a:endParaRPr>
          </a:p>
        </p:txBody>
      </p:sp>
      <p:sp>
        <p:nvSpPr>
          <p:cNvPr id="21" name="TextBox 20"/>
          <p:cNvSpPr txBox="1"/>
          <p:nvPr/>
        </p:nvSpPr>
        <p:spPr>
          <a:xfrm>
            <a:off x="3962399" y="5962650"/>
            <a:ext cx="1063625" cy="276999"/>
          </a:xfrm>
          <a:prstGeom prst="rect">
            <a:avLst/>
          </a:prstGeom>
          <a:noFill/>
        </p:spPr>
        <p:txBody>
          <a:bodyPr wrap="square" rtlCol="0">
            <a:spAutoFit/>
          </a:bodyPr>
          <a:lstStyle/>
          <a:p>
            <a:pPr algn="ctr"/>
            <a:r>
              <a:rPr lang="en-US" sz="1200" b="1" dirty="0" smtClean="0">
                <a:solidFill>
                  <a:srgbClr val="FFFFFF"/>
                </a:solidFill>
              </a:rPr>
              <a:t>512x512</a:t>
            </a:r>
            <a:endParaRPr lang="en-US" sz="1200" b="1" dirty="0">
              <a:solidFill>
                <a:srgbClr val="FFFFFF"/>
              </a:solidFill>
            </a:endParaRPr>
          </a:p>
        </p:txBody>
      </p:sp>
      <p:sp>
        <p:nvSpPr>
          <p:cNvPr id="48" name="TextBox 47"/>
          <p:cNvSpPr txBox="1"/>
          <p:nvPr/>
        </p:nvSpPr>
        <p:spPr>
          <a:xfrm rot="542116">
            <a:off x="4042564" y="1646544"/>
            <a:ext cx="1287403" cy="400110"/>
          </a:xfrm>
          <a:prstGeom prst="rect">
            <a:avLst/>
          </a:prstGeom>
          <a:noFill/>
        </p:spPr>
        <p:txBody>
          <a:bodyPr wrap="square" rtlCol="0">
            <a:spAutoFit/>
          </a:bodyPr>
          <a:lstStyle/>
          <a:p>
            <a:r>
              <a:rPr lang="en-US" sz="2000" b="1" dirty="0" smtClean="0">
                <a:solidFill>
                  <a:srgbClr val="008000"/>
                </a:solidFill>
                <a:latin typeface="Courier"/>
                <a:cs typeface="Courier"/>
              </a:rPr>
              <a:t>get</a:t>
            </a:r>
            <a:r>
              <a:rPr lang="en-US" sz="2000" b="1" dirty="0" smtClean="0">
                <a:solidFill>
                  <a:srgbClr val="008000"/>
                </a:solidFill>
              </a:rPr>
              <a:t>()</a:t>
            </a:r>
            <a:endParaRPr lang="en-US" sz="2000" b="1" dirty="0">
              <a:solidFill>
                <a:srgbClr val="008000"/>
              </a:solidFill>
            </a:endParaRPr>
          </a:p>
        </p:txBody>
      </p:sp>
      <p:cxnSp>
        <p:nvCxnSpPr>
          <p:cNvPr id="29" name="Straight Arrow Connector 28"/>
          <p:cNvCxnSpPr/>
          <p:nvPr/>
        </p:nvCxnSpPr>
        <p:spPr>
          <a:xfrm flipH="1" flipV="1">
            <a:off x="2215909" y="2242657"/>
            <a:ext cx="3486002" cy="472848"/>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flipH="1" flipV="1">
            <a:off x="2719611" y="2786846"/>
            <a:ext cx="2685044" cy="347468"/>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flipH="1">
            <a:off x="3999444" y="3661203"/>
            <a:ext cx="1675443" cy="486359"/>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flipH="1">
            <a:off x="4506919" y="3917892"/>
            <a:ext cx="2424551" cy="831690"/>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flipH="1">
            <a:off x="5026329" y="3728753"/>
            <a:ext cx="3283327" cy="1594176"/>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26" name="Cloud 25"/>
          <p:cNvSpPr/>
          <p:nvPr/>
        </p:nvSpPr>
        <p:spPr>
          <a:xfrm>
            <a:off x="5071597" y="2428187"/>
            <a:ext cx="3929528" cy="1565978"/>
          </a:xfrm>
          <a:prstGeom prst="cloud">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b="1" dirty="0" err="1" smtClean="0"/>
              <a:t>DataSpaces</a:t>
            </a:r>
            <a:r>
              <a:rPr lang="en-US" b="1" dirty="0" smtClean="0"/>
              <a:t>   </a:t>
            </a:r>
          </a:p>
          <a:p>
            <a:pPr algn="ctr"/>
            <a:r>
              <a:rPr lang="en-US" b="1" dirty="0"/>
              <a:t> </a:t>
            </a:r>
            <a:r>
              <a:rPr lang="en-US" b="1" dirty="0" smtClean="0"/>
              <a:t>     Staging Area</a:t>
            </a:r>
            <a:endParaRPr lang="en-US" b="1" dirty="0"/>
          </a:p>
        </p:txBody>
      </p:sp>
      <p:sp>
        <p:nvSpPr>
          <p:cNvPr id="57" name="TextBox 56"/>
          <p:cNvSpPr txBox="1"/>
          <p:nvPr/>
        </p:nvSpPr>
        <p:spPr>
          <a:xfrm rot="542116">
            <a:off x="3965267" y="2150202"/>
            <a:ext cx="1287403" cy="400110"/>
          </a:xfrm>
          <a:prstGeom prst="rect">
            <a:avLst/>
          </a:prstGeom>
          <a:noFill/>
        </p:spPr>
        <p:txBody>
          <a:bodyPr wrap="square" rtlCol="0">
            <a:spAutoFit/>
          </a:bodyPr>
          <a:lstStyle/>
          <a:p>
            <a:r>
              <a:rPr lang="en-US" sz="2000" b="1" dirty="0" smtClean="0">
                <a:solidFill>
                  <a:srgbClr val="008000"/>
                </a:solidFill>
                <a:latin typeface="Courier"/>
                <a:cs typeface="Courier"/>
              </a:rPr>
              <a:t>get</a:t>
            </a:r>
            <a:r>
              <a:rPr lang="en-US" sz="2000" b="1" dirty="0" smtClean="0">
                <a:solidFill>
                  <a:srgbClr val="008000"/>
                </a:solidFill>
              </a:rPr>
              <a:t>()</a:t>
            </a:r>
            <a:endParaRPr lang="en-US" sz="2000" b="1" dirty="0">
              <a:solidFill>
                <a:srgbClr val="008000"/>
              </a:solidFill>
            </a:endParaRPr>
          </a:p>
        </p:txBody>
      </p:sp>
      <p:sp>
        <p:nvSpPr>
          <p:cNvPr id="58" name="TextBox 57"/>
          <p:cNvSpPr txBox="1"/>
          <p:nvPr/>
        </p:nvSpPr>
        <p:spPr>
          <a:xfrm rot="542116">
            <a:off x="3911220" y="2596034"/>
            <a:ext cx="1287403" cy="400110"/>
          </a:xfrm>
          <a:prstGeom prst="rect">
            <a:avLst/>
          </a:prstGeom>
          <a:noFill/>
        </p:spPr>
        <p:txBody>
          <a:bodyPr wrap="square" rtlCol="0">
            <a:spAutoFit/>
          </a:bodyPr>
          <a:lstStyle/>
          <a:p>
            <a:r>
              <a:rPr lang="en-US" sz="2000" b="1" dirty="0" smtClean="0">
                <a:solidFill>
                  <a:srgbClr val="008000"/>
                </a:solidFill>
                <a:latin typeface="Courier"/>
                <a:cs typeface="Courier"/>
              </a:rPr>
              <a:t>get</a:t>
            </a:r>
            <a:r>
              <a:rPr lang="en-US" sz="2000" b="1" dirty="0" smtClean="0">
                <a:solidFill>
                  <a:srgbClr val="008000"/>
                </a:solidFill>
              </a:rPr>
              <a:t>()</a:t>
            </a:r>
            <a:endParaRPr lang="en-US" sz="2000" b="1" dirty="0">
              <a:solidFill>
                <a:srgbClr val="008000"/>
              </a:solidFill>
            </a:endParaRPr>
          </a:p>
        </p:txBody>
      </p:sp>
      <p:sp>
        <p:nvSpPr>
          <p:cNvPr id="59" name="TextBox 58"/>
          <p:cNvSpPr txBox="1"/>
          <p:nvPr/>
        </p:nvSpPr>
        <p:spPr>
          <a:xfrm rot="20599124">
            <a:off x="4262522" y="3420140"/>
            <a:ext cx="1287403" cy="400110"/>
          </a:xfrm>
          <a:prstGeom prst="rect">
            <a:avLst/>
          </a:prstGeom>
          <a:noFill/>
        </p:spPr>
        <p:txBody>
          <a:bodyPr wrap="square" rtlCol="0">
            <a:spAutoFit/>
          </a:bodyPr>
          <a:lstStyle/>
          <a:p>
            <a:r>
              <a:rPr lang="en-US" sz="2000" b="1" dirty="0" smtClean="0">
                <a:solidFill>
                  <a:srgbClr val="008000"/>
                </a:solidFill>
                <a:latin typeface="Courier"/>
                <a:cs typeface="Courier"/>
              </a:rPr>
              <a:t>get</a:t>
            </a:r>
            <a:r>
              <a:rPr lang="en-US" sz="2000" b="1" dirty="0" smtClean="0">
                <a:solidFill>
                  <a:srgbClr val="008000"/>
                </a:solidFill>
              </a:rPr>
              <a:t>()</a:t>
            </a:r>
            <a:endParaRPr lang="en-US" sz="2000" b="1" dirty="0">
              <a:solidFill>
                <a:srgbClr val="008000"/>
              </a:solidFill>
            </a:endParaRPr>
          </a:p>
        </p:txBody>
      </p:sp>
      <p:sp>
        <p:nvSpPr>
          <p:cNvPr id="60" name="TextBox 59"/>
          <p:cNvSpPr txBox="1"/>
          <p:nvPr/>
        </p:nvSpPr>
        <p:spPr>
          <a:xfrm rot="20377112">
            <a:off x="4640849" y="4014579"/>
            <a:ext cx="1287403" cy="400110"/>
          </a:xfrm>
          <a:prstGeom prst="rect">
            <a:avLst/>
          </a:prstGeom>
          <a:noFill/>
        </p:spPr>
        <p:txBody>
          <a:bodyPr wrap="square" rtlCol="0">
            <a:spAutoFit/>
          </a:bodyPr>
          <a:lstStyle/>
          <a:p>
            <a:r>
              <a:rPr lang="en-US" sz="2000" b="1" dirty="0" smtClean="0">
                <a:solidFill>
                  <a:srgbClr val="008000"/>
                </a:solidFill>
                <a:latin typeface="Courier"/>
                <a:cs typeface="Courier"/>
              </a:rPr>
              <a:t>get</a:t>
            </a:r>
            <a:r>
              <a:rPr lang="en-US" sz="2000" b="1" dirty="0" smtClean="0">
                <a:solidFill>
                  <a:srgbClr val="008000"/>
                </a:solidFill>
              </a:rPr>
              <a:t>()</a:t>
            </a:r>
            <a:endParaRPr lang="en-US" sz="2000" b="1" dirty="0">
              <a:solidFill>
                <a:srgbClr val="008000"/>
              </a:solidFill>
            </a:endParaRPr>
          </a:p>
        </p:txBody>
      </p:sp>
      <p:sp>
        <p:nvSpPr>
          <p:cNvPr id="61" name="TextBox 60"/>
          <p:cNvSpPr txBox="1"/>
          <p:nvPr/>
        </p:nvSpPr>
        <p:spPr>
          <a:xfrm rot="20139742">
            <a:off x="5032686" y="4568488"/>
            <a:ext cx="1287403" cy="400110"/>
          </a:xfrm>
          <a:prstGeom prst="rect">
            <a:avLst/>
          </a:prstGeom>
          <a:noFill/>
        </p:spPr>
        <p:txBody>
          <a:bodyPr wrap="square" rtlCol="0">
            <a:spAutoFit/>
          </a:bodyPr>
          <a:lstStyle/>
          <a:p>
            <a:r>
              <a:rPr lang="en-US" sz="2000" b="1" dirty="0" smtClean="0">
                <a:solidFill>
                  <a:srgbClr val="008000"/>
                </a:solidFill>
                <a:latin typeface="Courier"/>
                <a:cs typeface="Courier"/>
              </a:rPr>
              <a:t>get</a:t>
            </a:r>
            <a:r>
              <a:rPr lang="en-US" sz="2000" b="1" dirty="0" smtClean="0">
                <a:solidFill>
                  <a:srgbClr val="008000"/>
                </a:solidFill>
              </a:rPr>
              <a:t>()</a:t>
            </a:r>
            <a:endParaRPr lang="en-US" sz="2000" b="1" dirty="0">
              <a:solidFill>
                <a:srgbClr val="008000"/>
              </a:solidFill>
            </a:endParaRPr>
          </a:p>
        </p:txBody>
      </p:sp>
    </p:spTree>
    <p:extLst>
      <p:ext uri="{BB962C8B-B14F-4D97-AF65-F5344CB8AC3E}">
        <p14:creationId xmlns:p14="http://schemas.microsoft.com/office/powerpoint/2010/main" val="3129270900"/>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Screen Shot 2015-01-24 at 10.17.4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559380" cy="6858000"/>
          </a:xfrm>
          <a:prstGeom prst="rect">
            <a:avLst/>
          </a:prstGeom>
        </p:spPr>
      </p:pic>
      <p:sp>
        <p:nvSpPr>
          <p:cNvPr id="6" name="Rectangle 5"/>
          <p:cNvSpPr/>
          <p:nvPr/>
        </p:nvSpPr>
        <p:spPr>
          <a:xfrm>
            <a:off x="5512748" y="1"/>
            <a:ext cx="3631253" cy="6508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5898443" y="0"/>
            <a:ext cx="3245557" cy="276999"/>
          </a:xfrm>
          <a:prstGeom prst="rect">
            <a:avLst/>
          </a:prstGeom>
          <a:noFill/>
        </p:spPr>
        <p:txBody>
          <a:bodyPr wrap="square" rtlCol="0">
            <a:spAutoFit/>
          </a:bodyPr>
          <a:lstStyle/>
          <a:p>
            <a:pPr algn="r"/>
            <a:r>
              <a:rPr lang="en-US" sz="1200" b="1" dirty="0" smtClean="0">
                <a:solidFill>
                  <a:srgbClr val="800000"/>
                </a:solidFill>
                <a:latin typeface="Courier"/>
                <a:cs typeface="Courier"/>
              </a:rPr>
              <a:t>Example 6, </a:t>
            </a:r>
            <a:r>
              <a:rPr lang="en-US" sz="1200" b="1" dirty="0" err="1" smtClean="0">
                <a:solidFill>
                  <a:srgbClr val="800000"/>
                </a:solidFill>
                <a:latin typeface="Courier"/>
                <a:cs typeface="Courier"/>
              </a:rPr>
              <a:t>testr.c</a:t>
            </a:r>
            <a:r>
              <a:rPr lang="en-US" sz="1200" b="1" dirty="0" smtClean="0">
                <a:solidFill>
                  <a:srgbClr val="800000"/>
                </a:solidFill>
                <a:latin typeface="Courier"/>
                <a:cs typeface="Courier"/>
              </a:rPr>
              <a:t>, 1 of 2</a:t>
            </a:r>
            <a:endParaRPr lang="en-US" sz="1200" b="1" dirty="0">
              <a:solidFill>
                <a:srgbClr val="800000"/>
              </a:solidFill>
              <a:latin typeface="Courier"/>
              <a:cs typeface="Courier"/>
            </a:endParaRPr>
          </a:p>
        </p:txBody>
      </p:sp>
      <p:sp>
        <p:nvSpPr>
          <p:cNvPr id="7" name="TextBox 6"/>
          <p:cNvSpPr txBox="1"/>
          <p:nvPr/>
        </p:nvSpPr>
        <p:spPr>
          <a:xfrm>
            <a:off x="5732384" y="1334062"/>
            <a:ext cx="2977444" cy="707886"/>
          </a:xfrm>
          <a:prstGeom prst="rect">
            <a:avLst/>
          </a:prstGeom>
          <a:noFill/>
          <a:ln>
            <a:solidFill>
              <a:schemeClr val="tx1"/>
            </a:solidFill>
          </a:ln>
        </p:spPr>
        <p:txBody>
          <a:bodyPr wrap="square" rtlCol="0">
            <a:spAutoFit/>
          </a:bodyPr>
          <a:lstStyle/>
          <a:p>
            <a:r>
              <a:rPr lang="en-US" sz="2000" dirty="0" smtClean="0"/>
              <a:t>Setup the structure to create the bitmap image</a:t>
            </a:r>
            <a:endParaRPr lang="en-US" sz="2000" dirty="0"/>
          </a:p>
        </p:txBody>
      </p:sp>
      <p:cxnSp>
        <p:nvCxnSpPr>
          <p:cNvPr id="9" name="Straight Arrow Connector 8"/>
          <p:cNvCxnSpPr>
            <a:stCxn id="7" idx="1"/>
          </p:cNvCxnSpPr>
          <p:nvPr/>
        </p:nvCxnSpPr>
        <p:spPr>
          <a:xfrm flipH="1">
            <a:off x="4673600" y="1688005"/>
            <a:ext cx="1058784" cy="7306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732384" y="3366062"/>
            <a:ext cx="2977444" cy="707886"/>
          </a:xfrm>
          <a:prstGeom prst="rect">
            <a:avLst/>
          </a:prstGeom>
          <a:noFill/>
          <a:ln>
            <a:solidFill>
              <a:schemeClr val="tx1"/>
            </a:solidFill>
          </a:ln>
        </p:spPr>
        <p:txBody>
          <a:bodyPr wrap="square" rtlCol="0">
            <a:spAutoFit/>
          </a:bodyPr>
          <a:lstStyle/>
          <a:p>
            <a:r>
              <a:rPr lang="en-US" sz="2000" dirty="0" smtClean="0"/>
              <a:t>Setup the buffer for the 512x512 matrix</a:t>
            </a:r>
            <a:endParaRPr lang="en-US" sz="2000" dirty="0"/>
          </a:p>
        </p:txBody>
      </p:sp>
      <p:cxnSp>
        <p:nvCxnSpPr>
          <p:cNvPr id="12" name="Straight Arrow Connector 11"/>
          <p:cNvCxnSpPr>
            <a:stCxn id="10" idx="1"/>
          </p:cNvCxnSpPr>
          <p:nvPr/>
        </p:nvCxnSpPr>
        <p:spPr>
          <a:xfrm flipH="1">
            <a:off x="3217333" y="3720005"/>
            <a:ext cx="2515051" cy="532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5732384" y="5448862"/>
            <a:ext cx="2977444" cy="1015663"/>
          </a:xfrm>
          <a:prstGeom prst="rect">
            <a:avLst/>
          </a:prstGeom>
          <a:noFill/>
          <a:ln>
            <a:solidFill>
              <a:schemeClr val="tx1"/>
            </a:solidFill>
          </a:ln>
        </p:spPr>
        <p:txBody>
          <a:bodyPr wrap="square" rtlCol="0">
            <a:spAutoFit/>
          </a:bodyPr>
          <a:lstStyle/>
          <a:p>
            <a:r>
              <a:rPr lang="en-US" sz="2000" dirty="0" smtClean="0"/>
              <a:t>Divide the work for the 50 images among the number of processes</a:t>
            </a:r>
            <a:endParaRPr lang="en-US" sz="2000" dirty="0"/>
          </a:p>
        </p:txBody>
      </p:sp>
      <p:cxnSp>
        <p:nvCxnSpPr>
          <p:cNvPr id="15" name="Straight Arrow Connector 14"/>
          <p:cNvCxnSpPr>
            <a:stCxn id="13" idx="1"/>
          </p:cNvCxnSpPr>
          <p:nvPr/>
        </p:nvCxnSpPr>
        <p:spPr>
          <a:xfrm flipH="1">
            <a:off x="3454400" y="5956694"/>
            <a:ext cx="2277984" cy="15623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543100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Screen Shot 2015-01-24 at 10.18.4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53930"/>
            <a:ext cx="6120110" cy="3429264"/>
          </a:xfrm>
          <a:prstGeom prst="rect">
            <a:avLst/>
          </a:prstGeom>
        </p:spPr>
      </p:pic>
      <p:sp>
        <p:nvSpPr>
          <p:cNvPr id="6" name="TextBox 5"/>
          <p:cNvSpPr txBox="1"/>
          <p:nvPr/>
        </p:nvSpPr>
        <p:spPr>
          <a:xfrm>
            <a:off x="5898443" y="650875"/>
            <a:ext cx="3245557" cy="276999"/>
          </a:xfrm>
          <a:prstGeom prst="rect">
            <a:avLst/>
          </a:prstGeom>
          <a:noFill/>
        </p:spPr>
        <p:txBody>
          <a:bodyPr wrap="square" rtlCol="0">
            <a:spAutoFit/>
          </a:bodyPr>
          <a:lstStyle/>
          <a:p>
            <a:pPr algn="r"/>
            <a:r>
              <a:rPr lang="en-US" sz="1200" b="1" dirty="0" smtClean="0">
                <a:solidFill>
                  <a:srgbClr val="800000"/>
                </a:solidFill>
                <a:latin typeface="Courier"/>
                <a:cs typeface="Courier"/>
              </a:rPr>
              <a:t>Example 6, </a:t>
            </a:r>
            <a:r>
              <a:rPr lang="en-US" sz="1200" b="1" dirty="0" err="1" smtClean="0">
                <a:solidFill>
                  <a:srgbClr val="800000"/>
                </a:solidFill>
                <a:latin typeface="Courier"/>
                <a:cs typeface="Courier"/>
              </a:rPr>
              <a:t>testr.c</a:t>
            </a:r>
            <a:r>
              <a:rPr lang="en-US" sz="1200" b="1" dirty="0" smtClean="0">
                <a:solidFill>
                  <a:srgbClr val="800000"/>
                </a:solidFill>
                <a:latin typeface="Courier"/>
                <a:cs typeface="Courier"/>
              </a:rPr>
              <a:t>, </a:t>
            </a:r>
            <a:r>
              <a:rPr lang="en-US" sz="1200" b="1" dirty="0">
                <a:solidFill>
                  <a:srgbClr val="800000"/>
                </a:solidFill>
                <a:latin typeface="Courier"/>
                <a:cs typeface="Courier"/>
              </a:rPr>
              <a:t>2</a:t>
            </a:r>
            <a:r>
              <a:rPr lang="en-US" sz="1200" b="1" dirty="0" smtClean="0">
                <a:solidFill>
                  <a:srgbClr val="800000"/>
                </a:solidFill>
                <a:latin typeface="Courier"/>
                <a:cs typeface="Courier"/>
              </a:rPr>
              <a:t> of 2</a:t>
            </a:r>
            <a:endParaRPr lang="en-US" sz="1200" b="1" dirty="0">
              <a:solidFill>
                <a:srgbClr val="800000"/>
              </a:solidFill>
              <a:latin typeface="Courier"/>
              <a:cs typeface="Courier"/>
            </a:endParaRPr>
          </a:p>
        </p:txBody>
      </p:sp>
      <p:sp>
        <p:nvSpPr>
          <p:cNvPr id="7" name="TextBox 6"/>
          <p:cNvSpPr txBox="1"/>
          <p:nvPr/>
        </p:nvSpPr>
        <p:spPr>
          <a:xfrm>
            <a:off x="6166556" y="1672729"/>
            <a:ext cx="2977444" cy="1631216"/>
          </a:xfrm>
          <a:prstGeom prst="rect">
            <a:avLst/>
          </a:prstGeom>
          <a:noFill/>
          <a:ln>
            <a:solidFill>
              <a:schemeClr val="tx1"/>
            </a:solidFill>
          </a:ln>
        </p:spPr>
        <p:txBody>
          <a:bodyPr wrap="square" rtlCol="0">
            <a:spAutoFit/>
          </a:bodyPr>
          <a:lstStyle/>
          <a:p>
            <a:r>
              <a:rPr lang="en-US" sz="2000" dirty="0" smtClean="0"/>
              <a:t>For each iteration, get one of the 512x512 image arrays. Each value in the array represents a single pixel</a:t>
            </a:r>
            <a:endParaRPr lang="en-US" sz="2000" dirty="0"/>
          </a:p>
        </p:txBody>
      </p:sp>
      <p:cxnSp>
        <p:nvCxnSpPr>
          <p:cNvPr id="9" name="Straight Arrow Connector 8"/>
          <p:cNvCxnSpPr>
            <a:stCxn id="7" idx="1"/>
          </p:cNvCxnSpPr>
          <p:nvPr/>
        </p:nvCxnSpPr>
        <p:spPr>
          <a:xfrm flipH="1" flipV="1">
            <a:off x="5926667" y="2421467"/>
            <a:ext cx="239889" cy="6687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6166556" y="3416846"/>
            <a:ext cx="2977444" cy="1631216"/>
          </a:xfrm>
          <a:prstGeom prst="rect">
            <a:avLst/>
          </a:prstGeom>
          <a:noFill/>
          <a:ln>
            <a:solidFill>
              <a:schemeClr val="tx1"/>
            </a:solidFill>
          </a:ln>
        </p:spPr>
        <p:txBody>
          <a:bodyPr wrap="square" rtlCol="0">
            <a:spAutoFit/>
          </a:bodyPr>
          <a:lstStyle/>
          <a:p>
            <a:r>
              <a:rPr lang="en-US" sz="2000" dirty="0" smtClean="0"/>
              <a:t>Colorize each pixel based on the number of iterations it took to arrive with the value from the recurrence relation</a:t>
            </a:r>
            <a:endParaRPr lang="en-US" sz="2000" dirty="0"/>
          </a:p>
        </p:txBody>
      </p:sp>
      <p:sp>
        <p:nvSpPr>
          <p:cNvPr id="13" name="TextBox 12"/>
          <p:cNvSpPr txBox="1"/>
          <p:nvPr/>
        </p:nvSpPr>
        <p:spPr>
          <a:xfrm>
            <a:off x="6166556" y="5398045"/>
            <a:ext cx="2977444" cy="707886"/>
          </a:xfrm>
          <a:prstGeom prst="rect">
            <a:avLst/>
          </a:prstGeom>
          <a:noFill/>
          <a:ln>
            <a:solidFill>
              <a:schemeClr val="tx1"/>
            </a:solidFill>
          </a:ln>
        </p:spPr>
        <p:txBody>
          <a:bodyPr wrap="square" rtlCol="0">
            <a:spAutoFit/>
          </a:bodyPr>
          <a:lstStyle/>
          <a:p>
            <a:r>
              <a:rPr lang="en-US" sz="2000" dirty="0" smtClean="0"/>
              <a:t>Save the final colorized image to disk</a:t>
            </a:r>
            <a:endParaRPr lang="en-US" sz="2000" dirty="0"/>
          </a:p>
        </p:txBody>
      </p:sp>
      <p:cxnSp>
        <p:nvCxnSpPr>
          <p:cNvPr id="15" name="Straight Arrow Connector 14"/>
          <p:cNvCxnSpPr>
            <a:stCxn id="10" idx="1"/>
          </p:cNvCxnSpPr>
          <p:nvPr/>
        </p:nvCxnSpPr>
        <p:spPr>
          <a:xfrm flipH="1" flipV="1">
            <a:off x="4893733" y="3708400"/>
            <a:ext cx="1272823" cy="52405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13" idx="1"/>
          </p:cNvCxnSpPr>
          <p:nvPr/>
        </p:nvCxnSpPr>
        <p:spPr>
          <a:xfrm flipH="1" flipV="1">
            <a:off x="4419600" y="4673600"/>
            <a:ext cx="1746956" cy="10783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52713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a:t>
            </a:r>
            <a:r>
              <a:rPr lang="en-US" dirty="0" smtClean="0"/>
              <a:t>6: </a:t>
            </a:r>
            <a:r>
              <a:rPr lang="en-US" dirty="0"/>
              <a:t>Running the </a:t>
            </a:r>
            <a:r>
              <a:rPr lang="en-US" dirty="0" smtClean="0"/>
              <a:t>Mandelbrot Example</a:t>
            </a:r>
            <a:endParaRPr lang="en-US" dirty="0"/>
          </a:p>
        </p:txBody>
      </p:sp>
      <p:sp>
        <p:nvSpPr>
          <p:cNvPr id="3" name="Content Placeholder 2"/>
          <p:cNvSpPr>
            <a:spLocks noGrp="1"/>
          </p:cNvSpPr>
          <p:nvPr>
            <p:ph idx="1"/>
          </p:nvPr>
        </p:nvSpPr>
        <p:spPr>
          <a:xfrm>
            <a:off x="457200" y="1523999"/>
            <a:ext cx="8229600" cy="4893733"/>
          </a:xfrm>
        </p:spPr>
        <p:txBody>
          <a:bodyPr/>
          <a:lstStyle/>
          <a:p>
            <a:r>
              <a:rPr lang="en-US" dirty="0" smtClean="0"/>
              <a:t>We are creating 50 IMAGES in this example. </a:t>
            </a:r>
            <a:r>
              <a:rPr lang="en-US" dirty="0" smtClean="0"/>
              <a:t>The height/width are adjustable via MATRIX_DIM compile option and images can vary using IMAGES compile option (see .c files).</a:t>
            </a:r>
            <a:endParaRPr lang="en-US" dirty="0">
              <a:solidFill>
                <a:srgbClr val="595959"/>
              </a:solidFill>
            </a:endParaRPr>
          </a:p>
          <a:p>
            <a:r>
              <a:rPr lang="en-US" dirty="0" smtClean="0">
                <a:solidFill>
                  <a:srgbClr val="595959"/>
                </a:solidFill>
              </a:rPr>
              <a:t>Open the job script. In this case, we are passing some command line information to the master.</a:t>
            </a:r>
          </a:p>
          <a:p>
            <a:pPr marL="0" indent="0">
              <a:buNone/>
            </a:pPr>
            <a:r>
              <a:rPr lang="en-US" b="1" dirty="0" smtClean="0">
                <a:solidFill>
                  <a:srgbClr val="FF0000"/>
                </a:solidFill>
                <a:latin typeface="Courier"/>
                <a:cs typeface="Courier"/>
              </a:rPr>
              <a:t>$ vim </a:t>
            </a:r>
            <a:r>
              <a:rPr lang="en-US" b="1" dirty="0" err="1" smtClean="0">
                <a:solidFill>
                  <a:srgbClr val="FF0000"/>
                </a:solidFill>
                <a:latin typeface="Courier"/>
                <a:cs typeface="Courier"/>
              </a:rPr>
              <a:t>job.sh</a:t>
            </a:r>
            <a:endParaRPr lang="en-US" b="1" dirty="0" smtClean="0">
              <a:solidFill>
                <a:srgbClr val="FF0000"/>
              </a:solidFill>
              <a:latin typeface="Courier"/>
              <a:cs typeface="Courier"/>
            </a:endParaRPr>
          </a:p>
          <a:p>
            <a:pPr marL="0" indent="0">
              <a:buNone/>
            </a:pPr>
            <a:r>
              <a:rPr lang="fi-FI" b="1" dirty="0">
                <a:solidFill>
                  <a:srgbClr val="FF0000"/>
                </a:solidFill>
                <a:latin typeface="Courier"/>
                <a:cs typeface="Courier"/>
              </a:rPr>
              <a:t>./</a:t>
            </a:r>
            <a:r>
              <a:rPr lang="fi-FI" b="1" dirty="0" err="1">
                <a:solidFill>
                  <a:srgbClr val="FF0000"/>
                </a:solidFill>
                <a:latin typeface="Courier"/>
                <a:cs typeface="Courier"/>
              </a:rPr>
              <a:t>master</a:t>
            </a:r>
            <a:r>
              <a:rPr lang="fi-FI" b="1" dirty="0">
                <a:solidFill>
                  <a:srgbClr val="FF0000"/>
                </a:solidFill>
                <a:latin typeface="Courier"/>
                <a:cs typeface="Courier"/>
              </a:rPr>
              <a:t> -x 0.286932 -y 0.014287 -s .0005 -m </a:t>
            </a:r>
            <a:r>
              <a:rPr lang="fi-FI" b="1" dirty="0" smtClean="0">
                <a:solidFill>
                  <a:srgbClr val="FF0000"/>
                </a:solidFill>
                <a:latin typeface="Courier"/>
                <a:cs typeface="Courier"/>
              </a:rPr>
              <a:t>1000</a:t>
            </a:r>
          </a:p>
          <a:p>
            <a:pPr marL="0" indent="0">
              <a:buNone/>
            </a:pPr>
            <a:r>
              <a:rPr lang="en-US" b="1" dirty="0" err="1">
                <a:solidFill>
                  <a:srgbClr val="FF0000"/>
                </a:solidFill>
                <a:latin typeface="Courier"/>
                <a:cs typeface="Courier"/>
              </a:rPr>
              <a:t>ibrun</a:t>
            </a:r>
            <a:r>
              <a:rPr lang="en-US" b="1" dirty="0">
                <a:solidFill>
                  <a:srgbClr val="FF0000"/>
                </a:solidFill>
                <a:latin typeface="Courier"/>
                <a:cs typeface="Courier"/>
              </a:rPr>
              <a:t> -o 2 -n 5 ./</a:t>
            </a:r>
            <a:r>
              <a:rPr lang="en-US" b="1" dirty="0" smtClean="0">
                <a:solidFill>
                  <a:srgbClr val="FF0000"/>
                </a:solidFill>
                <a:latin typeface="Courier"/>
                <a:cs typeface="Courier"/>
              </a:rPr>
              <a:t>worker</a:t>
            </a:r>
          </a:p>
          <a:p>
            <a:pPr marL="0" indent="0">
              <a:buNone/>
            </a:pPr>
            <a:endParaRPr lang="en-US" dirty="0" smtClean="0">
              <a:solidFill>
                <a:srgbClr val="FF0000"/>
              </a:solidFill>
              <a:latin typeface="Courier"/>
              <a:cs typeface="Courier"/>
            </a:endParaRPr>
          </a:p>
        </p:txBody>
      </p:sp>
    </p:spTree>
    <p:extLst>
      <p:ext uri="{BB962C8B-B14F-4D97-AF65-F5344CB8AC3E}">
        <p14:creationId xmlns:p14="http://schemas.microsoft.com/office/powerpoint/2010/main" val="3763894120"/>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6: </a:t>
            </a:r>
            <a:r>
              <a:rPr lang="en-US" dirty="0" smtClean="0"/>
              <a:t>Examining </a:t>
            </a:r>
            <a:r>
              <a:rPr lang="en-US" dirty="0" smtClean="0"/>
              <a:t>the Output</a:t>
            </a:r>
            <a:endParaRPr lang="en-US" dirty="0"/>
          </a:p>
        </p:txBody>
      </p:sp>
      <p:sp>
        <p:nvSpPr>
          <p:cNvPr id="3" name="Content Placeholder 2"/>
          <p:cNvSpPr>
            <a:spLocks noGrp="1"/>
          </p:cNvSpPr>
          <p:nvPr>
            <p:ph idx="1"/>
          </p:nvPr>
        </p:nvSpPr>
        <p:spPr>
          <a:xfrm>
            <a:off x="457200" y="1524000"/>
            <a:ext cx="4114800" cy="4533900"/>
          </a:xfrm>
        </p:spPr>
        <p:txBody>
          <a:bodyPr/>
          <a:lstStyle/>
          <a:p>
            <a:r>
              <a:rPr lang="en-US" dirty="0" smtClean="0">
                <a:solidFill>
                  <a:schemeClr val="tx1">
                    <a:lumMod val="65000"/>
                    <a:lumOff val="35000"/>
                  </a:schemeClr>
                </a:solidFill>
              </a:rPr>
              <a:t>Unfortunately, we will not view thi</a:t>
            </a:r>
            <a:r>
              <a:rPr lang="en-US" dirty="0" smtClean="0">
                <a:solidFill>
                  <a:schemeClr val="tx1">
                    <a:lumMod val="65000"/>
                    <a:lumOff val="35000"/>
                  </a:schemeClr>
                </a:solidFill>
              </a:rPr>
              <a:t>s data on Stampede. We can </a:t>
            </a:r>
            <a:r>
              <a:rPr lang="en-US" dirty="0" err="1" smtClean="0">
                <a:solidFill>
                  <a:schemeClr val="tx1">
                    <a:lumMod val="65000"/>
                    <a:lumOff val="35000"/>
                  </a:schemeClr>
                </a:solidFill>
              </a:rPr>
              <a:t>scp</a:t>
            </a:r>
            <a:r>
              <a:rPr lang="en-US" dirty="0" smtClean="0">
                <a:solidFill>
                  <a:schemeClr val="tx1">
                    <a:lumMod val="65000"/>
                    <a:lumOff val="35000"/>
                  </a:schemeClr>
                </a:solidFill>
              </a:rPr>
              <a:t> an image or two back to our local machine if we want to see our data.</a:t>
            </a:r>
          </a:p>
          <a:p>
            <a:r>
              <a:rPr lang="en-US" dirty="0" smtClean="0">
                <a:solidFill>
                  <a:srgbClr val="595959"/>
                </a:solidFill>
              </a:rPr>
              <a:t>You could also compile the pictures into a movie, where the scale is steadily decreasing, resolution increasin</a:t>
            </a:r>
            <a:r>
              <a:rPr lang="en-US" dirty="0" smtClean="0">
                <a:solidFill>
                  <a:srgbClr val="595959"/>
                </a:solidFill>
              </a:rPr>
              <a:t>g.</a:t>
            </a:r>
            <a:endParaRPr lang="en-US" dirty="0">
              <a:solidFill>
                <a:srgbClr val="595959"/>
              </a:solidFill>
            </a:endParaRPr>
          </a:p>
        </p:txBody>
      </p:sp>
      <p:pic>
        <p:nvPicPr>
          <p:cNvPr id="5" name="Picture 4" descr="MandelSho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5090" y="1388533"/>
            <a:ext cx="4326466" cy="5164666"/>
          </a:xfrm>
          <a:prstGeom prst="rect">
            <a:avLst/>
          </a:prstGeom>
        </p:spPr>
      </p:pic>
      <p:sp>
        <p:nvSpPr>
          <p:cNvPr id="6" name="Rectangle 5"/>
          <p:cNvSpPr/>
          <p:nvPr/>
        </p:nvSpPr>
        <p:spPr>
          <a:xfrm>
            <a:off x="5449826" y="1600519"/>
            <a:ext cx="829922" cy="445855"/>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flipV="1">
            <a:off x="4268817" y="2152221"/>
            <a:ext cx="1428819" cy="314012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29915805"/>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6: </a:t>
            </a:r>
            <a:r>
              <a:rPr lang="en-US" dirty="0" err="1" smtClean="0"/>
              <a:t>scp</a:t>
            </a:r>
            <a:endParaRPr lang="en-US" dirty="0"/>
          </a:p>
        </p:txBody>
      </p:sp>
      <p:sp>
        <p:nvSpPr>
          <p:cNvPr id="3" name="Content Placeholder 2"/>
          <p:cNvSpPr>
            <a:spLocks noGrp="1"/>
          </p:cNvSpPr>
          <p:nvPr>
            <p:ph idx="1"/>
          </p:nvPr>
        </p:nvSpPr>
        <p:spPr/>
        <p:txBody>
          <a:bodyPr/>
          <a:lstStyle/>
          <a:p>
            <a:r>
              <a:rPr lang="en-US" dirty="0" smtClean="0"/>
              <a:t>On your local machine:</a:t>
            </a:r>
          </a:p>
          <a:p>
            <a:pPr marL="0" indent="0">
              <a:buNone/>
            </a:pPr>
            <a:r>
              <a:rPr lang="en-US" b="1" dirty="0">
                <a:solidFill>
                  <a:srgbClr val="FF0000"/>
                </a:solidFill>
                <a:latin typeface="Courier"/>
                <a:cs typeface="Courier"/>
              </a:rPr>
              <a:t>$ </a:t>
            </a:r>
            <a:r>
              <a:rPr lang="en-US" b="1" dirty="0" err="1" smtClean="0">
                <a:solidFill>
                  <a:srgbClr val="FF0000"/>
                </a:solidFill>
                <a:latin typeface="Courier"/>
                <a:cs typeface="Courier"/>
              </a:rPr>
              <a:t>scp</a:t>
            </a:r>
            <a:r>
              <a:rPr lang="en-US" b="1" dirty="0" smtClean="0">
                <a:solidFill>
                  <a:srgbClr val="FF0000"/>
                </a:solidFill>
                <a:latin typeface="Courier"/>
                <a:cs typeface="Courier"/>
              </a:rPr>
              <a:t> </a:t>
            </a:r>
            <a:r>
              <a:rPr lang="en-US" b="1" dirty="0" smtClean="0">
                <a:solidFill>
                  <a:srgbClr val="FF0000"/>
                </a:solidFill>
                <a:latin typeface="Courier"/>
                <a:cs typeface="Courier"/>
                <a:hlinkClick r:id="rId2"/>
              </a:rPr>
              <a:t>train##@stampede.tacc.utexas.edu:~/examples/mandelbrot/mandel*.bmp</a:t>
            </a:r>
            <a:r>
              <a:rPr lang="en-US" b="1" dirty="0" smtClean="0">
                <a:solidFill>
                  <a:srgbClr val="FF0000"/>
                </a:solidFill>
                <a:latin typeface="Courier"/>
                <a:cs typeface="Courier"/>
              </a:rPr>
              <a:t> .</a:t>
            </a:r>
          </a:p>
          <a:p>
            <a:pPr marL="0" indent="0">
              <a:buNone/>
            </a:pPr>
            <a:r>
              <a:rPr lang="en-US" dirty="0"/>
              <a:t>w</a:t>
            </a:r>
            <a:r>
              <a:rPr lang="en-US" dirty="0" smtClean="0"/>
              <a:t>here train## is your account number, e.g. train55. Enter your password. </a:t>
            </a:r>
          </a:p>
          <a:p>
            <a:r>
              <a:rPr lang="en-US" dirty="0" smtClean="0"/>
              <a:t>This copies all 50 files into whatever directory you are currently in on your home machine. To select certain files, change the asterisk to a number. </a:t>
            </a:r>
            <a:endParaRPr lang="en-US" dirty="0"/>
          </a:p>
          <a:p>
            <a:pPr lvl="1"/>
            <a:r>
              <a:rPr lang="en-US" dirty="0" smtClean="0"/>
              <a:t>I recommend the two end points: mandel0.bmp and mandel49.bmp.</a:t>
            </a:r>
          </a:p>
          <a:p>
            <a:pPr marL="0" indent="0">
              <a:buNone/>
            </a:pPr>
            <a:endParaRPr lang="en-US" b="1" dirty="0">
              <a:solidFill>
                <a:srgbClr val="FF0000"/>
              </a:solidFill>
              <a:latin typeface="Courier"/>
              <a:cs typeface="Courier"/>
            </a:endParaRPr>
          </a:p>
          <a:p>
            <a:pPr marL="0" indent="0">
              <a:buNone/>
            </a:pPr>
            <a:endParaRPr lang="en-US" dirty="0"/>
          </a:p>
        </p:txBody>
      </p:sp>
    </p:spTree>
    <p:extLst>
      <p:ext uri="{BB962C8B-B14F-4D97-AF65-F5344CB8AC3E}">
        <p14:creationId xmlns:p14="http://schemas.microsoft.com/office/powerpoint/2010/main" val="8275503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93196"/>
            <a:ext cx="8229600" cy="3704997"/>
          </a:xfrm>
        </p:spPr>
        <p:txBody>
          <a:bodyPr/>
          <a:lstStyle/>
          <a:p>
            <a:pPr marL="0" indent="0" algn="ctr">
              <a:buNone/>
            </a:pPr>
            <a:r>
              <a:rPr lang="en-US" sz="3200" dirty="0"/>
              <a:t>Congratulations! </a:t>
            </a:r>
            <a:endParaRPr lang="en-US" sz="3200" dirty="0" smtClean="0"/>
          </a:p>
          <a:p>
            <a:pPr marL="0" indent="0" algn="ctr">
              <a:buNone/>
            </a:pPr>
            <a:r>
              <a:rPr lang="en-US" sz="3200" dirty="0" smtClean="0"/>
              <a:t>You </a:t>
            </a:r>
            <a:r>
              <a:rPr lang="en-US" sz="3200" dirty="0"/>
              <a:t>have </a:t>
            </a:r>
            <a:r>
              <a:rPr lang="en-US" sz="3200" dirty="0" smtClean="0"/>
              <a:t>completed the </a:t>
            </a:r>
          </a:p>
          <a:p>
            <a:pPr marL="0" indent="0" algn="ctr">
              <a:buNone/>
            </a:pPr>
            <a:r>
              <a:rPr lang="en-US" sz="3200" dirty="0" smtClean="0"/>
              <a:t>DataSpaces Tutorial</a:t>
            </a:r>
            <a:r>
              <a:rPr lang="en-US" sz="3200" dirty="0" smtClean="0"/>
              <a:t>.</a:t>
            </a:r>
          </a:p>
          <a:p>
            <a:pPr marL="0" indent="0" algn="ctr">
              <a:buNone/>
            </a:pPr>
            <a:endParaRPr lang="en-US" sz="3200" dirty="0"/>
          </a:p>
          <a:p>
            <a:pPr marL="0" indent="0" algn="ctr">
              <a:buNone/>
            </a:pPr>
            <a:r>
              <a:rPr lang="en-US" sz="3200" dirty="0" smtClean="0"/>
              <a:t>What next?</a:t>
            </a:r>
            <a:endParaRPr lang="en-US" sz="3200" dirty="0" smtClean="0"/>
          </a:p>
          <a:p>
            <a:pPr marL="0" indent="0" algn="ctr">
              <a:buNone/>
            </a:pPr>
            <a:endParaRPr lang="en-US" sz="3200" dirty="0"/>
          </a:p>
          <a:p>
            <a:pPr marL="0" indent="0">
              <a:buNone/>
            </a:pPr>
            <a:endParaRPr lang="en-US" dirty="0"/>
          </a:p>
        </p:txBody>
      </p:sp>
    </p:spTree>
    <p:extLst>
      <p:ext uri="{BB962C8B-B14F-4D97-AF65-F5344CB8AC3E}">
        <p14:creationId xmlns:p14="http://schemas.microsoft.com/office/powerpoint/2010/main" val="886300107"/>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Complex Examples</a:t>
            </a:r>
            <a:endParaRPr lang="en-US" dirty="0"/>
          </a:p>
        </p:txBody>
      </p:sp>
      <p:sp>
        <p:nvSpPr>
          <p:cNvPr id="3" name="Content Placeholder 2"/>
          <p:cNvSpPr>
            <a:spLocks noGrp="1"/>
          </p:cNvSpPr>
          <p:nvPr>
            <p:ph idx="1"/>
          </p:nvPr>
        </p:nvSpPr>
        <p:spPr/>
        <p:txBody>
          <a:bodyPr/>
          <a:lstStyle/>
          <a:p>
            <a:r>
              <a:rPr lang="en-US" dirty="0" smtClean="0"/>
              <a:t>In the source code directory, there are </a:t>
            </a:r>
            <a:r>
              <a:rPr lang="en-US" dirty="0" err="1" smtClean="0"/>
              <a:t>test_put_run.c</a:t>
            </a:r>
            <a:r>
              <a:rPr lang="en-US" dirty="0" smtClean="0"/>
              <a:t> and </a:t>
            </a:r>
            <a:r>
              <a:rPr lang="en-US" dirty="0" err="1" smtClean="0"/>
              <a:t>test_get_run.c</a:t>
            </a:r>
            <a:r>
              <a:rPr lang="en-US" dirty="0" smtClean="0"/>
              <a:t> applications that show some more advanced usage modes for DS. Also, </a:t>
            </a:r>
            <a:r>
              <a:rPr lang="en-US" dirty="0" err="1" smtClean="0"/>
              <a:t>test_reader.c</a:t>
            </a:r>
            <a:r>
              <a:rPr lang="en-US" dirty="0" smtClean="0"/>
              <a:t> and </a:t>
            </a:r>
            <a:r>
              <a:rPr lang="en-US" dirty="0" err="1" smtClean="0"/>
              <a:t>test_writer.c</a:t>
            </a:r>
            <a:r>
              <a:rPr lang="en-US" dirty="0" smtClean="0"/>
              <a:t>.  </a:t>
            </a:r>
          </a:p>
          <a:p>
            <a:pPr marL="0" indent="0">
              <a:buNone/>
            </a:pPr>
            <a:r>
              <a:rPr lang="en-US" b="1" dirty="0" smtClean="0">
                <a:solidFill>
                  <a:srgbClr val="FF0000"/>
                </a:solidFill>
                <a:latin typeface="Courier"/>
                <a:cs typeface="Courier"/>
              </a:rPr>
              <a:t>$ dataspaces</a:t>
            </a:r>
            <a:r>
              <a:rPr lang="en-US" b="1" dirty="0">
                <a:solidFill>
                  <a:srgbClr val="FF0000"/>
                </a:solidFill>
                <a:latin typeface="Courier"/>
                <a:cs typeface="Courier"/>
              </a:rPr>
              <a:t>-1.5.0/tests/</a:t>
            </a:r>
            <a:r>
              <a:rPr lang="en-US" b="1" dirty="0" smtClean="0">
                <a:solidFill>
                  <a:srgbClr val="FF0000"/>
                </a:solidFill>
                <a:latin typeface="Courier"/>
                <a:cs typeface="Courier"/>
              </a:rPr>
              <a:t>C</a:t>
            </a:r>
          </a:p>
          <a:p>
            <a:r>
              <a:rPr lang="en-US" dirty="0" smtClean="0"/>
              <a:t>For help with your specific code, please use our mailing list! We are open to collaborations in all types of fields!</a:t>
            </a:r>
            <a:endParaRPr lang="en-US" b="1" dirty="0">
              <a:solidFill>
                <a:srgbClr val="FF0000"/>
              </a:solidFill>
              <a:latin typeface="Courier"/>
              <a:cs typeface="Courier"/>
            </a:endParaRPr>
          </a:p>
        </p:txBody>
      </p:sp>
    </p:spTree>
    <p:extLst>
      <p:ext uri="{BB962C8B-B14F-4D97-AF65-F5344CB8AC3E}">
        <p14:creationId xmlns:p14="http://schemas.microsoft.com/office/powerpoint/2010/main" val="113165221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58082"/>
            <a:ext cx="8229600" cy="3404743"/>
          </a:xfrm>
        </p:spPr>
        <p:txBody>
          <a:bodyPr/>
          <a:lstStyle/>
          <a:p>
            <a:pPr marL="0" indent="0" algn="ctr">
              <a:buNone/>
            </a:pPr>
            <a:r>
              <a:rPr lang="en-US" sz="3200" dirty="0" smtClean="0"/>
              <a:t>Thank You!!!</a:t>
            </a:r>
          </a:p>
          <a:p>
            <a:pPr marL="0" indent="0" algn="ctr">
              <a:buNone/>
            </a:pPr>
            <a:r>
              <a:rPr lang="en-US" sz="3200" dirty="0" smtClean="0"/>
              <a:t>Questions</a:t>
            </a:r>
            <a:r>
              <a:rPr lang="en-US" sz="3200" dirty="0" smtClean="0"/>
              <a:t>?</a:t>
            </a:r>
          </a:p>
          <a:p>
            <a:pPr marL="0" indent="0" algn="ctr">
              <a:buNone/>
            </a:pPr>
            <a:endParaRPr lang="en-US" sz="3200" dirty="0"/>
          </a:p>
          <a:p>
            <a:pPr marL="0" indent="0" algn="ctr">
              <a:buNone/>
            </a:pPr>
            <a:r>
              <a:rPr lang="en-US" sz="3200" dirty="0" smtClean="0"/>
              <a:t>For more information, please visit</a:t>
            </a:r>
          </a:p>
          <a:p>
            <a:pPr marL="0" indent="0" algn="ctr">
              <a:buNone/>
            </a:pPr>
            <a:r>
              <a:rPr lang="en-US" sz="3200" dirty="0" smtClean="0">
                <a:hlinkClick r:id="rId2"/>
              </a:rPr>
              <a:t>http://www.dataspaces.org</a:t>
            </a:r>
            <a:endParaRPr lang="en-US" sz="3200" dirty="0" smtClean="0"/>
          </a:p>
          <a:p>
            <a:pPr marL="0" indent="0" algn="ctr">
              <a:buNone/>
            </a:pPr>
            <a:r>
              <a:rPr lang="en-US" sz="3200" dirty="0" smtClean="0"/>
              <a:t>Mailing List: </a:t>
            </a:r>
            <a:r>
              <a:rPr lang="en-US" sz="3200" dirty="0" smtClean="0">
                <a:hlinkClick r:id="rId3"/>
              </a:rPr>
              <a:t>dataspaces@cac.rutgers.edu</a:t>
            </a:r>
            <a:endParaRPr lang="en-US" sz="3200" dirty="0" smtClean="0"/>
          </a:p>
          <a:p>
            <a:pPr marL="0" indent="0" algn="ctr">
              <a:buNone/>
            </a:pPr>
            <a:endParaRPr lang="en-US" sz="3200" dirty="0" smtClean="0"/>
          </a:p>
          <a:p>
            <a:pPr marL="0" indent="0" algn="ctr">
              <a:buNone/>
            </a:pPr>
            <a:endParaRPr lang="en-US" sz="3200" dirty="0"/>
          </a:p>
          <a:p>
            <a:pPr marL="0" indent="0">
              <a:buNone/>
            </a:pPr>
            <a:endParaRPr lang="en-US" dirty="0"/>
          </a:p>
        </p:txBody>
      </p:sp>
    </p:spTree>
    <p:extLst>
      <p:ext uri="{BB962C8B-B14F-4D97-AF65-F5344CB8AC3E}">
        <p14:creationId xmlns:p14="http://schemas.microsoft.com/office/powerpoint/2010/main" val="50253296"/>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FAQs</a:t>
            </a:r>
            <a:endParaRPr lang="en-US" dirty="0"/>
          </a:p>
        </p:txBody>
      </p:sp>
      <p:sp>
        <p:nvSpPr>
          <p:cNvPr id="3" name="Content Placeholder 2"/>
          <p:cNvSpPr>
            <a:spLocks noGrp="1"/>
          </p:cNvSpPr>
          <p:nvPr>
            <p:ph idx="1"/>
          </p:nvPr>
        </p:nvSpPr>
        <p:spPr/>
        <p:txBody>
          <a:bodyPr/>
          <a:lstStyle/>
          <a:p>
            <a:r>
              <a:rPr lang="en-US" dirty="0" smtClean="0"/>
              <a:t>Does the data domain require integer coordinates to access (i.e., in our examples: uint_64t)? </a:t>
            </a:r>
          </a:p>
          <a:p>
            <a:pPr lvl="1"/>
            <a:r>
              <a:rPr lang="en-US" dirty="0" smtClean="0"/>
              <a:t>In the current implementation, yes.</a:t>
            </a:r>
            <a:endParaRPr lang="en-US" dirty="0"/>
          </a:p>
          <a:p>
            <a:r>
              <a:rPr lang="en-US" dirty="0" smtClean="0"/>
              <a:t>Does </a:t>
            </a:r>
            <a:r>
              <a:rPr lang="en-US" dirty="0"/>
              <a:t>application domain have to be n-d rectangular? </a:t>
            </a:r>
            <a:endParaRPr lang="en-US" dirty="0" smtClean="0"/>
          </a:p>
          <a:p>
            <a:pPr lvl="1"/>
            <a:r>
              <a:rPr lang="en-US" dirty="0" smtClean="0"/>
              <a:t>Yes</a:t>
            </a:r>
            <a:r>
              <a:rPr lang="en-US" dirty="0"/>
              <a:t>, some translation from original domain to n-d domain. </a:t>
            </a:r>
            <a:r>
              <a:rPr lang="en-US" dirty="0" smtClean="0"/>
              <a:t>For example, if you have an irregular shape/surface, there has to be some mapping or translation to an n-d domain (could be as simple as enclosing the area in the largest box that can fit it).</a:t>
            </a:r>
            <a:endParaRPr lang="en-US" dirty="0"/>
          </a:p>
          <a:p>
            <a:endParaRPr lang="en-US" dirty="0"/>
          </a:p>
          <a:p>
            <a:r>
              <a:rPr lang="en-US" dirty="0" smtClean="0"/>
              <a:t>Can </a:t>
            </a:r>
            <a:r>
              <a:rPr lang="en-US" dirty="0"/>
              <a:t>I have </a:t>
            </a:r>
            <a:r>
              <a:rPr lang="en-US" dirty="0" smtClean="0"/>
              <a:t>multiple, completely separate staging areas consisting of multiple instances of DataSpaces </a:t>
            </a:r>
            <a:r>
              <a:rPr lang="en-US" dirty="0"/>
              <a:t>servers? </a:t>
            </a:r>
            <a:endParaRPr lang="en-US" dirty="0" smtClean="0"/>
          </a:p>
          <a:p>
            <a:pPr lvl="1"/>
            <a:r>
              <a:rPr lang="en-US" dirty="0" smtClean="0"/>
              <a:t>In practice, yes</a:t>
            </a:r>
            <a:r>
              <a:rPr lang="en-US" dirty="0"/>
              <a:t>, </a:t>
            </a:r>
            <a:r>
              <a:rPr lang="en-US" dirty="0" smtClean="0"/>
              <a:t>but this usage mode is </a:t>
            </a:r>
            <a:r>
              <a:rPr lang="en-US" dirty="0"/>
              <a:t>rarely used.</a:t>
            </a:r>
            <a:endParaRPr lang="en-US" b="1" dirty="0">
              <a:solidFill>
                <a:srgbClr val="FF0000"/>
              </a:solidFill>
              <a:latin typeface="Courier"/>
              <a:cs typeface="Courier"/>
            </a:endParaRPr>
          </a:p>
        </p:txBody>
      </p:sp>
    </p:spTree>
    <p:extLst>
      <p:ext uri="{BB962C8B-B14F-4D97-AF65-F5344CB8AC3E}">
        <p14:creationId xmlns:p14="http://schemas.microsoft.com/office/powerpoint/2010/main" val="382366270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Bounding Boxes </a:t>
            </a:r>
            <a:endParaRPr lang="en-US" dirty="0"/>
          </a:p>
        </p:txBody>
      </p:sp>
      <p:sp>
        <p:nvSpPr>
          <p:cNvPr id="3" name="Content Placeholder 2"/>
          <p:cNvSpPr>
            <a:spLocks noGrp="1"/>
          </p:cNvSpPr>
          <p:nvPr>
            <p:ph idx="1"/>
          </p:nvPr>
        </p:nvSpPr>
        <p:spPr>
          <a:xfrm>
            <a:off x="457200" y="1524000"/>
            <a:ext cx="8229600" cy="5334000"/>
          </a:xfrm>
        </p:spPr>
        <p:txBody>
          <a:bodyPr/>
          <a:lstStyle/>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smtClean="0"/>
          </a:p>
          <a:p>
            <a:pPr marL="0" indent="0">
              <a:buNone/>
            </a:pPr>
            <a:endParaRPr lang="en-US" dirty="0" smtClean="0"/>
          </a:p>
          <a:p>
            <a:r>
              <a:rPr lang="en-US" dirty="0" smtClean="0"/>
              <a:t>Important Note: </a:t>
            </a:r>
            <a:r>
              <a:rPr lang="en-US" dirty="0"/>
              <a:t>O</a:t>
            </a:r>
            <a:r>
              <a:rPr lang="en-US" dirty="0" smtClean="0"/>
              <a:t>rdering </a:t>
            </a:r>
            <a:r>
              <a:rPr lang="en-US" dirty="0"/>
              <a:t>of dimension (fast-&gt;slow) is 0, 1, ..., n-</a:t>
            </a:r>
            <a:r>
              <a:rPr lang="en-US" dirty="0" smtClean="0"/>
              <a:t>1. Thus, for a C row-major array, the dimensions need to be reordered to construct the bounding box</a:t>
            </a:r>
          </a:p>
          <a:p>
            <a:pPr lvl="1"/>
            <a:r>
              <a:rPr lang="en-US" dirty="0" smtClean="0"/>
              <a:t>For example, the bounding box for C array a[2][4] is </a:t>
            </a:r>
            <a:r>
              <a:rPr lang="en-US" dirty="0" err="1" smtClean="0"/>
              <a:t>lb</a:t>
            </a:r>
            <a:r>
              <a:rPr lang="en-US" dirty="0" smtClean="0"/>
              <a:t>: {0,0} </a:t>
            </a:r>
            <a:r>
              <a:rPr lang="en-US" dirty="0" err="1" smtClean="0"/>
              <a:t>ub</a:t>
            </a:r>
            <a:r>
              <a:rPr lang="en-US" dirty="0" smtClean="0"/>
              <a:t>: {3,1} </a:t>
            </a:r>
            <a:endParaRPr lang="en-US" dirty="0"/>
          </a:p>
        </p:txBody>
      </p:sp>
      <p:pic>
        <p:nvPicPr>
          <p:cNvPr id="4" name="Picture 3" descr="Screen Shot 2015-01-20 at 2.19.3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1547531"/>
            <a:ext cx="6858000" cy="3491696"/>
          </a:xfrm>
          <a:prstGeom prst="rect">
            <a:avLst/>
          </a:prstGeom>
        </p:spPr>
      </p:pic>
      <p:sp>
        <p:nvSpPr>
          <p:cNvPr id="5" name="Rectangle 4"/>
          <p:cNvSpPr/>
          <p:nvPr/>
        </p:nvSpPr>
        <p:spPr>
          <a:xfrm>
            <a:off x="3930316" y="1510632"/>
            <a:ext cx="240631" cy="1336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066717" y="1408498"/>
            <a:ext cx="235284" cy="15614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339505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RU_Template_Arial_G">
  <a:themeElements>
    <a:clrScheme name="RU_Template_Verdana_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RU_Template_Verdana_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a:solidFill>
            <a:schemeClr val="tx1"/>
          </a:solidFill>
          <a:tailEnd type="arrow"/>
        </a:ln>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RU_Template_Verdana_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U_Template_Verdana_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RU_Template_Verdana_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RU_Template_Verdana_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RU_Template_Verdana_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RU_Template_Verdana_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RU_Template_Verdana_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RU_Template_Verdana_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U_Template_Verdana_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U_Template_Verdana_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RU_Template_Verdana_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U_Template_Verdana_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21015</TotalTime>
  <Words>6901</Words>
  <Application>Microsoft Macintosh PowerPoint</Application>
  <PresentationFormat>On-screen Show (4:3)</PresentationFormat>
  <Paragraphs>827</Paragraphs>
  <Slides>89</Slides>
  <Notes>13</Notes>
  <HiddenSlides>16</HiddenSlides>
  <MMClips>0</MMClips>
  <ScaleCrop>false</ScaleCrop>
  <HeadingPairs>
    <vt:vector size="4" baseType="variant">
      <vt:variant>
        <vt:lpstr>Theme</vt:lpstr>
      </vt:variant>
      <vt:variant>
        <vt:i4>1</vt:i4>
      </vt:variant>
      <vt:variant>
        <vt:lpstr>Slide Titles</vt:lpstr>
      </vt:variant>
      <vt:variant>
        <vt:i4>89</vt:i4>
      </vt:variant>
    </vt:vector>
  </HeadingPairs>
  <TitlesOfParts>
    <vt:vector size="90" baseType="lpstr">
      <vt:lpstr>RU_Template_Arial_G</vt:lpstr>
      <vt:lpstr>Hands-On with DataSpaces on TACC Stampede</vt:lpstr>
      <vt:lpstr>DataSpaces+Stampede Login Information</vt:lpstr>
      <vt:lpstr>Explore the $HOME Directory</vt:lpstr>
      <vt:lpstr>The Examples Directory</vt:lpstr>
      <vt:lpstr>A Programmer’s Overview of DataSpaces</vt:lpstr>
      <vt:lpstr>Server / Client Terminology</vt:lpstr>
      <vt:lpstr>Application Domain vs. DataSpaces Domain</vt:lpstr>
      <vt:lpstr>Data Management: Put and Get</vt:lpstr>
      <vt:lpstr>Bounding Boxes </vt:lpstr>
      <vt:lpstr>Staging Area Consistency:  An Introduction to DataSpaces Locking</vt:lpstr>
      <vt:lpstr>Read-Lock / Write-Lock</vt:lpstr>
      <vt:lpstr>Locking Schemes in DataSpaces</vt:lpstr>
      <vt:lpstr>Locking: Today’s Tutorial</vt:lpstr>
      <vt:lpstr>Code Development with the DataSpaces API</vt:lpstr>
      <vt:lpstr>Introduction</vt:lpstr>
      <vt:lpstr>DataSpaces API: Initialization and Finalization</vt:lpstr>
      <vt:lpstr>DataSpaces API: Put and Get Data</vt:lpstr>
      <vt:lpstr>DataSpaces API: Lock Mechanisms</vt:lpstr>
      <vt:lpstr>Code Deployment: Configuring DataSpaces</vt:lpstr>
      <vt:lpstr>Examples</vt:lpstr>
      <vt:lpstr>Example 1: Put / Get</vt:lpstr>
      <vt:lpstr>Example 1: Compile the Example</vt:lpstr>
      <vt:lpstr>Running DataSpaces on Stampede with a Job Script</vt:lpstr>
      <vt:lpstr>Do This Quickly…</vt:lpstr>
      <vt:lpstr>Example 1: Running the Example</vt:lpstr>
      <vt:lpstr>Example 1: Examining the Output</vt:lpstr>
      <vt:lpstr>Example 1: Server Output</vt:lpstr>
      <vt:lpstr>Example 1: Code Walkthrough</vt:lpstr>
      <vt:lpstr>Example 1: Code Walkthrough, put.c</vt:lpstr>
      <vt:lpstr>PowerPoint Presentation</vt:lpstr>
      <vt:lpstr>Example 1: Code Walkthrough, get.c</vt:lpstr>
      <vt:lpstr>PowerPoint Presentation</vt:lpstr>
      <vt:lpstr>Example 2: Bounding Box</vt:lpstr>
      <vt:lpstr>PowerPoint Presentation</vt:lpstr>
      <vt:lpstr>Getting Data from a Sub-Region</vt:lpstr>
      <vt:lpstr>PowerPoint Presentation</vt:lpstr>
      <vt:lpstr>Example 2: Compiling/Running the Example </vt:lpstr>
      <vt:lpstr>Example 3: Min, Max, Average</vt:lpstr>
      <vt:lpstr>PowerPoint Presentation</vt:lpstr>
      <vt:lpstr>Example 3, Min Max Average Writer</vt:lpstr>
      <vt:lpstr>Example 3, Min Max Average Reader</vt:lpstr>
      <vt:lpstr>Example 3, Min Max Average Reader</vt:lpstr>
      <vt:lpstr>PowerPoint Presentation</vt:lpstr>
      <vt:lpstr>Example 3, DataSpaces Configuration</vt:lpstr>
      <vt:lpstr>Example 3: Compiling/Running</vt:lpstr>
      <vt:lpstr>Example 4: Working with a 2D Array</vt:lpstr>
      <vt:lpstr>Example 4: Static 2D</vt:lpstr>
      <vt:lpstr>PowerPoint Presentation</vt:lpstr>
      <vt:lpstr>Example 4: Working with a 2D Array</vt:lpstr>
      <vt:lpstr>Example 4: Compiling/Running Static2d</vt:lpstr>
      <vt:lpstr>Example 4: Working with a 2D Array</vt:lpstr>
      <vt:lpstr>Dynamic Array Review</vt:lpstr>
      <vt:lpstr>Example 4: Dynamic 2D </vt:lpstr>
      <vt:lpstr>PowerPoint Presentation</vt:lpstr>
      <vt:lpstr>PowerPoint Presentation</vt:lpstr>
      <vt:lpstr>PowerPoint Presentation</vt:lpstr>
      <vt:lpstr>Example 4: Compiling/Running dynamic2d</vt:lpstr>
      <vt:lpstr>Example 5, Matrix Multiplication</vt:lpstr>
      <vt:lpstr>Example 5, Put the Matrices into the Space</vt:lpstr>
      <vt:lpstr>Example 5, Get the Data from the Space</vt:lpstr>
      <vt:lpstr>Example 5, Multiplication (per process)</vt:lpstr>
      <vt:lpstr>Example 5, Put Matrices into the Space</vt:lpstr>
      <vt:lpstr>Example 5, Code Walkthrough for get_2d.c</vt:lpstr>
      <vt:lpstr>PowerPoint Presentation</vt:lpstr>
      <vt:lpstr>PowerPoint Presentation</vt:lpstr>
      <vt:lpstr>PowerPoint Presentation</vt:lpstr>
      <vt:lpstr>PowerPoint Presentation</vt:lpstr>
      <vt:lpstr>PowerPoint Presentation</vt:lpstr>
      <vt:lpstr>Example 5: Running the Matrix Multiplication</vt:lpstr>
      <vt:lpstr>Example 5: Examining the Output</vt:lpstr>
      <vt:lpstr>If your linear algebra is rusty…</vt:lpstr>
      <vt:lpstr>Example 6: Mandelbrot Fractals</vt:lpstr>
      <vt:lpstr>Example 6: Bag of Tasks</vt:lpstr>
      <vt:lpstr>Inserting a Struct</vt:lpstr>
      <vt:lpstr>Example 6, Put Data for    50 Tasks into the Space</vt:lpstr>
      <vt:lpstr>PowerPoint Presentation</vt:lpstr>
      <vt:lpstr>PowerPoint Presentation</vt:lpstr>
      <vt:lpstr>PowerPoint Presentation</vt:lpstr>
      <vt:lpstr>PowerPoint Presentation</vt:lpstr>
      <vt:lpstr>Example 6, Get Tasks from the Space According to Rank, Operate on this Data</vt:lpstr>
      <vt:lpstr>PowerPoint Presentation</vt:lpstr>
      <vt:lpstr>PowerPoint Presentation</vt:lpstr>
      <vt:lpstr>Example 6: Running the Mandelbrot Example</vt:lpstr>
      <vt:lpstr>Example 6: Examining the Output</vt:lpstr>
      <vt:lpstr>Example 6: scp</vt:lpstr>
      <vt:lpstr>PowerPoint Presentation</vt:lpstr>
      <vt:lpstr>More Complex Examples</vt:lpstr>
      <vt:lpstr>PowerPoint Presentation</vt:lpstr>
      <vt:lpstr>Some FAQs</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eburris</dc:creator>
  <cp:lastModifiedBy>Melissa Romanus</cp:lastModifiedBy>
  <cp:revision>451</cp:revision>
  <dcterms:created xsi:type="dcterms:W3CDTF">2012-05-15T15:26:04Z</dcterms:created>
  <dcterms:modified xsi:type="dcterms:W3CDTF">2015-07-27T14:53:56Z</dcterms:modified>
</cp:coreProperties>
</file>